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61" d="100"/>
          <a:sy n="61" d="100"/>
        </p:scale>
        <p:origin x="-39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25F6C-CF45-4D08-98CD-C5AE083C1D9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49ACA0A-7A9E-4D30-8A90-70EA14C52CD7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es-AR" sz="3200" dirty="0" smtClean="0"/>
            <a:t>MARCO TEÓRICO</a:t>
          </a:r>
          <a:endParaRPr lang="es-AR" sz="3200" dirty="0"/>
        </a:p>
      </dgm:t>
    </dgm:pt>
    <dgm:pt modelId="{6A9E376B-E408-4493-BE18-B365A5F0DE2A}" type="parTrans" cxnId="{FDAEB706-AB9F-4756-A538-D56085D6DA57}">
      <dgm:prSet/>
      <dgm:spPr/>
      <dgm:t>
        <a:bodyPr/>
        <a:lstStyle/>
        <a:p>
          <a:endParaRPr lang="es-AR"/>
        </a:p>
      </dgm:t>
    </dgm:pt>
    <dgm:pt modelId="{9ED9328B-BC8A-49CC-8AAB-34885D727072}" type="sibTrans" cxnId="{FDAEB706-AB9F-4756-A538-D56085D6DA57}">
      <dgm:prSet/>
      <dgm:spPr/>
      <dgm:t>
        <a:bodyPr/>
        <a:lstStyle/>
        <a:p>
          <a:endParaRPr lang="es-AR"/>
        </a:p>
      </dgm:t>
    </dgm:pt>
    <dgm:pt modelId="{583FD062-D46E-458F-80E5-2C8150F6C139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es-AR" sz="2800" dirty="0" smtClean="0"/>
            <a:t>APARTADO I: “EL NIÑO CON CÁNCER”</a:t>
          </a:r>
          <a:endParaRPr lang="es-AR" sz="2800" dirty="0"/>
        </a:p>
      </dgm:t>
    </dgm:pt>
    <dgm:pt modelId="{B58D7990-E5C5-4C43-92E7-C3DE2F19B5A8}" type="parTrans" cxnId="{B93A8C6A-E6DA-421C-9980-30A065DB0FB5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AR" dirty="0"/>
        </a:p>
      </dgm:t>
    </dgm:pt>
    <dgm:pt modelId="{5366DB42-7D2A-4B49-AE5C-9D25CCE74C10}" type="sibTrans" cxnId="{B93A8C6A-E6DA-421C-9980-30A065DB0FB5}">
      <dgm:prSet/>
      <dgm:spPr/>
      <dgm:t>
        <a:bodyPr/>
        <a:lstStyle/>
        <a:p>
          <a:endParaRPr lang="es-AR"/>
        </a:p>
      </dgm:t>
    </dgm:pt>
    <dgm:pt modelId="{D4DD7A40-D5CB-4876-BF7C-96C50EA83D4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es-AR" sz="2800" dirty="0" smtClean="0"/>
            <a:t>APARTADO II: “LA ENFERMERÍA EN PEDIATRÍA ONCOLÓGICA”</a:t>
          </a:r>
          <a:endParaRPr lang="es-AR" sz="2800" dirty="0"/>
        </a:p>
      </dgm:t>
    </dgm:pt>
    <dgm:pt modelId="{AD1C7B75-8768-43BD-82A9-1AFB6F9FE5CC}" type="parTrans" cxnId="{A4006B8C-4941-4F59-9984-15B7863D9885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AR"/>
        </a:p>
      </dgm:t>
    </dgm:pt>
    <dgm:pt modelId="{CADEB4D6-0152-4568-B362-1936FA4785F0}" type="sibTrans" cxnId="{A4006B8C-4941-4F59-9984-15B7863D9885}">
      <dgm:prSet/>
      <dgm:spPr/>
      <dgm:t>
        <a:bodyPr/>
        <a:lstStyle/>
        <a:p>
          <a:endParaRPr lang="es-AR"/>
        </a:p>
      </dgm:t>
    </dgm:pt>
    <dgm:pt modelId="{EE940DB7-29CF-4B67-AA79-FB8F82848FF8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es-AR" sz="2800" dirty="0" smtClean="0"/>
            <a:t>APARTADO III: HOSPITAL PEDIÁTRICO “DR. HUMBERTO NOTTI” </a:t>
          </a:r>
          <a:endParaRPr lang="es-AR" sz="2800" dirty="0"/>
        </a:p>
      </dgm:t>
    </dgm:pt>
    <dgm:pt modelId="{5EA5214B-1CD2-4A4B-8165-E52AE7B717E9}" type="parTrans" cxnId="{7EB87373-2B88-42F4-89D5-A59FB1274BA8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AR"/>
        </a:p>
      </dgm:t>
    </dgm:pt>
    <dgm:pt modelId="{28F0746A-93CB-45EA-A9ED-436AD0AE4662}" type="sibTrans" cxnId="{7EB87373-2B88-42F4-89D5-A59FB1274BA8}">
      <dgm:prSet/>
      <dgm:spPr/>
      <dgm:t>
        <a:bodyPr/>
        <a:lstStyle/>
        <a:p>
          <a:endParaRPr lang="es-AR"/>
        </a:p>
      </dgm:t>
    </dgm:pt>
    <dgm:pt modelId="{48A223D3-05EA-4B45-9D10-1190E1DE4B85}" type="pres">
      <dgm:prSet presAssocID="{9EF25F6C-CF45-4D08-98CD-C5AE083C1D9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D096A58-90DE-4FD4-8F3C-A0A7DB01098D}" type="pres">
      <dgm:prSet presAssocID="{E49ACA0A-7A9E-4D30-8A90-70EA14C52CD7}" presName="root1" presStyleCnt="0"/>
      <dgm:spPr/>
    </dgm:pt>
    <dgm:pt modelId="{68AD1E4C-A92F-4795-BADE-6580FB01A4FF}" type="pres">
      <dgm:prSet presAssocID="{E49ACA0A-7A9E-4D30-8A90-70EA14C52CD7}" presName="LevelOneTextNode" presStyleLbl="node0" presStyleIdx="0" presStyleCnt="1" custScaleX="153482" custLinFactNeighborX="18631" custLinFactNeighborY="118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569CC7D-DF9D-4BE6-83BF-1AE40099329D}" type="pres">
      <dgm:prSet presAssocID="{E49ACA0A-7A9E-4D30-8A90-70EA14C52CD7}" presName="level2hierChild" presStyleCnt="0"/>
      <dgm:spPr/>
    </dgm:pt>
    <dgm:pt modelId="{62CF8F99-C984-4F90-96B0-B2ADE6AFDDE8}" type="pres">
      <dgm:prSet presAssocID="{B58D7990-E5C5-4C43-92E7-C3DE2F19B5A8}" presName="conn2-1" presStyleLbl="parChTrans1D2" presStyleIdx="0" presStyleCnt="3"/>
      <dgm:spPr/>
      <dgm:t>
        <a:bodyPr/>
        <a:lstStyle/>
        <a:p>
          <a:endParaRPr lang="es-AR"/>
        </a:p>
      </dgm:t>
    </dgm:pt>
    <dgm:pt modelId="{6196C3F3-98F1-45EC-AE4E-9916A0E007D3}" type="pres">
      <dgm:prSet presAssocID="{B58D7990-E5C5-4C43-92E7-C3DE2F19B5A8}" presName="connTx" presStyleLbl="parChTrans1D2" presStyleIdx="0" presStyleCnt="3"/>
      <dgm:spPr/>
      <dgm:t>
        <a:bodyPr/>
        <a:lstStyle/>
        <a:p>
          <a:endParaRPr lang="es-AR"/>
        </a:p>
      </dgm:t>
    </dgm:pt>
    <dgm:pt modelId="{0C721F30-3A13-4A95-A741-819EFD502DF9}" type="pres">
      <dgm:prSet presAssocID="{583FD062-D46E-458F-80E5-2C8150F6C139}" presName="root2" presStyleCnt="0"/>
      <dgm:spPr/>
    </dgm:pt>
    <dgm:pt modelId="{A840B127-7897-4FCE-982A-3EE67C5F093C}" type="pres">
      <dgm:prSet presAssocID="{583FD062-D46E-458F-80E5-2C8150F6C139}" presName="LevelTwoTextNode" presStyleLbl="node2" presStyleIdx="0" presStyleCnt="3" custScaleX="315419" custScaleY="13061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D9A913D-7F7B-4353-BF52-B364C7C76BCD}" type="pres">
      <dgm:prSet presAssocID="{583FD062-D46E-458F-80E5-2C8150F6C139}" presName="level3hierChild" presStyleCnt="0"/>
      <dgm:spPr/>
    </dgm:pt>
    <dgm:pt modelId="{5AA99997-98D9-4E00-891E-329BCFC2F28B}" type="pres">
      <dgm:prSet presAssocID="{AD1C7B75-8768-43BD-82A9-1AFB6F9FE5CC}" presName="conn2-1" presStyleLbl="parChTrans1D2" presStyleIdx="1" presStyleCnt="3"/>
      <dgm:spPr/>
      <dgm:t>
        <a:bodyPr/>
        <a:lstStyle/>
        <a:p>
          <a:endParaRPr lang="es-AR"/>
        </a:p>
      </dgm:t>
    </dgm:pt>
    <dgm:pt modelId="{C75319C3-3548-4CA0-8166-CBC3E8347D00}" type="pres">
      <dgm:prSet presAssocID="{AD1C7B75-8768-43BD-82A9-1AFB6F9FE5CC}" presName="connTx" presStyleLbl="parChTrans1D2" presStyleIdx="1" presStyleCnt="3"/>
      <dgm:spPr/>
      <dgm:t>
        <a:bodyPr/>
        <a:lstStyle/>
        <a:p>
          <a:endParaRPr lang="es-AR"/>
        </a:p>
      </dgm:t>
    </dgm:pt>
    <dgm:pt modelId="{945CA52F-C4D3-4C4F-9C83-2D7B88AD5DB6}" type="pres">
      <dgm:prSet presAssocID="{D4DD7A40-D5CB-4876-BF7C-96C50EA83D4B}" presName="root2" presStyleCnt="0"/>
      <dgm:spPr/>
    </dgm:pt>
    <dgm:pt modelId="{A48463E3-D56B-49ED-BA34-96277A290E9D}" type="pres">
      <dgm:prSet presAssocID="{D4DD7A40-D5CB-4876-BF7C-96C50EA83D4B}" presName="LevelTwoTextNode" presStyleLbl="node2" presStyleIdx="1" presStyleCnt="3" custScaleX="469068" custScaleY="14042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D4E9E7C-239D-4E54-A283-15521B4043AA}" type="pres">
      <dgm:prSet presAssocID="{D4DD7A40-D5CB-4876-BF7C-96C50EA83D4B}" presName="level3hierChild" presStyleCnt="0"/>
      <dgm:spPr/>
    </dgm:pt>
    <dgm:pt modelId="{EF802EF5-9AAD-4D81-B696-3239D1C66882}" type="pres">
      <dgm:prSet presAssocID="{5EA5214B-1CD2-4A4B-8165-E52AE7B717E9}" presName="conn2-1" presStyleLbl="parChTrans1D2" presStyleIdx="2" presStyleCnt="3"/>
      <dgm:spPr/>
      <dgm:t>
        <a:bodyPr/>
        <a:lstStyle/>
        <a:p>
          <a:endParaRPr lang="es-AR"/>
        </a:p>
      </dgm:t>
    </dgm:pt>
    <dgm:pt modelId="{C901234D-A591-4F6F-B865-00D4A87BA559}" type="pres">
      <dgm:prSet presAssocID="{5EA5214B-1CD2-4A4B-8165-E52AE7B717E9}" presName="connTx" presStyleLbl="parChTrans1D2" presStyleIdx="2" presStyleCnt="3"/>
      <dgm:spPr/>
      <dgm:t>
        <a:bodyPr/>
        <a:lstStyle/>
        <a:p>
          <a:endParaRPr lang="es-AR"/>
        </a:p>
      </dgm:t>
    </dgm:pt>
    <dgm:pt modelId="{EBA8A605-A979-4F25-A947-3F28CC90293D}" type="pres">
      <dgm:prSet presAssocID="{EE940DB7-29CF-4B67-AA79-FB8F82848FF8}" presName="root2" presStyleCnt="0"/>
      <dgm:spPr/>
    </dgm:pt>
    <dgm:pt modelId="{1038D7F3-504C-4BDC-B0B2-F1E6C8AC959B}" type="pres">
      <dgm:prSet presAssocID="{EE940DB7-29CF-4B67-AA79-FB8F82848FF8}" presName="LevelTwoTextNode" presStyleLbl="node2" presStyleIdx="2" presStyleCnt="3" custScaleX="478997" custScaleY="14395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1B1333B-D197-4616-B97B-D426ED92EB6D}" type="pres">
      <dgm:prSet presAssocID="{EE940DB7-29CF-4B67-AA79-FB8F82848FF8}" presName="level3hierChild" presStyleCnt="0"/>
      <dgm:spPr/>
    </dgm:pt>
  </dgm:ptLst>
  <dgm:cxnLst>
    <dgm:cxn modelId="{BB9AF4A4-2865-4FFC-9359-A9A76354BCB7}" type="presOf" srcId="{5EA5214B-1CD2-4A4B-8165-E52AE7B717E9}" destId="{EF802EF5-9AAD-4D81-B696-3239D1C66882}" srcOrd="0" destOrd="0" presId="urn:microsoft.com/office/officeart/2008/layout/HorizontalMultiLevelHierarchy"/>
    <dgm:cxn modelId="{7EB87373-2B88-42F4-89D5-A59FB1274BA8}" srcId="{E49ACA0A-7A9E-4D30-8A90-70EA14C52CD7}" destId="{EE940DB7-29CF-4B67-AA79-FB8F82848FF8}" srcOrd="2" destOrd="0" parTransId="{5EA5214B-1CD2-4A4B-8165-E52AE7B717E9}" sibTransId="{28F0746A-93CB-45EA-A9ED-436AD0AE4662}"/>
    <dgm:cxn modelId="{AE09365D-FFC1-4CDB-AE86-36D0F3DA711E}" type="presOf" srcId="{D4DD7A40-D5CB-4876-BF7C-96C50EA83D4B}" destId="{A48463E3-D56B-49ED-BA34-96277A290E9D}" srcOrd="0" destOrd="0" presId="urn:microsoft.com/office/officeart/2008/layout/HorizontalMultiLevelHierarchy"/>
    <dgm:cxn modelId="{24FEBB26-D2D0-4094-9E07-DAF6B2432D91}" type="presOf" srcId="{EE940DB7-29CF-4B67-AA79-FB8F82848FF8}" destId="{1038D7F3-504C-4BDC-B0B2-F1E6C8AC959B}" srcOrd="0" destOrd="0" presId="urn:microsoft.com/office/officeart/2008/layout/HorizontalMultiLevelHierarchy"/>
    <dgm:cxn modelId="{6CF2144C-C4ED-4351-AC8E-4F26E10E6C7A}" type="presOf" srcId="{583FD062-D46E-458F-80E5-2C8150F6C139}" destId="{A840B127-7897-4FCE-982A-3EE67C5F093C}" srcOrd="0" destOrd="0" presId="urn:microsoft.com/office/officeart/2008/layout/HorizontalMultiLevelHierarchy"/>
    <dgm:cxn modelId="{48163163-A4F5-4563-86CC-621F1FC3B899}" type="presOf" srcId="{B58D7990-E5C5-4C43-92E7-C3DE2F19B5A8}" destId="{62CF8F99-C984-4F90-96B0-B2ADE6AFDDE8}" srcOrd="0" destOrd="0" presId="urn:microsoft.com/office/officeart/2008/layout/HorizontalMultiLevelHierarchy"/>
    <dgm:cxn modelId="{FDAEB706-AB9F-4756-A538-D56085D6DA57}" srcId="{9EF25F6C-CF45-4D08-98CD-C5AE083C1D9F}" destId="{E49ACA0A-7A9E-4D30-8A90-70EA14C52CD7}" srcOrd="0" destOrd="0" parTransId="{6A9E376B-E408-4493-BE18-B365A5F0DE2A}" sibTransId="{9ED9328B-BC8A-49CC-8AAB-34885D727072}"/>
    <dgm:cxn modelId="{A4006B8C-4941-4F59-9984-15B7863D9885}" srcId="{E49ACA0A-7A9E-4D30-8A90-70EA14C52CD7}" destId="{D4DD7A40-D5CB-4876-BF7C-96C50EA83D4B}" srcOrd="1" destOrd="0" parTransId="{AD1C7B75-8768-43BD-82A9-1AFB6F9FE5CC}" sibTransId="{CADEB4D6-0152-4568-B362-1936FA4785F0}"/>
    <dgm:cxn modelId="{918AB814-A46A-4916-8DAB-DA3ACEDB150E}" type="presOf" srcId="{B58D7990-E5C5-4C43-92E7-C3DE2F19B5A8}" destId="{6196C3F3-98F1-45EC-AE4E-9916A0E007D3}" srcOrd="1" destOrd="0" presId="urn:microsoft.com/office/officeart/2008/layout/HorizontalMultiLevelHierarchy"/>
    <dgm:cxn modelId="{CBDEBE1F-99E7-4AD9-B57E-7C088BA5F4BD}" type="presOf" srcId="{AD1C7B75-8768-43BD-82A9-1AFB6F9FE5CC}" destId="{C75319C3-3548-4CA0-8166-CBC3E8347D00}" srcOrd="1" destOrd="0" presId="urn:microsoft.com/office/officeart/2008/layout/HorizontalMultiLevelHierarchy"/>
    <dgm:cxn modelId="{A958F1E2-07F8-4943-BDCC-99D68AA75B5A}" type="presOf" srcId="{AD1C7B75-8768-43BD-82A9-1AFB6F9FE5CC}" destId="{5AA99997-98D9-4E00-891E-329BCFC2F28B}" srcOrd="0" destOrd="0" presId="urn:microsoft.com/office/officeart/2008/layout/HorizontalMultiLevelHierarchy"/>
    <dgm:cxn modelId="{6D5E3525-5F3E-4F95-B159-209E6C6F626B}" type="presOf" srcId="{9EF25F6C-CF45-4D08-98CD-C5AE083C1D9F}" destId="{48A223D3-05EA-4B45-9D10-1190E1DE4B85}" srcOrd="0" destOrd="0" presId="urn:microsoft.com/office/officeart/2008/layout/HorizontalMultiLevelHierarchy"/>
    <dgm:cxn modelId="{B49BE71E-7488-4CFA-B2DC-4146B5474CD7}" type="presOf" srcId="{5EA5214B-1CD2-4A4B-8165-E52AE7B717E9}" destId="{C901234D-A591-4F6F-B865-00D4A87BA559}" srcOrd="1" destOrd="0" presId="urn:microsoft.com/office/officeart/2008/layout/HorizontalMultiLevelHierarchy"/>
    <dgm:cxn modelId="{B93A8C6A-E6DA-421C-9980-30A065DB0FB5}" srcId="{E49ACA0A-7A9E-4D30-8A90-70EA14C52CD7}" destId="{583FD062-D46E-458F-80E5-2C8150F6C139}" srcOrd="0" destOrd="0" parTransId="{B58D7990-E5C5-4C43-92E7-C3DE2F19B5A8}" sibTransId="{5366DB42-7D2A-4B49-AE5C-9D25CCE74C10}"/>
    <dgm:cxn modelId="{DA7DA5C3-0803-4E2A-90D3-D673DDD9651F}" type="presOf" srcId="{E49ACA0A-7A9E-4D30-8A90-70EA14C52CD7}" destId="{68AD1E4C-A92F-4795-BADE-6580FB01A4FF}" srcOrd="0" destOrd="0" presId="urn:microsoft.com/office/officeart/2008/layout/HorizontalMultiLevelHierarchy"/>
    <dgm:cxn modelId="{BBFD5678-3388-462F-AA9C-DE11D0F7BD53}" type="presParOf" srcId="{48A223D3-05EA-4B45-9D10-1190E1DE4B85}" destId="{CD096A58-90DE-4FD4-8F3C-A0A7DB01098D}" srcOrd="0" destOrd="0" presId="urn:microsoft.com/office/officeart/2008/layout/HorizontalMultiLevelHierarchy"/>
    <dgm:cxn modelId="{4098AA53-08B6-40AC-8932-C83917359860}" type="presParOf" srcId="{CD096A58-90DE-4FD4-8F3C-A0A7DB01098D}" destId="{68AD1E4C-A92F-4795-BADE-6580FB01A4FF}" srcOrd="0" destOrd="0" presId="urn:microsoft.com/office/officeart/2008/layout/HorizontalMultiLevelHierarchy"/>
    <dgm:cxn modelId="{CEF94FEF-0548-49FF-B303-B6F32D4245BC}" type="presParOf" srcId="{CD096A58-90DE-4FD4-8F3C-A0A7DB01098D}" destId="{A569CC7D-DF9D-4BE6-83BF-1AE40099329D}" srcOrd="1" destOrd="0" presId="urn:microsoft.com/office/officeart/2008/layout/HorizontalMultiLevelHierarchy"/>
    <dgm:cxn modelId="{64BED387-8A28-4D69-891F-6DF978ACBAA0}" type="presParOf" srcId="{A569CC7D-DF9D-4BE6-83BF-1AE40099329D}" destId="{62CF8F99-C984-4F90-96B0-B2ADE6AFDDE8}" srcOrd="0" destOrd="0" presId="urn:microsoft.com/office/officeart/2008/layout/HorizontalMultiLevelHierarchy"/>
    <dgm:cxn modelId="{ADCBD5AD-FB4E-4C15-A2D9-77873D2C142A}" type="presParOf" srcId="{62CF8F99-C984-4F90-96B0-B2ADE6AFDDE8}" destId="{6196C3F3-98F1-45EC-AE4E-9916A0E007D3}" srcOrd="0" destOrd="0" presId="urn:microsoft.com/office/officeart/2008/layout/HorizontalMultiLevelHierarchy"/>
    <dgm:cxn modelId="{D23A58DF-E1F8-4F57-87CC-EF28CA81F4F0}" type="presParOf" srcId="{A569CC7D-DF9D-4BE6-83BF-1AE40099329D}" destId="{0C721F30-3A13-4A95-A741-819EFD502DF9}" srcOrd="1" destOrd="0" presId="urn:microsoft.com/office/officeart/2008/layout/HorizontalMultiLevelHierarchy"/>
    <dgm:cxn modelId="{D3261C3E-BAB0-4195-81E0-B3486AB13715}" type="presParOf" srcId="{0C721F30-3A13-4A95-A741-819EFD502DF9}" destId="{A840B127-7897-4FCE-982A-3EE67C5F093C}" srcOrd="0" destOrd="0" presId="urn:microsoft.com/office/officeart/2008/layout/HorizontalMultiLevelHierarchy"/>
    <dgm:cxn modelId="{F48A3138-F655-4C54-8D2B-7F90876495AE}" type="presParOf" srcId="{0C721F30-3A13-4A95-A741-819EFD502DF9}" destId="{5D9A913D-7F7B-4353-BF52-B364C7C76BCD}" srcOrd="1" destOrd="0" presId="urn:microsoft.com/office/officeart/2008/layout/HorizontalMultiLevelHierarchy"/>
    <dgm:cxn modelId="{5D2207AF-483F-433E-95EA-71373801B059}" type="presParOf" srcId="{A569CC7D-DF9D-4BE6-83BF-1AE40099329D}" destId="{5AA99997-98D9-4E00-891E-329BCFC2F28B}" srcOrd="2" destOrd="0" presId="urn:microsoft.com/office/officeart/2008/layout/HorizontalMultiLevelHierarchy"/>
    <dgm:cxn modelId="{809AF6F9-DEF0-48EA-BB7C-CE7B87A318D3}" type="presParOf" srcId="{5AA99997-98D9-4E00-891E-329BCFC2F28B}" destId="{C75319C3-3548-4CA0-8166-CBC3E8347D00}" srcOrd="0" destOrd="0" presId="urn:microsoft.com/office/officeart/2008/layout/HorizontalMultiLevelHierarchy"/>
    <dgm:cxn modelId="{764384F5-8506-40F3-BFD1-A3ECE2FC760E}" type="presParOf" srcId="{A569CC7D-DF9D-4BE6-83BF-1AE40099329D}" destId="{945CA52F-C4D3-4C4F-9C83-2D7B88AD5DB6}" srcOrd="3" destOrd="0" presId="urn:microsoft.com/office/officeart/2008/layout/HorizontalMultiLevelHierarchy"/>
    <dgm:cxn modelId="{F7766987-C9B9-4F8A-ABEE-E341641E9BEE}" type="presParOf" srcId="{945CA52F-C4D3-4C4F-9C83-2D7B88AD5DB6}" destId="{A48463E3-D56B-49ED-BA34-96277A290E9D}" srcOrd="0" destOrd="0" presId="urn:microsoft.com/office/officeart/2008/layout/HorizontalMultiLevelHierarchy"/>
    <dgm:cxn modelId="{EB7C9A6B-69EB-4E81-A218-D753004A18F1}" type="presParOf" srcId="{945CA52F-C4D3-4C4F-9C83-2D7B88AD5DB6}" destId="{7D4E9E7C-239D-4E54-A283-15521B4043AA}" srcOrd="1" destOrd="0" presId="urn:microsoft.com/office/officeart/2008/layout/HorizontalMultiLevelHierarchy"/>
    <dgm:cxn modelId="{2E3C30B3-4196-419E-A759-A3D75D1AD65C}" type="presParOf" srcId="{A569CC7D-DF9D-4BE6-83BF-1AE40099329D}" destId="{EF802EF5-9AAD-4D81-B696-3239D1C66882}" srcOrd="4" destOrd="0" presId="urn:microsoft.com/office/officeart/2008/layout/HorizontalMultiLevelHierarchy"/>
    <dgm:cxn modelId="{2BD25258-29F5-40F6-8F37-D613644476B3}" type="presParOf" srcId="{EF802EF5-9AAD-4D81-B696-3239D1C66882}" destId="{C901234D-A591-4F6F-B865-00D4A87BA559}" srcOrd="0" destOrd="0" presId="urn:microsoft.com/office/officeart/2008/layout/HorizontalMultiLevelHierarchy"/>
    <dgm:cxn modelId="{F0150A78-622F-44DA-9B38-991015B0A40F}" type="presParOf" srcId="{A569CC7D-DF9D-4BE6-83BF-1AE40099329D}" destId="{EBA8A605-A979-4F25-A947-3F28CC90293D}" srcOrd="5" destOrd="0" presId="urn:microsoft.com/office/officeart/2008/layout/HorizontalMultiLevelHierarchy"/>
    <dgm:cxn modelId="{8F908FC0-5995-4E12-A51A-73370FD29C54}" type="presParOf" srcId="{EBA8A605-A979-4F25-A947-3F28CC90293D}" destId="{1038D7F3-504C-4BDC-B0B2-F1E6C8AC959B}" srcOrd="0" destOrd="0" presId="urn:microsoft.com/office/officeart/2008/layout/HorizontalMultiLevelHierarchy"/>
    <dgm:cxn modelId="{31A0C820-46E6-415B-BB44-5447E758AEBB}" type="presParOf" srcId="{EBA8A605-A979-4F25-A947-3F28CC90293D}" destId="{21B1333B-D197-4616-B97B-D426ED92EB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02EF5-9AAD-4D81-B696-3239D1C66882}">
      <dsp:nvSpPr>
        <dsp:cNvPr id="0" name=""/>
        <dsp:cNvSpPr/>
      </dsp:nvSpPr>
      <dsp:spPr>
        <a:xfrm>
          <a:off x="1089891" y="2944791"/>
          <a:ext cx="293988" cy="965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994" y="0"/>
              </a:lnTo>
              <a:lnTo>
                <a:pt x="146994" y="965832"/>
              </a:lnTo>
              <a:lnTo>
                <a:pt x="293988" y="965832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1211646" y="3402468"/>
        <a:ext cx="50479" cy="50479"/>
      </dsp:txXfrm>
    </dsp:sp>
    <dsp:sp modelId="{5AA99997-98D9-4E00-891E-329BCFC2F28B}">
      <dsp:nvSpPr>
        <dsp:cNvPr id="0" name=""/>
        <dsp:cNvSpPr/>
      </dsp:nvSpPr>
      <dsp:spPr>
        <a:xfrm>
          <a:off x="1089891" y="2818434"/>
          <a:ext cx="2939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6357"/>
              </a:moveTo>
              <a:lnTo>
                <a:pt x="146994" y="126357"/>
              </a:lnTo>
              <a:lnTo>
                <a:pt x="146994" y="45720"/>
              </a:lnTo>
              <a:lnTo>
                <a:pt x="293988" y="4572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1229264" y="2856533"/>
        <a:ext cx="15242" cy="15242"/>
      </dsp:txXfrm>
    </dsp:sp>
    <dsp:sp modelId="{62CF8F99-C984-4F90-96B0-B2ADE6AFDDE8}">
      <dsp:nvSpPr>
        <dsp:cNvPr id="0" name=""/>
        <dsp:cNvSpPr/>
      </dsp:nvSpPr>
      <dsp:spPr>
        <a:xfrm>
          <a:off x="1089891" y="1859449"/>
          <a:ext cx="293988" cy="1085342"/>
        </a:xfrm>
        <a:custGeom>
          <a:avLst/>
          <a:gdLst/>
          <a:ahLst/>
          <a:cxnLst/>
          <a:rect l="0" t="0" r="0" b="0"/>
          <a:pathLst>
            <a:path>
              <a:moveTo>
                <a:pt x="0" y="1085342"/>
              </a:moveTo>
              <a:lnTo>
                <a:pt x="146994" y="1085342"/>
              </a:lnTo>
              <a:lnTo>
                <a:pt x="146994" y="0"/>
              </a:lnTo>
              <a:lnTo>
                <a:pt x="293988" y="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 dirty="0"/>
        </a:p>
      </dsp:txBody>
      <dsp:txXfrm>
        <a:off x="1208774" y="2374009"/>
        <a:ext cx="56222" cy="56222"/>
      </dsp:txXfrm>
    </dsp:sp>
    <dsp:sp modelId="{68AD1E4C-A92F-4795-BADE-6580FB01A4FF}">
      <dsp:nvSpPr>
        <dsp:cNvPr id="0" name=""/>
        <dsp:cNvSpPr/>
      </dsp:nvSpPr>
      <dsp:spPr>
        <a:xfrm rot="16200000">
          <a:off x="-1037604" y="2464454"/>
          <a:ext cx="3294316" cy="960674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 smtClean="0"/>
            <a:t>MARCO TEÓRICO</a:t>
          </a:r>
          <a:endParaRPr lang="es-AR" sz="3200" kern="1200" dirty="0"/>
        </a:p>
      </dsp:txBody>
      <dsp:txXfrm>
        <a:off x="-1037604" y="2464454"/>
        <a:ext cx="3294316" cy="960674"/>
      </dsp:txXfrm>
    </dsp:sp>
    <dsp:sp modelId="{A840B127-7897-4FCE-982A-3EE67C5F093C}">
      <dsp:nvSpPr>
        <dsp:cNvPr id="0" name=""/>
        <dsp:cNvSpPr/>
      </dsp:nvSpPr>
      <dsp:spPr>
        <a:xfrm>
          <a:off x="1383879" y="1450689"/>
          <a:ext cx="6475609" cy="817520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APARTADO I: “EL NIÑO CON CÁNCER”</a:t>
          </a:r>
          <a:endParaRPr lang="es-AR" sz="2800" kern="1200" dirty="0"/>
        </a:p>
      </dsp:txBody>
      <dsp:txXfrm>
        <a:off x="1383879" y="1450689"/>
        <a:ext cx="6475609" cy="817520"/>
      </dsp:txXfrm>
    </dsp:sp>
    <dsp:sp modelId="{A48463E3-D56B-49ED-BA34-96277A290E9D}">
      <dsp:nvSpPr>
        <dsp:cNvPr id="0" name=""/>
        <dsp:cNvSpPr/>
      </dsp:nvSpPr>
      <dsp:spPr>
        <a:xfrm>
          <a:off x="1383879" y="2424689"/>
          <a:ext cx="9630051" cy="878929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APARTADO II: “LA ENFERMERÍA EN PEDIATRÍA ONCOLÓGICA”</a:t>
          </a:r>
          <a:endParaRPr lang="es-AR" sz="2800" kern="1200" dirty="0"/>
        </a:p>
      </dsp:txBody>
      <dsp:txXfrm>
        <a:off x="1383879" y="2424689"/>
        <a:ext cx="9630051" cy="878929"/>
      </dsp:txXfrm>
    </dsp:sp>
    <dsp:sp modelId="{1038D7F3-504C-4BDC-B0B2-F1E6C8AC959B}">
      <dsp:nvSpPr>
        <dsp:cNvPr id="0" name=""/>
        <dsp:cNvSpPr/>
      </dsp:nvSpPr>
      <dsp:spPr>
        <a:xfrm>
          <a:off x="1383879" y="3460099"/>
          <a:ext cx="9833895" cy="901049"/>
        </a:xfrm>
        <a:prstGeom prst="rect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APARTADO III: HOSPITAL PEDIÁTRICO “DR. HUMBERTO NOTTI” </a:t>
          </a:r>
          <a:endParaRPr lang="es-AR" sz="2800" kern="1200" dirty="0"/>
        </a:p>
      </dsp:txBody>
      <dsp:txXfrm>
        <a:off x="1383879" y="3460099"/>
        <a:ext cx="9833895" cy="901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670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475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287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374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965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063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307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232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413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947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408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B407-348F-41D3-8A70-AC05A94BB6BB}" type="datetimeFigureOut">
              <a:rPr lang="es-AR" smtClean="0"/>
              <a:t>14/12/2015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790-7355-42E2-8ED6-B20F3C1C40A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7329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1 Imagen" descr="logo fcm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9835" y="718188"/>
            <a:ext cx="1349849" cy="54394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2" name="Rectángulo 11"/>
          <p:cNvSpPr/>
          <p:nvPr/>
        </p:nvSpPr>
        <p:spPr>
          <a:xfrm>
            <a:off x="1299835" y="1357475"/>
            <a:ext cx="13498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Escuela de Enfermer</a:t>
            </a:r>
            <a:r>
              <a:rPr lang="es-ES" sz="1000" dirty="0"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</a:t>
            </a:r>
            <a:endParaRPr kumimoji="0" lang="es-A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Sede: FCM.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000" dirty="0" smtClean="0">
                <a:cs typeface="Arial" pitchFamily="34" charset="0"/>
              </a:rPr>
              <a:t>Ciclo de Licenciatura.</a:t>
            </a:r>
            <a:endParaRPr kumimoji="0" lang="es-A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3" name="0 Imagen" descr="loj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18243" y="256050"/>
            <a:ext cx="2056926" cy="1778812"/>
          </a:xfrm>
          <a:prstGeom prst="rect">
            <a:avLst/>
          </a:prstGeom>
        </p:spPr>
      </p:pic>
      <p:sp>
        <p:nvSpPr>
          <p:cNvPr id="15" name="Marcador de contenido 14"/>
          <p:cNvSpPr>
            <a:spLocks noGrp="1"/>
          </p:cNvSpPr>
          <p:nvPr>
            <p:ph idx="4294967295"/>
          </p:nvPr>
        </p:nvSpPr>
        <p:spPr>
          <a:xfrm>
            <a:off x="991672" y="1911473"/>
            <a:ext cx="10183497" cy="435133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s-AR" b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s-AR" sz="3300" b="1" dirty="0" smtClean="0"/>
              <a:t>TESINA FINAL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s-AR" sz="3300" b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s-AR" sz="3300" b="1" dirty="0" smtClean="0"/>
              <a:t>“Conocimiento del profesional de enfermería de área clínica pediátrica en relación al cuidado del paciente oncohematológico pediátrico”.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s-AR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s-AR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s-AR" b="1" dirty="0" smtClean="0"/>
          </a:p>
          <a:p>
            <a:pPr marL="0" indent="0">
              <a:spcBef>
                <a:spcPts val="0"/>
              </a:spcBef>
              <a:buNone/>
            </a:pPr>
            <a:endParaRPr lang="es-AR" sz="1800" dirty="0" smtClean="0"/>
          </a:p>
          <a:p>
            <a:pPr marL="0" indent="0">
              <a:spcBef>
                <a:spcPts val="0"/>
              </a:spcBef>
              <a:buNone/>
            </a:pPr>
            <a:endParaRPr lang="es-AR" sz="18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s-AR" sz="1900" b="1" dirty="0" smtClean="0"/>
              <a:t>                                                                                                                          Autoras: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AR" sz="1900" b="1" dirty="0" smtClean="0"/>
              <a:t>                                                                                                                                               Aneine, María del C.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AR" sz="1900" b="1" dirty="0" smtClean="0"/>
              <a:t>                                                                                                                                          Mondaca, Lorena</a:t>
            </a:r>
          </a:p>
          <a:p>
            <a:pPr marL="0" indent="0" algn="ctr">
              <a:buNone/>
            </a:pPr>
            <a:endParaRPr lang="es-AR" sz="2000" b="1" dirty="0" smtClean="0"/>
          </a:p>
          <a:p>
            <a:pPr marL="0" indent="0" algn="ctr">
              <a:buNone/>
            </a:pPr>
            <a:endParaRPr lang="es-AR" sz="2000" b="1" dirty="0" smtClean="0"/>
          </a:p>
          <a:p>
            <a:pPr marL="0" indent="0" algn="ctr">
              <a:buNone/>
            </a:pPr>
            <a:r>
              <a:rPr lang="es-AR" sz="2100" b="1" dirty="0" smtClean="0"/>
              <a:t>MENDOZA, DICIEMBRE 2015.</a:t>
            </a:r>
          </a:p>
          <a:p>
            <a:pPr marL="0" indent="0" algn="r">
              <a:buNone/>
            </a:pPr>
            <a:endParaRPr lang="es-AR" sz="2000" b="1" dirty="0"/>
          </a:p>
        </p:txBody>
      </p:sp>
    </p:spTree>
    <p:extLst>
      <p:ext uri="{BB962C8B-B14F-4D97-AF65-F5344CB8AC3E}">
        <p14:creationId xmlns:p14="http://schemas.microsoft.com/office/powerpoint/2010/main" val="28293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TABLA</a:t>
            </a:r>
            <a:br>
              <a:rPr lang="es-AR" sz="2800" b="1" dirty="0" smtClean="0">
                <a:latin typeface="+mn-lt"/>
              </a:rPr>
            </a:br>
            <a:r>
              <a:rPr lang="es-AR" sz="2800" b="1" dirty="0" smtClean="0">
                <a:latin typeface="+mn-lt"/>
              </a:rPr>
              <a:t>Relación entre “Experiencia” y “ Manejo de catéter implantable”</a:t>
            </a:r>
            <a:endParaRPr lang="es-AR" sz="2800" b="1" dirty="0">
              <a:latin typeface="+mn-lt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944807"/>
              </p:ext>
            </p:extLst>
          </p:nvPr>
        </p:nvGraphicFramePr>
        <p:xfrm>
          <a:off x="1600198" y="2095500"/>
          <a:ext cx="8699502" cy="2972138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372089"/>
                <a:gridCol w="751115"/>
                <a:gridCol w="776890"/>
                <a:gridCol w="776890"/>
                <a:gridCol w="801743"/>
                <a:gridCol w="801743"/>
                <a:gridCol w="808185"/>
                <a:gridCol w="808185"/>
                <a:gridCol w="802662"/>
              </a:tblGrid>
              <a:tr h="53340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Experiencia en el manejo de pacientes oncohematológicos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Total 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Respuesta: “Manejo de catéter implantable”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 </a:t>
                      </a:r>
                      <a:endParaRPr lang="es-E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 </a:t>
                      </a:r>
                      <a:endParaRPr lang="es-E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Total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Si 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No 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No contesta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8234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Fa 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Fr%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Fa 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Fr%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Fa 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Fr%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30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Si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86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82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95%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2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2,5%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2,5%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86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No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14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64%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36%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14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Total 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effectLst/>
                        </a:rPr>
                        <a:t>100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91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7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2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effectLst/>
                        </a:rPr>
                        <a:t>100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31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5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CONCLUSIÓN </a:t>
            </a:r>
            <a:endParaRPr lang="es-AR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AR" sz="3200" dirty="0" smtClean="0"/>
              <a:t>Hipótesis: </a:t>
            </a:r>
            <a:r>
              <a:rPr lang="es-AR" sz="3200" dirty="0" smtClean="0"/>
              <a:t>se comprueba </a:t>
            </a:r>
          </a:p>
          <a:p>
            <a:pPr algn="just">
              <a:lnSpc>
                <a:spcPct val="150000"/>
              </a:lnSpc>
            </a:pPr>
            <a:r>
              <a:rPr lang="es-AR" dirty="0" smtClean="0"/>
              <a:t>La </a:t>
            </a:r>
            <a:r>
              <a:rPr lang="es-AR" dirty="0" smtClean="0"/>
              <a:t>mitad: experiencia paciente oncológico.</a:t>
            </a:r>
          </a:p>
          <a:p>
            <a:pPr>
              <a:lnSpc>
                <a:spcPct val="150000"/>
              </a:lnSpc>
            </a:pPr>
            <a:r>
              <a:rPr lang="es-AR" dirty="0" smtClean="0"/>
              <a:t>La </a:t>
            </a:r>
            <a:r>
              <a:rPr lang="es-AR" dirty="0" smtClean="0"/>
              <a:t>gran mayoría: conocimiento, técnicas favorable.</a:t>
            </a:r>
          </a:p>
          <a:p>
            <a:pPr>
              <a:lnSpc>
                <a:spcPct val="150000"/>
              </a:lnSpc>
            </a:pPr>
            <a:r>
              <a:rPr lang="es-AR" dirty="0" smtClean="0"/>
              <a:t>Más </a:t>
            </a:r>
            <a:r>
              <a:rPr lang="es-AR" dirty="0"/>
              <a:t>de la </a:t>
            </a:r>
            <a:r>
              <a:rPr lang="es-AR" dirty="0" smtClean="0"/>
              <a:t>mitad: conoce los controles.</a:t>
            </a:r>
          </a:p>
          <a:p>
            <a:pPr>
              <a:lnSpc>
                <a:spcPct val="150000"/>
              </a:lnSpc>
            </a:pPr>
            <a:r>
              <a:rPr lang="es-AR" dirty="0" smtClean="0"/>
              <a:t>En </a:t>
            </a:r>
            <a:r>
              <a:rPr lang="es-AR" dirty="0" smtClean="0"/>
              <a:t>general: déficit unificación de criterios. </a:t>
            </a: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125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PROPUESTA</a:t>
            </a:r>
            <a:endParaRPr lang="es-AR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s-AR" dirty="0" smtClean="0"/>
              <a:t> Sugerir implementación de taller teórico práctico.</a:t>
            </a:r>
          </a:p>
          <a:p>
            <a:pPr algn="just">
              <a:lnSpc>
                <a:spcPct val="150000"/>
              </a:lnSpc>
            </a:pPr>
            <a:r>
              <a:rPr lang="es-AR" dirty="0"/>
              <a:t> </a:t>
            </a:r>
            <a:r>
              <a:rPr lang="es-AR" dirty="0" smtClean="0"/>
              <a:t>Incentivar sobre cursos de capacitación.</a:t>
            </a:r>
          </a:p>
          <a:p>
            <a:pPr algn="just">
              <a:lnSpc>
                <a:spcPct val="150000"/>
              </a:lnSpc>
            </a:pPr>
            <a:r>
              <a:rPr lang="es-AR" dirty="0"/>
              <a:t> E</a:t>
            </a:r>
            <a:r>
              <a:rPr lang="es-AR" dirty="0" smtClean="0"/>
              <a:t>strategias que fomenten: comunicación, transmisión de conocimientos.</a:t>
            </a:r>
          </a:p>
          <a:p>
            <a:pPr marL="0" indent="0" algn="just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82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INTRODUCCIÓN</a:t>
            </a:r>
            <a:endParaRPr lang="es-AR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AR" dirty="0" smtClean="0"/>
              <a:t>En nuestra calidad de investigadoras, la</a:t>
            </a:r>
          </a:p>
          <a:p>
            <a:pPr marL="0" indent="0" algn="ctr">
              <a:buNone/>
            </a:pPr>
            <a:r>
              <a:rPr lang="es-AR" dirty="0"/>
              <a:t>a</a:t>
            </a:r>
            <a:r>
              <a:rPr lang="es-AR" dirty="0" smtClean="0"/>
              <a:t>dquisición de nuevos conocimientos tiende a</a:t>
            </a:r>
          </a:p>
          <a:p>
            <a:pPr marL="0" indent="0" algn="ctr">
              <a:buNone/>
            </a:pPr>
            <a:r>
              <a:rPr lang="es-AR" dirty="0"/>
              <a:t>u</a:t>
            </a:r>
            <a:r>
              <a:rPr lang="es-AR" dirty="0" smtClean="0"/>
              <a:t>na mejor calidad de atención.</a:t>
            </a:r>
          </a:p>
          <a:p>
            <a:pPr marL="0" indent="0" algn="ctr">
              <a:buNone/>
            </a:pPr>
            <a:r>
              <a:rPr lang="es-AR" dirty="0" smtClean="0"/>
              <a:t>La temática desarrollada expone cuidados, tratamientos</a:t>
            </a:r>
          </a:p>
          <a:p>
            <a:pPr marL="0" indent="0" algn="ctr">
              <a:buNone/>
            </a:pPr>
            <a:r>
              <a:rPr lang="es-AR" dirty="0" smtClean="0"/>
              <a:t>y complicaciones en paciente oncohematológicos pediátricos.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045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PLANTEAMIENTO DEL PROBLEMA</a:t>
            </a:r>
            <a:endParaRPr lang="es-AR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dirty="0" smtClean="0"/>
              <a:t> Nivel de conocimiento enfermero.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dirty="0"/>
              <a:t> </a:t>
            </a:r>
            <a:r>
              <a:rPr lang="es-AR" dirty="0" smtClean="0"/>
              <a:t>Criterios de atención en pacientes neutropénicos.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dirty="0"/>
              <a:t> </a:t>
            </a:r>
            <a:r>
              <a:rPr lang="es-AR" dirty="0" smtClean="0"/>
              <a:t>Cuidados y Tratamiento en debut leucémico.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dirty="0"/>
              <a:t> </a:t>
            </a:r>
            <a:r>
              <a:rPr lang="es-AR" dirty="0" smtClean="0"/>
              <a:t>Manejo de catéter implantable.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AR" dirty="0"/>
              <a:t> </a:t>
            </a:r>
            <a:r>
              <a:rPr lang="es-AR" dirty="0" smtClean="0"/>
              <a:t>Reacción del paciente-familia ante enfermería.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38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/>
            </a:r>
            <a:br>
              <a:rPr lang="es-AR" sz="2800" b="1" dirty="0" smtClean="0">
                <a:latin typeface="+mn-lt"/>
              </a:rPr>
            </a:br>
            <a:r>
              <a:rPr lang="es-AR" sz="2800" b="1" dirty="0" smtClean="0">
                <a:latin typeface="+mn-lt"/>
              </a:rPr>
              <a:t>OBJETIVO GENERAL</a:t>
            </a:r>
            <a:r>
              <a:rPr lang="es-AR" sz="2800" b="1" dirty="0"/>
              <a:t/>
            </a:r>
            <a:br>
              <a:rPr lang="es-AR" sz="2800" b="1" dirty="0"/>
            </a:br>
            <a:endParaRPr lang="es-AR" sz="2800" b="1" dirty="0">
              <a:latin typeface="+mn-lt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474740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AR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 smtClean="0"/>
              <a:t> Establecer conocimientos de los enfermeros (SIP)</a:t>
            </a:r>
          </a:p>
          <a:p>
            <a:pPr marL="0" indent="0" algn="just">
              <a:buNone/>
            </a:pPr>
            <a:r>
              <a:rPr lang="es-AR" dirty="0"/>
              <a:t> </a:t>
            </a:r>
            <a:r>
              <a:rPr lang="es-AR" dirty="0" smtClean="0"/>
              <a:t>    sobre cuidados (pacientes oncohematológicos pediátricos).</a:t>
            </a:r>
          </a:p>
          <a:p>
            <a:pPr marL="0" indent="0" algn="ctr">
              <a:buNone/>
            </a:pPr>
            <a:endParaRPr lang="es-AR" b="1" dirty="0" smtClean="0"/>
          </a:p>
          <a:p>
            <a:pPr marL="0" indent="0" algn="ctr">
              <a:buNone/>
            </a:pPr>
            <a:r>
              <a:rPr lang="es-AR" b="1" dirty="0" smtClean="0"/>
              <a:t>OBJETIVOS ESPECÍFICOS</a:t>
            </a:r>
          </a:p>
          <a:p>
            <a:pPr marL="0" indent="0" algn="ctr">
              <a:spcBef>
                <a:spcPts val="0"/>
              </a:spcBef>
              <a:buNone/>
            </a:pPr>
            <a:endParaRPr lang="es-AR" b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b="1" dirty="0" smtClean="0"/>
              <a:t> </a:t>
            </a:r>
            <a:r>
              <a:rPr lang="es-AR" dirty="0" smtClean="0"/>
              <a:t>Caracterizar a la población de estudio.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/>
              <a:t> </a:t>
            </a:r>
            <a:r>
              <a:rPr lang="es-AR" dirty="0" smtClean="0"/>
              <a:t>Indagar los conocimientos (prevención, complicaciones, técnicas).</a:t>
            </a:r>
          </a:p>
          <a:p>
            <a:pPr marL="0" indent="0" algn="just">
              <a:buNone/>
            </a:pPr>
            <a:endParaRPr lang="es-AR" b="1" dirty="0" smtClean="0"/>
          </a:p>
          <a:p>
            <a:pPr marL="0" indent="0" algn="ctr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645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Marcador de contenido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6562029"/>
              </p:ext>
            </p:extLst>
          </p:nvPr>
        </p:nvGraphicFramePr>
        <p:xfrm>
          <a:off x="0" y="0"/>
          <a:ext cx="11230377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21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DISEÑO METODOLÓGICO</a:t>
            </a:r>
            <a:endParaRPr lang="es-AR" sz="2800" b="1" dirty="0">
              <a:latin typeface="+mn-lt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endParaRPr lang="es-AR" b="1" dirty="0" smtClean="0"/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AR" sz="7000" b="1" dirty="0" smtClean="0"/>
              <a:t>Tipo de Estudio: </a:t>
            </a:r>
            <a:r>
              <a:rPr lang="es-AR" sz="7000" dirty="0" smtClean="0"/>
              <a:t>Cuantitativo – Descriptivo - Transversal.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AR" sz="7000" b="1" dirty="0" smtClean="0"/>
              <a:t>Área de Estudio: </a:t>
            </a:r>
            <a:r>
              <a:rPr lang="es-AR" sz="7000" dirty="0" smtClean="0"/>
              <a:t>Hospital Pediátrico Notti.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AR" sz="7000" b="1" dirty="0" smtClean="0"/>
              <a:t>Universo – Muestra: </a:t>
            </a:r>
            <a:r>
              <a:rPr lang="es-AR" sz="7000" dirty="0" smtClean="0"/>
              <a:t>SIP/100 enfermeros.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AR" sz="7000" b="1" dirty="0" smtClean="0"/>
              <a:t>Variables – Operacionalización:</a:t>
            </a:r>
            <a:r>
              <a:rPr lang="es-AR" sz="7000" dirty="0" smtClean="0"/>
              <a:t> - Datos personales y Laborales.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s-AR" sz="7000" dirty="0"/>
              <a:t> </a:t>
            </a:r>
            <a:r>
              <a:rPr lang="es-AR" sz="7000" dirty="0" smtClean="0"/>
              <a:t>                                                         - Conocimiento y Cuidados.</a:t>
            </a:r>
            <a:endParaRPr lang="es-AR" sz="7000" b="1" dirty="0" smtClean="0"/>
          </a:p>
          <a:p>
            <a:pPr marL="0" indent="0">
              <a:buNone/>
            </a:pPr>
            <a:endParaRPr lang="es-AR" b="1" dirty="0" smtClean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b="1" dirty="0"/>
              <a:t> </a:t>
            </a:r>
            <a:r>
              <a:rPr lang="es-AR" b="1" dirty="0" smtClean="0"/>
              <a:t>                   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6491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DISEÑO METODOLÓGICO</a:t>
            </a:r>
            <a:endParaRPr lang="es-AR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s-AR" b="1" dirty="0" smtClean="0"/>
              <a:t>Técnica e Instrumentos: </a:t>
            </a:r>
            <a:r>
              <a:rPr lang="es-AR" dirty="0" smtClean="0"/>
              <a:t>Encuesta (según variables).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AR" b="1" dirty="0" smtClean="0"/>
              <a:t>Análisis, Procesamiento y Presentación de Datos: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s-AR" dirty="0" smtClean="0"/>
              <a:t> Recolección de Datos.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s-AR" dirty="0"/>
              <a:t> </a:t>
            </a:r>
            <a:r>
              <a:rPr lang="es-AR" dirty="0" smtClean="0"/>
              <a:t>Codificación en Tabla Matriz.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s-AR" dirty="0"/>
              <a:t> </a:t>
            </a:r>
            <a:r>
              <a:rPr lang="es-AR" dirty="0" smtClean="0"/>
              <a:t>Representación en Tablas y Gráficos.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720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TABLA</a:t>
            </a:r>
            <a:br>
              <a:rPr lang="es-AR" sz="2800" b="1" dirty="0" smtClean="0">
                <a:latin typeface="+mn-lt"/>
              </a:rPr>
            </a:br>
            <a:r>
              <a:rPr lang="es-AR" sz="2800" b="1" dirty="0" smtClean="0">
                <a:latin typeface="+mn-lt"/>
              </a:rPr>
              <a:t>Relación entre “Antigüedad” y “Experiencia”</a:t>
            </a:r>
            <a:endParaRPr lang="es-AR" sz="2800" b="1" dirty="0">
              <a:latin typeface="+mn-lt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334571"/>
              </p:ext>
            </p:extLst>
          </p:nvPr>
        </p:nvGraphicFramePr>
        <p:xfrm>
          <a:off x="1892300" y="1866900"/>
          <a:ext cx="8610600" cy="436832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21602"/>
                <a:gridCol w="1040663"/>
                <a:gridCol w="1265351"/>
                <a:gridCol w="1135269"/>
                <a:gridCol w="1277177"/>
                <a:gridCol w="1158920"/>
                <a:gridCol w="1111618"/>
              </a:tblGrid>
              <a:tr h="448292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PE" sz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Años de experiencia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Respuesta: ¿Ha desempeñado funciones frente a paciente oncohematológico?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5708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(*)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(*)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2409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 %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Fr%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53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Menos de 5 años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49%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4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a 10 años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94%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a 15 años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a 20 años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28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a 25 años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s-E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11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 smtClean="0">
                <a:latin typeface="+mn-lt"/>
              </a:rPr>
              <a:t>GRÁFICO</a:t>
            </a:r>
            <a:br>
              <a:rPr lang="es-AR" sz="2800" b="1" dirty="0" smtClean="0">
                <a:latin typeface="+mn-lt"/>
              </a:rPr>
            </a:br>
            <a:r>
              <a:rPr lang="es-AR" sz="2800" b="1" dirty="0" smtClean="0">
                <a:latin typeface="+mn-lt"/>
              </a:rPr>
              <a:t>Relación entre “Experiencia” y “Control específico en TPSLT”</a:t>
            </a:r>
            <a:endParaRPr lang="es-AR" sz="2800" b="1" dirty="0">
              <a:latin typeface="+mn-lt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618" y="2019300"/>
            <a:ext cx="8842181" cy="416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717800" y="2451100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21,5%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54300" y="271780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70200" y="300990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43%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30500" y="3251200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21,5%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390900" y="350520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19400" y="419100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90800" y="444500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102100" y="472440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842000" y="495300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63%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823200" y="524510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86%</a:t>
            </a:r>
            <a:endParaRPr 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506</Words>
  <Application>Microsoft Office PowerPoint</Application>
  <PresentationFormat>Personalizado</PresentationFormat>
  <Paragraphs>177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INTRODUCCIÓN</vt:lpstr>
      <vt:lpstr>PLANTEAMIENTO DEL PROBLEMA</vt:lpstr>
      <vt:lpstr> OBJETIVO GENERAL </vt:lpstr>
      <vt:lpstr>Presentación de PowerPoint</vt:lpstr>
      <vt:lpstr>DISEÑO METODOLÓGICO</vt:lpstr>
      <vt:lpstr>DISEÑO METODOLÓGICO</vt:lpstr>
      <vt:lpstr>TABLA Relación entre “Antigüedad” y “Experiencia”</vt:lpstr>
      <vt:lpstr>GRÁFICO Relación entre “Experiencia” y “Control específico en TPSLT”</vt:lpstr>
      <vt:lpstr>TABLA Relación entre “Experiencia” y “ Manejo de catéter implantable”</vt:lpstr>
      <vt:lpstr>CONCLUSIÓN </vt:lpstr>
      <vt:lpstr>PROPUESTA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Lucho</dc:creator>
  <cp:lastModifiedBy>fer</cp:lastModifiedBy>
  <cp:revision>44</cp:revision>
  <dcterms:created xsi:type="dcterms:W3CDTF">2015-12-06T13:54:32Z</dcterms:created>
  <dcterms:modified xsi:type="dcterms:W3CDTF">2015-12-15T00:14:24Z</dcterms:modified>
</cp:coreProperties>
</file>