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quickStyle19.xml" ContentType="application/vnd.openxmlformats-officedocument.drawingml.diagramStyle+xml"/>
  <Override PartName="/ppt/slides/slide41.xml" ContentType="application/vnd.openxmlformats-officedocument.presentationml.slide+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5870" r:id="rId2"/>
    <p:sldMasterId id="2147488834" r:id="rId3"/>
    <p:sldMasterId id="2147488848" r:id="rId4"/>
  </p:sldMasterIdLst>
  <p:notesMasterIdLst>
    <p:notesMasterId r:id="rId147"/>
  </p:notesMasterIdLst>
  <p:sldIdLst>
    <p:sldId id="256" r:id="rId5"/>
    <p:sldId id="596" r:id="rId6"/>
    <p:sldId id="565" r:id="rId7"/>
    <p:sldId id="257" r:id="rId8"/>
    <p:sldId id="258" r:id="rId9"/>
    <p:sldId id="262" r:id="rId10"/>
    <p:sldId id="263" r:id="rId11"/>
    <p:sldId id="264" r:id="rId12"/>
    <p:sldId id="260" r:id="rId13"/>
    <p:sldId id="261" r:id="rId14"/>
    <p:sldId id="735" r:id="rId15"/>
    <p:sldId id="265" r:id="rId16"/>
    <p:sldId id="266" r:id="rId17"/>
    <p:sldId id="693" r:id="rId18"/>
    <p:sldId id="267" r:id="rId19"/>
    <p:sldId id="695" r:id="rId20"/>
    <p:sldId id="737" r:id="rId21"/>
    <p:sldId id="734" r:id="rId22"/>
    <p:sldId id="270" r:id="rId23"/>
    <p:sldId id="275" r:id="rId24"/>
    <p:sldId id="674" r:id="rId25"/>
    <p:sldId id="279" r:id="rId26"/>
    <p:sldId id="598" r:id="rId27"/>
    <p:sldId id="597" r:id="rId28"/>
    <p:sldId id="293" r:id="rId29"/>
    <p:sldId id="294" r:id="rId30"/>
    <p:sldId id="296" r:id="rId31"/>
    <p:sldId id="297" r:id="rId32"/>
    <p:sldId id="298" r:id="rId33"/>
    <p:sldId id="299" r:id="rId34"/>
    <p:sldId id="300" r:id="rId35"/>
    <p:sldId id="301" r:id="rId36"/>
    <p:sldId id="302" r:id="rId37"/>
    <p:sldId id="303" r:id="rId38"/>
    <p:sldId id="310" r:id="rId39"/>
    <p:sldId id="739" r:id="rId40"/>
    <p:sldId id="313" r:id="rId41"/>
    <p:sldId id="312" r:id="rId42"/>
    <p:sldId id="314" r:id="rId43"/>
    <p:sldId id="316" r:id="rId44"/>
    <p:sldId id="599" r:id="rId45"/>
    <p:sldId id="322" r:id="rId46"/>
    <p:sldId id="318" r:id="rId47"/>
    <p:sldId id="273" r:id="rId48"/>
    <p:sldId id="692" r:id="rId49"/>
    <p:sldId id="319" r:id="rId50"/>
    <p:sldId id="375" r:id="rId51"/>
    <p:sldId id="377" r:id="rId52"/>
    <p:sldId id="545" r:id="rId53"/>
    <p:sldId id="381" r:id="rId54"/>
    <p:sldId id="458" r:id="rId55"/>
    <p:sldId id="379" r:id="rId56"/>
    <p:sldId id="658" r:id="rId57"/>
    <p:sldId id="456" r:id="rId58"/>
    <p:sldId id="561" r:id="rId59"/>
    <p:sldId id="552" r:id="rId60"/>
    <p:sldId id="571" r:id="rId61"/>
    <p:sldId id="573" r:id="rId62"/>
    <p:sldId id="342" r:id="rId63"/>
    <p:sldId id="559" r:id="rId64"/>
    <p:sldId id="344" r:id="rId65"/>
    <p:sldId id="574" r:id="rId66"/>
    <p:sldId id="353" r:id="rId67"/>
    <p:sldId id="355" r:id="rId68"/>
    <p:sldId id="359" r:id="rId69"/>
    <p:sldId id="660" r:id="rId70"/>
    <p:sldId id="361" r:id="rId71"/>
    <p:sldId id="554" r:id="rId72"/>
    <p:sldId id="555" r:id="rId73"/>
    <p:sldId id="369" r:id="rId74"/>
    <p:sldId id="370" r:id="rId75"/>
    <p:sldId id="504" r:id="rId76"/>
    <p:sldId id="371" r:id="rId77"/>
    <p:sldId id="582" r:id="rId78"/>
    <p:sldId id="584" r:id="rId79"/>
    <p:sldId id="374" r:id="rId80"/>
    <p:sldId id="696" r:id="rId81"/>
    <p:sldId id="388" r:id="rId82"/>
    <p:sldId id="385" r:id="rId83"/>
    <p:sldId id="389" r:id="rId84"/>
    <p:sldId id="408" r:id="rId85"/>
    <p:sldId id="474" r:id="rId86"/>
    <p:sldId id="665" r:id="rId87"/>
    <p:sldId id="508" r:id="rId88"/>
    <p:sldId id="736" r:id="rId89"/>
    <p:sldId id="702" r:id="rId90"/>
    <p:sldId id="703" r:id="rId91"/>
    <p:sldId id="705" r:id="rId92"/>
    <p:sldId id="730" r:id="rId93"/>
    <p:sldId id="710" r:id="rId94"/>
    <p:sldId id="489" r:id="rId95"/>
    <p:sldId id="669" r:id="rId96"/>
    <p:sldId id="479" r:id="rId97"/>
    <p:sldId id="480" r:id="rId98"/>
    <p:sldId id="667" r:id="rId99"/>
    <p:sldId id="726" r:id="rId100"/>
    <p:sldId id="481" r:id="rId101"/>
    <p:sldId id="731" r:id="rId102"/>
    <p:sldId id="601" r:id="rId103"/>
    <p:sldId id="602" r:id="rId104"/>
    <p:sldId id="685" r:id="rId105"/>
    <p:sldId id="687" r:id="rId106"/>
    <p:sldId id="603" r:id="rId107"/>
    <p:sldId id="604" r:id="rId108"/>
    <p:sldId id="605" r:id="rId109"/>
    <p:sldId id="686" r:id="rId110"/>
    <p:sldId id="606" r:id="rId111"/>
    <p:sldId id="608" r:id="rId112"/>
    <p:sldId id="609" r:id="rId113"/>
    <p:sldId id="718" r:id="rId114"/>
    <p:sldId id="723" r:id="rId115"/>
    <p:sldId id="721" r:id="rId116"/>
    <p:sldId id="722" r:id="rId117"/>
    <p:sldId id="724" r:id="rId118"/>
    <p:sldId id="708" r:id="rId119"/>
    <p:sldId id="612" r:id="rId120"/>
    <p:sldId id="618" r:id="rId121"/>
    <p:sldId id="619" r:id="rId122"/>
    <p:sldId id="627" r:id="rId123"/>
    <p:sldId id="727" r:id="rId124"/>
    <p:sldId id="728" r:id="rId125"/>
    <p:sldId id="729" r:id="rId126"/>
    <p:sldId id="680" r:id="rId127"/>
    <p:sldId id="637" r:id="rId128"/>
    <p:sldId id="638" r:id="rId129"/>
    <p:sldId id="639" r:id="rId130"/>
    <p:sldId id="640" r:id="rId131"/>
    <p:sldId id="641" r:id="rId132"/>
    <p:sldId id="643" r:id="rId133"/>
    <p:sldId id="644" r:id="rId134"/>
    <p:sldId id="645" r:id="rId135"/>
    <p:sldId id="682" r:id="rId136"/>
    <p:sldId id="738" r:id="rId137"/>
    <p:sldId id="684" r:id="rId138"/>
    <p:sldId id="646" r:id="rId139"/>
    <p:sldId id="732" r:id="rId140"/>
    <p:sldId id="647" r:id="rId141"/>
    <p:sldId id="648" r:id="rId142"/>
    <p:sldId id="650" r:id="rId143"/>
    <p:sldId id="733" r:id="rId144"/>
    <p:sldId id="690" r:id="rId145"/>
    <p:sldId id="725" r:id="rId146"/>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CCFF"/>
    <a:srgbClr val="CCFFCC"/>
    <a:srgbClr val="FFFF99"/>
    <a:srgbClr val="C49500"/>
    <a:srgbClr val="99CCFF"/>
    <a:srgbClr val="FFFF00"/>
    <a:srgbClr val="33CC33"/>
    <a:srgbClr val="99FFCC"/>
    <a:srgbClr val="99FF99"/>
    <a:srgbClr val="BC8F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autoAdjust="0"/>
    <p:restoredTop sz="90167" autoAdjust="0"/>
  </p:normalViewPr>
  <p:slideViewPr>
    <p:cSldViewPr>
      <p:cViewPr>
        <p:scale>
          <a:sx n="70" d="100"/>
          <a:sy n="70" d="100"/>
        </p:scale>
        <p:origin x="-23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diagrams/_rels/data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5DA8D-EED8-4BE9-95C5-3553C856A1F0}" type="doc">
      <dgm:prSet loTypeId="urn:microsoft.com/office/officeart/2005/8/layout/vList5" loCatId="list" qsTypeId="urn:microsoft.com/office/officeart/2005/8/quickstyle/3d3" qsCatId="3D" csTypeId="urn:microsoft.com/office/officeart/2005/8/colors/accent0_3" csCatId="mainScheme" phldr="1"/>
      <dgm:spPr/>
      <dgm:t>
        <a:bodyPr/>
        <a:lstStyle/>
        <a:p>
          <a:endParaRPr lang="es-AR"/>
        </a:p>
      </dgm:t>
    </dgm:pt>
    <dgm:pt modelId="{9DE2CD3C-D31D-4F00-B876-436CC31D4FF4}">
      <dgm:prSet phldrT="[Texto]" custT="1"/>
      <dgm:spPr>
        <a:solidFill>
          <a:srgbClr val="0070C0"/>
        </a:solidFill>
      </dgm:spPr>
      <dgm:t>
        <a:bodyPr/>
        <a:lstStyle/>
        <a:p>
          <a:pPr algn="ctr" eaLnBrk="1" latinLnBrk="0"/>
          <a:r>
            <a:rPr lang="es-ES" sz="2200" b="1" dirty="0" smtClean="0">
              <a:solidFill>
                <a:schemeClr val="bg2"/>
              </a:solidFill>
              <a:latin typeface="Rockwell" pitchFamily="18" charset="0"/>
            </a:rPr>
            <a:t>INTRODUCCIÓN</a:t>
          </a:r>
        </a:p>
        <a:p>
          <a:pPr algn="ctr"/>
          <a:endParaRPr lang="es-AR" sz="2200" dirty="0">
            <a:solidFill>
              <a:schemeClr val="bg2"/>
            </a:solidFill>
            <a:latin typeface="Rockwell" pitchFamily="18" charset="0"/>
          </a:endParaRPr>
        </a:p>
      </dgm:t>
    </dgm:pt>
    <dgm:pt modelId="{AE6E8886-0292-44A7-934A-3A83CFAFF46B}" type="parTrans" cxnId="{93D7980A-0C5F-4EB9-A304-3730E721E1B3}">
      <dgm:prSet/>
      <dgm:spPr/>
      <dgm:t>
        <a:bodyPr/>
        <a:lstStyle/>
        <a:p>
          <a:endParaRPr lang="es-AR"/>
        </a:p>
      </dgm:t>
    </dgm:pt>
    <dgm:pt modelId="{28B422C6-1D5A-49A7-984B-AD60C11B40F6}" type="sibTrans" cxnId="{93D7980A-0C5F-4EB9-A304-3730E721E1B3}">
      <dgm:prSet/>
      <dgm:spPr/>
      <dgm:t>
        <a:bodyPr/>
        <a:lstStyle/>
        <a:p>
          <a:endParaRPr lang="es-AR"/>
        </a:p>
      </dgm:t>
    </dgm:pt>
    <dgm:pt modelId="{64F73770-18C5-45CA-ADBE-72ABA20EC293}">
      <dgm:prSet phldrT="[Texto]" custT="1"/>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_tradnl" sz="2200" b="1" dirty="0" smtClean="0">
              <a:solidFill>
                <a:schemeClr val="bg2"/>
              </a:solidFill>
              <a:latin typeface="Rockwell" pitchFamily="18" charset="0"/>
            </a:rPr>
            <a:t>I .PARTE:</a:t>
          </a:r>
        </a:p>
        <a:p>
          <a:pPr marL="0" marR="0" indent="0" defTabSz="914400" eaLnBrk="1" fontAlgn="auto" latinLnBrk="0" hangingPunct="1">
            <a:lnSpc>
              <a:spcPct val="100000"/>
            </a:lnSpc>
            <a:spcBef>
              <a:spcPts val="0"/>
            </a:spcBef>
            <a:spcAft>
              <a:spcPts val="0"/>
            </a:spcAft>
            <a:buClrTx/>
            <a:buSzTx/>
            <a:buFontTx/>
            <a:buNone/>
            <a:tabLst/>
            <a:defRPr/>
          </a:pPr>
          <a:endParaRPr lang="es-ES_tradnl" sz="2200" b="1" dirty="0" smtClean="0">
            <a:solidFill>
              <a:schemeClr val="bg2"/>
            </a:solidFill>
            <a:latin typeface="Rockwell"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s-ES_tradnl" sz="1500" dirty="0" smtClean="0">
              <a:latin typeface="Verdana" pitchFamily="34" charset="0"/>
              <a:ea typeface="Verdana" pitchFamily="34" charset="0"/>
              <a:cs typeface="Verdana" pitchFamily="34" charset="0"/>
            </a:rPr>
            <a:t>Análisis crítico de la problemática teórica de la historiografía</a:t>
          </a:r>
          <a:endParaRPr lang="es-ES_tradnl" sz="1500" b="1" dirty="0" smtClean="0">
            <a:solidFill>
              <a:schemeClr val="bg2"/>
            </a:solidFill>
            <a:latin typeface="Verdana" pitchFamily="34" charset="0"/>
            <a:ea typeface="Verdana" pitchFamily="34" charset="0"/>
            <a:cs typeface="Verdana" pitchFamily="34" charset="0"/>
          </a:endParaRPr>
        </a:p>
        <a:p>
          <a:pPr defTabSz="977900">
            <a:lnSpc>
              <a:spcPct val="90000"/>
            </a:lnSpc>
            <a:spcBef>
              <a:spcPct val="0"/>
            </a:spcBef>
            <a:spcAft>
              <a:spcPct val="35000"/>
            </a:spcAft>
          </a:pPr>
          <a:endParaRPr lang="es-AR" sz="2200" dirty="0">
            <a:solidFill>
              <a:schemeClr val="bg2"/>
            </a:solidFill>
            <a:latin typeface="Rockwell" pitchFamily="18" charset="0"/>
          </a:endParaRPr>
        </a:p>
      </dgm:t>
    </dgm:pt>
    <dgm:pt modelId="{14A8895C-0A1D-4915-A446-04254D73370F}" type="parTrans" cxnId="{FFE55EC9-CF38-42AE-98E4-05D22FD5D188}">
      <dgm:prSet/>
      <dgm:spPr/>
      <dgm:t>
        <a:bodyPr/>
        <a:lstStyle/>
        <a:p>
          <a:endParaRPr lang="es-AR"/>
        </a:p>
      </dgm:t>
    </dgm:pt>
    <dgm:pt modelId="{EF78C1A5-0C2E-49BF-B99A-07EE378B1F72}" type="sibTrans" cxnId="{FFE55EC9-CF38-42AE-98E4-05D22FD5D188}">
      <dgm:prSet/>
      <dgm:spPr/>
      <dgm:t>
        <a:bodyPr/>
        <a:lstStyle/>
        <a:p>
          <a:endParaRPr lang="es-AR"/>
        </a:p>
      </dgm:t>
    </dgm:pt>
    <dgm:pt modelId="{5C318C37-4499-487B-B166-2CDD3F9B64D6}">
      <dgm:prSet phldrT="[Texto]"/>
      <dgm:spPr>
        <a:solidFill>
          <a:srgbClr val="00FFFF">
            <a:alpha val="90000"/>
          </a:srgbClr>
        </a:solidFill>
      </dgm:spPr>
      <dgm:t>
        <a:bodyPr/>
        <a:lstStyle/>
        <a:p>
          <a:pPr eaLnBrk="1"/>
          <a:endParaRPr lang="es-AR" dirty="0">
            <a:latin typeface="Rockwell" pitchFamily="18" charset="0"/>
          </a:endParaRPr>
        </a:p>
      </dgm:t>
    </dgm:pt>
    <dgm:pt modelId="{9A33B9D4-5250-41A4-95FF-469DD1746F21}" type="parTrans" cxnId="{744EBD43-D947-4137-A681-EB2C6741FA7F}">
      <dgm:prSet/>
      <dgm:spPr/>
      <dgm:t>
        <a:bodyPr/>
        <a:lstStyle/>
        <a:p>
          <a:endParaRPr lang="es-AR"/>
        </a:p>
      </dgm:t>
    </dgm:pt>
    <dgm:pt modelId="{39E3724B-6605-49E6-A5A5-4DA6AC706597}" type="sibTrans" cxnId="{744EBD43-D947-4137-A681-EB2C6741FA7F}">
      <dgm:prSet/>
      <dgm:spPr/>
      <dgm:t>
        <a:bodyPr/>
        <a:lstStyle/>
        <a:p>
          <a:endParaRPr lang="es-AR"/>
        </a:p>
      </dgm:t>
    </dgm:pt>
    <dgm:pt modelId="{1392537C-F0B1-4200-9284-3B1A105DBCF1}">
      <dgm:prSet phldrT="[Texto]" custT="1"/>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AR" sz="2200" b="1" dirty="0" smtClean="0">
              <a:solidFill>
                <a:schemeClr val="bg2"/>
              </a:solidFill>
              <a:latin typeface="Rockwell" pitchFamily="18" charset="0"/>
            </a:rPr>
            <a:t>II. PARTE:</a:t>
          </a:r>
        </a:p>
        <a:p>
          <a:pPr marL="0" marR="0" indent="0" defTabSz="914400" eaLnBrk="1" fontAlgn="auto" latinLnBrk="0" hangingPunct="1">
            <a:lnSpc>
              <a:spcPct val="100000"/>
            </a:lnSpc>
            <a:spcBef>
              <a:spcPts val="0"/>
            </a:spcBef>
            <a:spcAft>
              <a:spcPts val="0"/>
            </a:spcAft>
            <a:buClrTx/>
            <a:buSzTx/>
            <a:buFontTx/>
            <a:buNone/>
            <a:tabLst/>
            <a:defRPr/>
          </a:pPr>
          <a:r>
            <a:rPr lang="es-ES_tradnl" sz="1500" dirty="0" smtClean="0">
              <a:effectLst/>
              <a:latin typeface="Verdana" pitchFamily="34" charset="0"/>
              <a:ea typeface="Verdana" pitchFamily="34" charset="0"/>
              <a:cs typeface="Verdana" pitchFamily="34" charset="0"/>
            </a:rPr>
            <a:t>Aplicación de hipótesis de investigación sobre populismos latinoamericanos. Argentina y Brasil. Tendencias en la década del 90.</a:t>
          </a:r>
          <a:endParaRPr lang="es-AR" sz="1500" b="1" dirty="0">
            <a:solidFill>
              <a:schemeClr val="bg2"/>
            </a:solidFill>
            <a:latin typeface="Verdana" pitchFamily="34" charset="0"/>
            <a:ea typeface="Verdana" pitchFamily="34" charset="0"/>
            <a:cs typeface="Verdana" pitchFamily="34" charset="0"/>
          </a:endParaRPr>
        </a:p>
      </dgm:t>
    </dgm:pt>
    <dgm:pt modelId="{DBDDCB1F-F2FC-4A99-A1A5-D526AA3537FF}" type="parTrans" cxnId="{71FAA55F-735D-4DC5-9B3E-42B402EC296A}">
      <dgm:prSet/>
      <dgm:spPr/>
      <dgm:t>
        <a:bodyPr/>
        <a:lstStyle/>
        <a:p>
          <a:endParaRPr lang="es-AR"/>
        </a:p>
      </dgm:t>
    </dgm:pt>
    <dgm:pt modelId="{0C29221A-6252-4EA5-B80F-669B06F04AEC}" type="sibTrans" cxnId="{71FAA55F-735D-4DC5-9B3E-42B402EC296A}">
      <dgm:prSet/>
      <dgm:spPr/>
      <dgm:t>
        <a:bodyPr/>
        <a:lstStyle/>
        <a:p>
          <a:endParaRPr lang="es-AR"/>
        </a:p>
      </dgm:t>
    </dgm:pt>
    <dgm:pt modelId="{653A9DCE-3836-4FB1-BE21-638E487D9B60}">
      <dgm:prSet phldrT="[Texto]" custT="1"/>
      <dgm:spPr>
        <a:solidFill>
          <a:srgbClr val="0070C0"/>
        </a:solidFill>
      </dgm:spPr>
      <dgm:t>
        <a:bodyPr/>
        <a:lstStyle/>
        <a:p>
          <a:r>
            <a:rPr lang="es-AR" sz="2200" b="1" dirty="0" smtClean="0">
              <a:solidFill>
                <a:schemeClr val="bg2"/>
              </a:solidFill>
              <a:latin typeface="Rockwell" pitchFamily="18" charset="0"/>
            </a:rPr>
            <a:t>CONCLUSIONES</a:t>
          </a:r>
          <a:endParaRPr lang="es-AR" sz="2200" b="1" dirty="0">
            <a:solidFill>
              <a:schemeClr val="bg2"/>
            </a:solidFill>
            <a:latin typeface="Rockwell" pitchFamily="18" charset="0"/>
          </a:endParaRPr>
        </a:p>
      </dgm:t>
    </dgm:pt>
    <dgm:pt modelId="{FA29C513-E9A9-4DD5-8309-C73D98D83A17}" type="parTrans" cxnId="{33A5157F-3D78-4788-8C25-F372AC394EF3}">
      <dgm:prSet/>
      <dgm:spPr/>
      <dgm:t>
        <a:bodyPr/>
        <a:lstStyle/>
        <a:p>
          <a:endParaRPr lang="es-AR"/>
        </a:p>
      </dgm:t>
    </dgm:pt>
    <dgm:pt modelId="{94005B0A-15AD-4381-8094-9B951256DCEE}" type="sibTrans" cxnId="{33A5157F-3D78-4788-8C25-F372AC394EF3}">
      <dgm:prSet/>
      <dgm:spPr/>
      <dgm:t>
        <a:bodyPr/>
        <a:lstStyle/>
        <a:p>
          <a:endParaRPr lang="es-AR"/>
        </a:p>
      </dgm:t>
    </dgm:pt>
    <dgm:pt modelId="{0A4926C3-5CBF-4F3F-A7E1-4498363438E0}">
      <dgm:prSet phldrT="[Texto]"/>
      <dgm:spPr>
        <a:solidFill>
          <a:srgbClr val="00FFFF">
            <a:alpha val="90000"/>
          </a:srgbClr>
        </a:solidFill>
      </dgm:spPr>
      <dgm:t>
        <a:bodyPr/>
        <a:lstStyle/>
        <a:p>
          <a:pPr eaLnBrk="1"/>
          <a:r>
            <a:rPr lang="es-ES_tradnl" dirty="0" smtClean="0">
              <a:latin typeface="Verdana" pitchFamily="34" charset="0"/>
              <a:ea typeface="Verdana" pitchFamily="34" charset="0"/>
              <a:cs typeface="Verdana" pitchFamily="34" charset="0"/>
            </a:rPr>
            <a:t>Teorizar  desde la historia.</a:t>
          </a:r>
          <a:endParaRPr lang="es-AR" dirty="0">
            <a:latin typeface="Verdana" pitchFamily="34" charset="0"/>
            <a:ea typeface="Verdana" pitchFamily="34" charset="0"/>
            <a:cs typeface="Verdana" pitchFamily="34" charset="0"/>
          </a:endParaRPr>
        </a:p>
      </dgm:t>
    </dgm:pt>
    <dgm:pt modelId="{A96C9C8D-6AA6-4734-B5D9-39A9741F0F58}" type="parTrans" cxnId="{B62B5C2B-1C49-4678-AA78-F9DBA8F7023A}">
      <dgm:prSet/>
      <dgm:spPr/>
      <dgm:t>
        <a:bodyPr/>
        <a:lstStyle/>
        <a:p>
          <a:endParaRPr lang="es-AR"/>
        </a:p>
      </dgm:t>
    </dgm:pt>
    <dgm:pt modelId="{40A7154A-75AB-4908-822F-EDD6D0AB6003}" type="sibTrans" cxnId="{B62B5C2B-1C49-4678-AA78-F9DBA8F7023A}">
      <dgm:prSet/>
      <dgm:spPr/>
      <dgm:t>
        <a:bodyPr/>
        <a:lstStyle/>
        <a:p>
          <a:endParaRPr lang="es-AR"/>
        </a:p>
      </dgm:t>
    </dgm:pt>
    <dgm:pt modelId="{304EB320-5DAF-42EF-AE7E-E3CE3413DF2D}">
      <dgm:prSet phldrT="[Texto]"/>
      <dgm:spPr>
        <a:solidFill>
          <a:srgbClr val="00FFFF">
            <a:alpha val="90000"/>
          </a:srgbClr>
        </a:solidFill>
      </dgm:spPr>
      <dgm:t>
        <a:bodyPr/>
        <a:lstStyle/>
        <a:p>
          <a:pPr eaLnBrk="1"/>
          <a:r>
            <a:rPr lang="es-ES_tradnl" dirty="0" smtClean="0">
              <a:latin typeface="Verdana" pitchFamily="34" charset="0"/>
              <a:ea typeface="Verdana" pitchFamily="34" charset="0"/>
              <a:cs typeface="Verdana" pitchFamily="34" charset="0"/>
            </a:rPr>
            <a:t>Los  caminos teóricos de la historiografía del 90.</a:t>
          </a:r>
          <a:endParaRPr lang="es-AR" dirty="0">
            <a:latin typeface="Verdana" pitchFamily="34" charset="0"/>
            <a:ea typeface="Verdana" pitchFamily="34" charset="0"/>
            <a:cs typeface="Verdana" pitchFamily="34" charset="0"/>
          </a:endParaRPr>
        </a:p>
      </dgm:t>
    </dgm:pt>
    <dgm:pt modelId="{A8B229BB-6A10-456F-B766-D8BA9938B8D7}" type="parTrans" cxnId="{C3F859C2-F5E5-47E5-BA68-1595F608BA32}">
      <dgm:prSet/>
      <dgm:spPr/>
      <dgm:t>
        <a:bodyPr/>
        <a:lstStyle/>
        <a:p>
          <a:endParaRPr lang="es-AR"/>
        </a:p>
      </dgm:t>
    </dgm:pt>
    <dgm:pt modelId="{35BE2548-85DE-4838-8714-470EEAB17BCE}" type="sibTrans" cxnId="{C3F859C2-F5E5-47E5-BA68-1595F608BA32}">
      <dgm:prSet/>
      <dgm:spPr/>
      <dgm:t>
        <a:bodyPr/>
        <a:lstStyle/>
        <a:p>
          <a:endParaRPr lang="es-AR"/>
        </a:p>
      </dgm:t>
    </dgm:pt>
    <dgm:pt modelId="{083E99CC-3766-4F6D-9508-01E863D14869}">
      <dgm:prSet phldrT="[Texto]"/>
      <dgm:spPr>
        <a:solidFill>
          <a:srgbClr val="00FFFF">
            <a:alpha val="90000"/>
          </a:srgbClr>
        </a:solidFill>
      </dgm:spPr>
      <dgm:t>
        <a:bodyPr/>
        <a:lstStyle/>
        <a:p>
          <a:pPr eaLnBrk="1"/>
          <a:r>
            <a:rPr lang="es-ES_tradnl" dirty="0" smtClean="0">
              <a:latin typeface="Verdana" pitchFamily="34" charset="0"/>
              <a:ea typeface="Verdana" pitchFamily="34" charset="0"/>
              <a:cs typeface="Verdana" pitchFamily="34" charset="0"/>
            </a:rPr>
            <a:t>La historiografía: carencias y excesos.</a:t>
          </a:r>
          <a:endParaRPr lang="es-AR" dirty="0">
            <a:latin typeface="Verdana" pitchFamily="34" charset="0"/>
            <a:ea typeface="Verdana" pitchFamily="34" charset="0"/>
            <a:cs typeface="Verdana" pitchFamily="34" charset="0"/>
          </a:endParaRPr>
        </a:p>
      </dgm:t>
    </dgm:pt>
    <dgm:pt modelId="{1D2C4524-3BF4-4DA2-8204-E16C8461F33C}" type="parTrans" cxnId="{3D172634-2C19-4909-80DD-CFBBB1F6A589}">
      <dgm:prSet/>
      <dgm:spPr/>
      <dgm:t>
        <a:bodyPr/>
        <a:lstStyle/>
        <a:p>
          <a:endParaRPr lang="es-AR"/>
        </a:p>
      </dgm:t>
    </dgm:pt>
    <dgm:pt modelId="{981AA763-DF96-4B5D-A785-EA14C9AF2246}" type="sibTrans" cxnId="{3D172634-2C19-4909-80DD-CFBBB1F6A589}">
      <dgm:prSet/>
      <dgm:spPr/>
      <dgm:t>
        <a:bodyPr/>
        <a:lstStyle/>
        <a:p>
          <a:endParaRPr lang="es-AR"/>
        </a:p>
      </dgm:t>
    </dgm:pt>
    <dgm:pt modelId="{63D8BF1B-7510-44D0-B5F2-769325913761}">
      <dgm:prSet phldrT="[Texto]"/>
      <dgm:spPr>
        <a:solidFill>
          <a:srgbClr val="00FFFF">
            <a:alpha val="90000"/>
          </a:srgbClr>
        </a:solidFill>
      </dgm:spPr>
      <dgm:t>
        <a:bodyPr/>
        <a:lstStyle/>
        <a:p>
          <a:pPr eaLnBrk="1"/>
          <a:r>
            <a:rPr lang="es-ES_tradnl" dirty="0" smtClean="0">
              <a:latin typeface="Verdana" pitchFamily="34" charset="0"/>
              <a:ea typeface="Verdana" pitchFamily="34" charset="0"/>
              <a:cs typeface="Verdana" pitchFamily="34" charset="0"/>
            </a:rPr>
            <a:t>Categorías usadas en la historiografía.</a:t>
          </a:r>
        </a:p>
        <a:p>
          <a:endParaRPr lang="es-AR" dirty="0">
            <a:latin typeface="Verdana" pitchFamily="34" charset="0"/>
            <a:ea typeface="Verdana" pitchFamily="34" charset="0"/>
            <a:cs typeface="Verdana" pitchFamily="34" charset="0"/>
          </a:endParaRPr>
        </a:p>
      </dgm:t>
    </dgm:pt>
    <dgm:pt modelId="{3CF51976-AB8C-4367-A18D-FE358039E652}" type="parTrans" cxnId="{ABB38135-02F9-44FD-A5EE-D41D7F627F16}">
      <dgm:prSet/>
      <dgm:spPr/>
      <dgm:t>
        <a:bodyPr/>
        <a:lstStyle/>
        <a:p>
          <a:endParaRPr lang="es-AR"/>
        </a:p>
      </dgm:t>
    </dgm:pt>
    <dgm:pt modelId="{CD697FD5-17E5-4D95-B7B8-0D1849250582}" type="sibTrans" cxnId="{ABB38135-02F9-44FD-A5EE-D41D7F627F16}">
      <dgm:prSet/>
      <dgm:spPr/>
      <dgm:t>
        <a:bodyPr/>
        <a:lstStyle/>
        <a:p>
          <a:endParaRPr lang="es-AR"/>
        </a:p>
      </dgm:t>
    </dgm:pt>
    <dgm:pt modelId="{4E59CF97-FC1B-4096-8CB8-34ACFC0FA08D}">
      <dgm:prSet/>
      <dgm:spPr>
        <a:solidFill>
          <a:srgbClr val="00FFFF">
            <a:alpha val="90000"/>
          </a:srgbClr>
        </a:solidFill>
      </dgm:spPr>
      <dgm:t>
        <a:bodyPr/>
        <a:lstStyle/>
        <a:p>
          <a:r>
            <a:rPr lang="es-ES_tradnl" dirty="0" smtClean="0">
              <a:effectLst/>
              <a:latin typeface="Verdana" pitchFamily="34" charset="0"/>
              <a:ea typeface="Verdana" pitchFamily="34" charset="0"/>
              <a:cs typeface="Verdana" pitchFamily="34" charset="0"/>
            </a:rPr>
            <a:t>Los  historiadores toman la palabra.</a:t>
          </a:r>
          <a:endParaRPr lang="es-AR" dirty="0">
            <a:latin typeface="Verdana" pitchFamily="34" charset="0"/>
            <a:ea typeface="Verdana" pitchFamily="34" charset="0"/>
            <a:cs typeface="Verdana" pitchFamily="34" charset="0"/>
          </a:endParaRPr>
        </a:p>
      </dgm:t>
    </dgm:pt>
    <dgm:pt modelId="{892F612E-8BF2-4BB3-99C0-0C00DE6794E1}" type="parTrans" cxnId="{F4ABB109-36D2-4C12-80B3-AF9400FF9350}">
      <dgm:prSet/>
      <dgm:spPr/>
      <dgm:t>
        <a:bodyPr/>
        <a:lstStyle/>
        <a:p>
          <a:endParaRPr lang="es-AR"/>
        </a:p>
      </dgm:t>
    </dgm:pt>
    <dgm:pt modelId="{A5467BE4-1A76-48F1-B75C-8875D8B2CA92}" type="sibTrans" cxnId="{F4ABB109-36D2-4C12-80B3-AF9400FF9350}">
      <dgm:prSet/>
      <dgm:spPr/>
      <dgm:t>
        <a:bodyPr/>
        <a:lstStyle/>
        <a:p>
          <a:endParaRPr lang="es-AR"/>
        </a:p>
      </dgm:t>
    </dgm:pt>
    <dgm:pt modelId="{7D79E9E3-6C2C-472D-A8D8-BCED0B40F3B4}">
      <dgm:prSet/>
      <dgm:spPr>
        <a:solidFill>
          <a:srgbClr val="00FFFF">
            <a:alpha val="90000"/>
          </a:srgbClr>
        </a:solidFill>
      </dgm:spPr>
      <dgm:t>
        <a:bodyPr/>
        <a:lstStyle/>
        <a:p>
          <a:r>
            <a:rPr lang="es-ES_tradnl" dirty="0" smtClean="0">
              <a:effectLst/>
              <a:latin typeface="Verdana" pitchFamily="34" charset="0"/>
              <a:ea typeface="Verdana" pitchFamily="34" charset="0"/>
              <a:cs typeface="Verdana" pitchFamily="34" charset="0"/>
            </a:rPr>
            <a:t>Los  historiadores y el fenómeno populista.</a:t>
          </a:r>
          <a:endParaRPr lang="es-ES" dirty="0" smtClean="0">
            <a:effectLst/>
            <a:latin typeface="Verdana" pitchFamily="34" charset="0"/>
            <a:ea typeface="Verdana" pitchFamily="34" charset="0"/>
            <a:cs typeface="Verdana" pitchFamily="34" charset="0"/>
          </a:endParaRPr>
        </a:p>
      </dgm:t>
    </dgm:pt>
    <dgm:pt modelId="{BDCFAC66-A2D8-46F6-AF84-197296D1C251}" type="parTrans" cxnId="{96D29D57-632F-4797-841F-EAE1FB166017}">
      <dgm:prSet/>
      <dgm:spPr/>
      <dgm:t>
        <a:bodyPr/>
        <a:lstStyle/>
        <a:p>
          <a:endParaRPr lang="es-AR"/>
        </a:p>
      </dgm:t>
    </dgm:pt>
    <dgm:pt modelId="{D8510565-7281-4502-8B75-78C6D3C03903}" type="sibTrans" cxnId="{96D29D57-632F-4797-841F-EAE1FB166017}">
      <dgm:prSet/>
      <dgm:spPr/>
      <dgm:t>
        <a:bodyPr/>
        <a:lstStyle/>
        <a:p>
          <a:endParaRPr lang="es-AR"/>
        </a:p>
      </dgm:t>
    </dgm:pt>
    <dgm:pt modelId="{3ABE0720-2C61-4D93-ADF2-6D3BA70664BE}">
      <dgm:prSet/>
      <dgm:spPr>
        <a:solidFill>
          <a:srgbClr val="00FFFF">
            <a:alpha val="90000"/>
          </a:srgbClr>
        </a:solidFill>
      </dgm:spPr>
      <dgm:t>
        <a:bodyPr/>
        <a:lstStyle/>
        <a:p>
          <a:r>
            <a:rPr lang="es-ES_tradnl" dirty="0" smtClean="0">
              <a:effectLst/>
              <a:latin typeface="Verdana" pitchFamily="34" charset="0"/>
              <a:ea typeface="Verdana" pitchFamily="34" charset="0"/>
              <a:cs typeface="Verdana" pitchFamily="34" charset="0"/>
            </a:rPr>
            <a:t>Los  historiadores y las categorías sobre el populismo.</a:t>
          </a:r>
        </a:p>
      </dgm:t>
    </dgm:pt>
    <dgm:pt modelId="{1361C39B-FED3-4050-8415-F2F414F169C6}" type="parTrans" cxnId="{BA66E462-28A9-4CA3-A367-E690F54AD91A}">
      <dgm:prSet/>
      <dgm:spPr/>
      <dgm:t>
        <a:bodyPr/>
        <a:lstStyle/>
        <a:p>
          <a:endParaRPr lang="es-AR"/>
        </a:p>
      </dgm:t>
    </dgm:pt>
    <dgm:pt modelId="{6F529554-1C18-4BE2-B7A5-7826893CA860}" type="sibTrans" cxnId="{BA66E462-28A9-4CA3-A367-E690F54AD91A}">
      <dgm:prSet/>
      <dgm:spPr/>
      <dgm:t>
        <a:bodyPr/>
        <a:lstStyle/>
        <a:p>
          <a:endParaRPr lang="es-AR"/>
        </a:p>
      </dgm:t>
    </dgm:pt>
    <dgm:pt modelId="{11118E8F-620F-4071-B6C6-51F61D7395F2}" type="pres">
      <dgm:prSet presAssocID="{B285DA8D-EED8-4BE9-95C5-3553C856A1F0}" presName="Name0" presStyleCnt="0">
        <dgm:presLayoutVars>
          <dgm:dir/>
          <dgm:animLvl val="lvl"/>
          <dgm:resizeHandles val="exact"/>
        </dgm:presLayoutVars>
      </dgm:prSet>
      <dgm:spPr/>
      <dgm:t>
        <a:bodyPr/>
        <a:lstStyle/>
        <a:p>
          <a:endParaRPr lang="es-AR"/>
        </a:p>
      </dgm:t>
    </dgm:pt>
    <dgm:pt modelId="{33678E46-8A5C-482F-9864-4A4D20A41228}" type="pres">
      <dgm:prSet presAssocID="{9DE2CD3C-D31D-4F00-B876-436CC31D4FF4}" presName="linNode" presStyleCnt="0"/>
      <dgm:spPr/>
    </dgm:pt>
    <dgm:pt modelId="{27FD186C-E4B7-4C75-A20B-ECF9942A7AB3}" type="pres">
      <dgm:prSet presAssocID="{9DE2CD3C-D31D-4F00-B876-436CC31D4FF4}" presName="parentText" presStyleLbl="node1" presStyleIdx="0" presStyleCnt="4" custScaleY="47947">
        <dgm:presLayoutVars>
          <dgm:chMax val="1"/>
          <dgm:bulletEnabled val="1"/>
        </dgm:presLayoutVars>
      </dgm:prSet>
      <dgm:spPr/>
      <dgm:t>
        <a:bodyPr/>
        <a:lstStyle/>
        <a:p>
          <a:endParaRPr lang="es-AR"/>
        </a:p>
      </dgm:t>
    </dgm:pt>
    <dgm:pt modelId="{346DB6BA-6FCD-4E77-BE0E-5E4DD411F225}" type="pres">
      <dgm:prSet presAssocID="{28B422C6-1D5A-49A7-984B-AD60C11B40F6}" presName="sp" presStyleCnt="0"/>
      <dgm:spPr/>
    </dgm:pt>
    <dgm:pt modelId="{D6BA3307-8601-4FF7-A04E-82FB6876BD5C}" type="pres">
      <dgm:prSet presAssocID="{64F73770-18C5-45CA-ADBE-72ABA20EC293}" presName="linNode" presStyleCnt="0"/>
      <dgm:spPr/>
    </dgm:pt>
    <dgm:pt modelId="{38E984DE-8C9F-4C97-A9D8-FEE6591FE447}" type="pres">
      <dgm:prSet presAssocID="{64F73770-18C5-45CA-ADBE-72ABA20EC293}" presName="parentText" presStyleLbl="node1" presStyleIdx="1" presStyleCnt="4">
        <dgm:presLayoutVars>
          <dgm:chMax val="1"/>
          <dgm:bulletEnabled val="1"/>
        </dgm:presLayoutVars>
      </dgm:prSet>
      <dgm:spPr/>
      <dgm:t>
        <a:bodyPr/>
        <a:lstStyle/>
        <a:p>
          <a:endParaRPr lang="es-AR"/>
        </a:p>
      </dgm:t>
    </dgm:pt>
    <dgm:pt modelId="{417F7E9A-BFC3-4A58-8680-D88010351C4A}" type="pres">
      <dgm:prSet presAssocID="{64F73770-18C5-45CA-ADBE-72ABA20EC293}" presName="descendantText" presStyleLbl="alignAccFollowNode1" presStyleIdx="0" presStyleCnt="2" custLinFactNeighborX="-966" custLinFactNeighborY="3908">
        <dgm:presLayoutVars>
          <dgm:bulletEnabled val="1"/>
        </dgm:presLayoutVars>
      </dgm:prSet>
      <dgm:spPr/>
      <dgm:t>
        <a:bodyPr/>
        <a:lstStyle/>
        <a:p>
          <a:endParaRPr lang="es-AR"/>
        </a:p>
      </dgm:t>
    </dgm:pt>
    <dgm:pt modelId="{E0333E1D-B035-4065-9FDF-475AF99187FB}" type="pres">
      <dgm:prSet presAssocID="{EF78C1A5-0C2E-49BF-B99A-07EE378B1F72}" presName="sp" presStyleCnt="0"/>
      <dgm:spPr/>
    </dgm:pt>
    <dgm:pt modelId="{8CB46352-C058-4ACF-A1E4-1A89386AA4B9}" type="pres">
      <dgm:prSet presAssocID="{1392537C-F0B1-4200-9284-3B1A105DBCF1}" presName="linNode" presStyleCnt="0"/>
      <dgm:spPr/>
    </dgm:pt>
    <dgm:pt modelId="{D7629160-9943-4A2C-8A92-1652DDB2BA41}" type="pres">
      <dgm:prSet presAssocID="{1392537C-F0B1-4200-9284-3B1A105DBCF1}" presName="parentText" presStyleLbl="node1" presStyleIdx="2" presStyleCnt="4">
        <dgm:presLayoutVars>
          <dgm:chMax val="1"/>
          <dgm:bulletEnabled val="1"/>
        </dgm:presLayoutVars>
      </dgm:prSet>
      <dgm:spPr/>
      <dgm:t>
        <a:bodyPr/>
        <a:lstStyle/>
        <a:p>
          <a:endParaRPr lang="es-AR"/>
        </a:p>
      </dgm:t>
    </dgm:pt>
    <dgm:pt modelId="{E5CEC591-7362-4F3E-B01C-B3A7B4118B57}" type="pres">
      <dgm:prSet presAssocID="{1392537C-F0B1-4200-9284-3B1A105DBCF1}" presName="descendantText" presStyleLbl="alignAccFollowNode1" presStyleIdx="1" presStyleCnt="2">
        <dgm:presLayoutVars>
          <dgm:bulletEnabled val="1"/>
        </dgm:presLayoutVars>
      </dgm:prSet>
      <dgm:spPr/>
      <dgm:t>
        <a:bodyPr/>
        <a:lstStyle/>
        <a:p>
          <a:endParaRPr lang="es-AR"/>
        </a:p>
      </dgm:t>
    </dgm:pt>
    <dgm:pt modelId="{AFF57928-393F-47D0-AD05-50ED7D2D500F}" type="pres">
      <dgm:prSet presAssocID="{0C29221A-6252-4EA5-B80F-669B06F04AEC}" presName="sp" presStyleCnt="0"/>
      <dgm:spPr/>
    </dgm:pt>
    <dgm:pt modelId="{EDF31C0D-FC27-431A-96F7-1E62E4BE9EE3}" type="pres">
      <dgm:prSet presAssocID="{653A9DCE-3836-4FB1-BE21-638E487D9B60}" presName="linNode" presStyleCnt="0"/>
      <dgm:spPr/>
    </dgm:pt>
    <dgm:pt modelId="{DEE48F64-9E04-4C4F-8AD4-235E27BE86F5}" type="pres">
      <dgm:prSet presAssocID="{653A9DCE-3836-4FB1-BE21-638E487D9B60}" presName="parentText" presStyleLbl="node1" presStyleIdx="3" presStyleCnt="4" custScaleY="44446" custLinFactNeighborY="-2652">
        <dgm:presLayoutVars>
          <dgm:chMax val="1"/>
          <dgm:bulletEnabled val="1"/>
        </dgm:presLayoutVars>
      </dgm:prSet>
      <dgm:spPr/>
      <dgm:t>
        <a:bodyPr/>
        <a:lstStyle/>
        <a:p>
          <a:endParaRPr lang="es-AR"/>
        </a:p>
      </dgm:t>
    </dgm:pt>
  </dgm:ptLst>
  <dgm:cxnLst>
    <dgm:cxn modelId="{ABB38135-02F9-44FD-A5EE-D41D7F627F16}" srcId="{64F73770-18C5-45CA-ADBE-72ABA20EC293}" destId="{63D8BF1B-7510-44D0-B5F2-769325913761}" srcOrd="4" destOrd="0" parTransId="{3CF51976-AB8C-4367-A18D-FE358039E652}" sibTransId="{CD697FD5-17E5-4D95-B7B8-0D1849250582}"/>
    <dgm:cxn modelId="{93D7980A-0C5F-4EB9-A304-3730E721E1B3}" srcId="{B285DA8D-EED8-4BE9-95C5-3553C856A1F0}" destId="{9DE2CD3C-D31D-4F00-B876-436CC31D4FF4}" srcOrd="0" destOrd="0" parTransId="{AE6E8886-0292-44A7-934A-3A83CFAFF46B}" sibTransId="{28B422C6-1D5A-49A7-984B-AD60C11B40F6}"/>
    <dgm:cxn modelId="{A20A2FD0-A41D-4E19-A765-318CA9BACFE0}" type="presOf" srcId="{9DE2CD3C-D31D-4F00-B876-436CC31D4FF4}" destId="{27FD186C-E4B7-4C75-A20B-ECF9942A7AB3}" srcOrd="0" destOrd="0" presId="urn:microsoft.com/office/officeart/2005/8/layout/vList5"/>
    <dgm:cxn modelId="{96D29D57-632F-4797-841F-EAE1FB166017}" srcId="{1392537C-F0B1-4200-9284-3B1A105DBCF1}" destId="{7D79E9E3-6C2C-472D-A8D8-BCED0B40F3B4}" srcOrd="1" destOrd="0" parTransId="{BDCFAC66-A2D8-46F6-AF84-197296D1C251}" sibTransId="{D8510565-7281-4502-8B75-78C6D3C03903}"/>
    <dgm:cxn modelId="{070B17F7-CC28-46BE-A737-A22511CCC40C}" type="presOf" srcId="{083E99CC-3766-4F6D-9508-01E863D14869}" destId="{417F7E9A-BFC3-4A58-8680-D88010351C4A}" srcOrd="0" destOrd="3" presId="urn:microsoft.com/office/officeart/2005/8/layout/vList5"/>
    <dgm:cxn modelId="{EBAA7CBE-486A-4F7A-87D3-029ACAE7BE29}" type="presOf" srcId="{5C318C37-4499-487B-B166-2CDD3F9B64D6}" destId="{417F7E9A-BFC3-4A58-8680-D88010351C4A}" srcOrd="0" destOrd="0" presId="urn:microsoft.com/office/officeart/2005/8/layout/vList5"/>
    <dgm:cxn modelId="{744EBD43-D947-4137-A681-EB2C6741FA7F}" srcId="{64F73770-18C5-45CA-ADBE-72ABA20EC293}" destId="{5C318C37-4499-487B-B166-2CDD3F9B64D6}" srcOrd="0" destOrd="0" parTransId="{9A33B9D4-5250-41A4-95FF-469DD1746F21}" sibTransId="{39E3724B-6605-49E6-A5A5-4DA6AC706597}"/>
    <dgm:cxn modelId="{911764D4-B51A-4339-BC80-625FD8850B00}" type="presOf" srcId="{4E59CF97-FC1B-4096-8CB8-34ACFC0FA08D}" destId="{E5CEC591-7362-4F3E-B01C-B3A7B4118B57}" srcOrd="0" destOrd="0" presId="urn:microsoft.com/office/officeart/2005/8/layout/vList5"/>
    <dgm:cxn modelId="{BA66E462-28A9-4CA3-A367-E690F54AD91A}" srcId="{1392537C-F0B1-4200-9284-3B1A105DBCF1}" destId="{3ABE0720-2C61-4D93-ADF2-6D3BA70664BE}" srcOrd="2" destOrd="0" parTransId="{1361C39B-FED3-4050-8415-F2F414F169C6}" sibTransId="{6F529554-1C18-4BE2-B7A5-7826893CA860}"/>
    <dgm:cxn modelId="{05635799-FC72-404D-8B9D-C7E4BC33E526}" type="presOf" srcId="{7D79E9E3-6C2C-472D-A8D8-BCED0B40F3B4}" destId="{E5CEC591-7362-4F3E-B01C-B3A7B4118B57}" srcOrd="0" destOrd="1" presId="urn:microsoft.com/office/officeart/2005/8/layout/vList5"/>
    <dgm:cxn modelId="{B62B5C2B-1C49-4678-AA78-F9DBA8F7023A}" srcId="{64F73770-18C5-45CA-ADBE-72ABA20EC293}" destId="{0A4926C3-5CBF-4F3F-A7E1-4498363438E0}" srcOrd="1" destOrd="0" parTransId="{A96C9C8D-6AA6-4734-B5D9-39A9741F0F58}" sibTransId="{40A7154A-75AB-4908-822F-EDD6D0AB6003}"/>
    <dgm:cxn modelId="{C3F859C2-F5E5-47E5-BA68-1595F608BA32}" srcId="{64F73770-18C5-45CA-ADBE-72ABA20EC293}" destId="{304EB320-5DAF-42EF-AE7E-E3CE3413DF2D}" srcOrd="2" destOrd="0" parTransId="{A8B229BB-6A10-456F-B766-D8BA9938B8D7}" sibTransId="{35BE2548-85DE-4838-8714-470EEAB17BCE}"/>
    <dgm:cxn modelId="{F9DFE499-8BC4-4400-8B80-D4B2791E3317}" type="presOf" srcId="{64F73770-18C5-45CA-ADBE-72ABA20EC293}" destId="{38E984DE-8C9F-4C97-A9D8-FEE6591FE447}" srcOrd="0" destOrd="0" presId="urn:microsoft.com/office/officeart/2005/8/layout/vList5"/>
    <dgm:cxn modelId="{71FAA55F-735D-4DC5-9B3E-42B402EC296A}" srcId="{B285DA8D-EED8-4BE9-95C5-3553C856A1F0}" destId="{1392537C-F0B1-4200-9284-3B1A105DBCF1}" srcOrd="2" destOrd="0" parTransId="{DBDDCB1F-F2FC-4A99-A1A5-D526AA3537FF}" sibTransId="{0C29221A-6252-4EA5-B80F-669B06F04AEC}"/>
    <dgm:cxn modelId="{3D172634-2C19-4909-80DD-CFBBB1F6A589}" srcId="{64F73770-18C5-45CA-ADBE-72ABA20EC293}" destId="{083E99CC-3766-4F6D-9508-01E863D14869}" srcOrd="3" destOrd="0" parTransId="{1D2C4524-3BF4-4DA2-8204-E16C8461F33C}" sibTransId="{981AA763-DF96-4B5D-A785-EA14C9AF2246}"/>
    <dgm:cxn modelId="{6831083B-E89C-4812-B1CA-F512EB132F2D}" type="presOf" srcId="{B285DA8D-EED8-4BE9-95C5-3553C856A1F0}" destId="{11118E8F-620F-4071-B6C6-51F61D7395F2}" srcOrd="0" destOrd="0" presId="urn:microsoft.com/office/officeart/2005/8/layout/vList5"/>
    <dgm:cxn modelId="{8ACB82C7-833C-4FD4-9F17-1BE2AFFB2A68}" type="presOf" srcId="{304EB320-5DAF-42EF-AE7E-E3CE3413DF2D}" destId="{417F7E9A-BFC3-4A58-8680-D88010351C4A}" srcOrd="0" destOrd="2" presId="urn:microsoft.com/office/officeart/2005/8/layout/vList5"/>
    <dgm:cxn modelId="{33A5157F-3D78-4788-8C25-F372AC394EF3}" srcId="{B285DA8D-EED8-4BE9-95C5-3553C856A1F0}" destId="{653A9DCE-3836-4FB1-BE21-638E487D9B60}" srcOrd="3" destOrd="0" parTransId="{FA29C513-E9A9-4DD5-8309-C73D98D83A17}" sibTransId="{94005B0A-15AD-4381-8094-9B951256DCEE}"/>
    <dgm:cxn modelId="{DEA14BF5-F25E-4EE8-88CA-09AA78C55C6C}" type="presOf" srcId="{0A4926C3-5CBF-4F3F-A7E1-4498363438E0}" destId="{417F7E9A-BFC3-4A58-8680-D88010351C4A}" srcOrd="0" destOrd="1" presId="urn:microsoft.com/office/officeart/2005/8/layout/vList5"/>
    <dgm:cxn modelId="{04BA4193-0FE1-4C91-A774-ED8A1B0184AB}" type="presOf" srcId="{3ABE0720-2C61-4D93-ADF2-6D3BA70664BE}" destId="{E5CEC591-7362-4F3E-B01C-B3A7B4118B57}" srcOrd="0" destOrd="2" presId="urn:microsoft.com/office/officeart/2005/8/layout/vList5"/>
    <dgm:cxn modelId="{F4ABB109-36D2-4C12-80B3-AF9400FF9350}" srcId="{1392537C-F0B1-4200-9284-3B1A105DBCF1}" destId="{4E59CF97-FC1B-4096-8CB8-34ACFC0FA08D}" srcOrd="0" destOrd="0" parTransId="{892F612E-8BF2-4BB3-99C0-0C00DE6794E1}" sibTransId="{A5467BE4-1A76-48F1-B75C-8875D8B2CA92}"/>
    <dgm:cxn modelId="{03278D02-4732-406D-851E-03292331FFCC}" type="presOf" srcId="{1392537C-F0B1-4200-9284-3B1A105DBCF1}" destId="{D7629160-9943-4A2C-8A92-1652DDB2BA41}" srcOrd="0" destOrd="0" presId="urn:microsoft.com/office/officeart/2005/8/layout/vList5"/>
    <dgm:cxn modelId="{E34F6923-2617-40CA-9AE6-C4A7F75DF529}" type="presOf" srcId="{653A9DCE-3836-4FB1-BE21-638E487D9B60}" destId="{DEE48F64-9E04-4C4F-8AD4-235E27BE86F5}" srcOrd="0" destOrd="0" presId="urn:microsoft.com/office/officeart/2005/8/layout/vList5"/>
    <dgm:cxn modelId="{FFE55EC9-CF38-42AE-98E4-05D22FD5D188}" srcId="{B285DA8D-EED8-4BE9-95C5-3553C856A1F0}" destId="{64F73770-18C5-45CA-ADBE-72ABA20EC293}" srcOrd="1" destOrd="0" parTransId="{14A8895C-0A1D-4915-A446-04254D73370F}" sibTransId="{EF78C1A5-0C2E-49BF-B99A-07EE378B1F72}"/>
    <dgm:cxn modelId="{EC64A8CD-C9E0-4CCE-BDF9-9DE6C77987DC}" type="presOf" srcId="{63D8BF1B-7510-44D0-B5F2-769325913761}" destId="{417F7E9A-BFC3-4A58-8680-D88010351C4A}" srcOrd="0" destOrd="4" presId="urn:microsoft.com/office/officeart/2005/8/layout/vList5"/>
    <dgm:cxn modelId="{11B6CBAC-657E-42E2-AAFC-ED13C673AE0A}" type="presParOf" srcId="{11118E8F-620F-4071-B6C6-51F61D7395F2}" destId="{33678E46-8A5C-482F-9864-4A4D20A41228}" srcOrd="0" destOrd="0" presId="urn:microsoft.com/office/officeart/2005/8/layout/vList5"/>
    <dgm:cxn modelId="{C97E8992-C14A-4DCF-9A73-122916204873}" type="presParOf" srcId="{33678E46-8A5C-482F-9864-4A4D20A41228}" destId="{27FD186C-E4B7-4C75-A20B-ECF9942A7AB3}" srcOrd="0" destOrd="0" presId="urn:microsoft.com/office/officeart/2005/8/layout/vList5"/>
    <dgm:cxn modelId="{B5B45175-F196-4C8B-BF00-6F2DCD3CF020}" type="presParOf" srcId="{11118E8F-620F-4071-B6C6-51F61D7395F2}" destId="{346DB6BA-6FCD-4E77-BE0E-5E4DD411F225}" srcOrd="1" destOrd="0" presId="urn:microsoft.com/office/officeart/2005/8/layout/vList5"/>
    <dgm:cxn modelId="{30310F07-38FC-43A0-9495-8C651D4139B2}" type="presParOf" srcId="{11118E8F-620F-4071-B6C6-51F61D7395F2}" destId="{D6BA3307-8601-4FF7-A04E-82FB6876BD5C}" srcOrd="2" destOrd="0" presId="urn:microsoft.com/office/officeart/2005/8/layout/vList5"/>
    <dgm:cxn modelId="{162B9DF4-0B1F-497F-BD1C-A538A7FBD6E1}" type="presParOf" srcId="{D6BA3307-8601-4FF7-A04E-82FB6876BD5C}" destId="{38E984DE-8C9F-4C97-A9D8-FEE6591FE447}" srcOrd="0" destOrd="0" presId="urn:microsoft.com/office/officeart/2005/8/layout/vList5"/>
    <dgm:cxn modelId="{3E62B062-0430-41C8-BBD1-FA44F0122D8B}" type="presParOf" srcId="{D6BA3307-8601-4FF7-A04E-82FB6876BD5C}" destId="{417F7E9A-BFC3-4A58-8680-D88010351C4A}" srcOrd="1" destOrd="0" presId="urn:microsoft.com/office/officeart/2005/8/layout/vList5"/>
    <dgm:cxn modelId="{E7241C52-FF08-41E8-A59B-865DEE3E633C}" type="presParOf" srcId="{11118E8F-620F-4071-B6C6-51F61D7395F2}" destId="{E0333E1D-B035-4065-9FDF-475AF99187FB}" srcOrd="3" destOrd="0" presId="urn:microsoft.com/office/officeart/2005/8/layout/vList5"/>
    <dgm:cxn modelId="{4068B4AB-D5DB-4B47-8DC6-FDF7C8B2DFB0}" type="presParOf" srcId="{11118E8F-620F-4071-B6C6-51F61D7395F2}" destId="{8CB46352-C058-4ACF-A1E4-1A89386AA4B9}" srcOrd="4" destOrd="0" presId="urn:microsoft.com/office/officeart/2005/8/layout/vList5"/>
    <dgm:cxn modelId="{7FF32B58-9CC0-4EB0-979C-FB576AC61BCF}" type="presParOf" srcId="{8CB46352-C058-4ACF-A1E4-1A89386AA4B9}" destId="{D7629160-9943-4A2C-8A92-1652DDB2BA41}" srcOrd="0" destOrd="0" presId="urn:microsoft.com/office/officeart/2005/8/layout/vList5"/>
    <dgm:cxn modelId="{33BAB8BB-86A8-434E-B762-213FE1DD142E}" type="presParOf" srcId="{8CB46352-C058-4ACF-A1E4-1A89386AA4B9}" destId="{E5CEC591-7362-4F3E-B01C-B3A7B4118B57}" srcOrd="1" destOrd="0" presId="urn:microsoft.com/office/officeart/2005/8/layout/vList5"/>
    <dgm:cxn modelId="{9D8C6D25-A269-459F-8D82-96983A4CE4CC}" type="presParOf" srcId="{11118E8F-620F-4071-B6C6-51F61D7395F2}" destId="{AFF57928-393F-47D0-AD05-50ED7D2D500F}" srcOrd="5" destOrd="0" presId="urn:microsoft.com/office/officeart/2005/8/layout/vList5"/>
    <dgm:cxn modelId="{2A83EB25-5AA5-43BF-92DC-3326CAD959D5}" type="presParOf" srcId="{11118E8F-620F-4071-B6C6-51F61D7395F2}" destId="{EDF31C0D-FC27-431A-96F7-1E62E4BE9EE3}" srcOrd="6" destOrd="0" presId="urn:microsoft.com/office/officeart/2005/8/layout/vList5"/>
    <dgm:cxn modelId="{4B452E8F-3A04-4581-BE89-0D9E3BE92236}" type="presParOf" srcId="{EDF31C0D-FC27-431A-96F7-1E62E4BE9EE3}" destId="{DEE48F64-9E04-4C4F-8AD4-235E27BE86F5}"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D4592A-EB82-4452-84D1-FB5041CA8B6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6A3F1517-F277-4EC1-B89B-ED7A5AED2C78}">
      <dgm:prSet phldrT="[Texto]" custT="1"/>
      <dgm:spPr/>
      <dgm:t>
        <a:bodyPr/>
        <a:lstStyle/>
        <a:p>
          <a:r>
            <a:rPr lang="es-ES" sz="2000" b="0" dirty="0" smtClean="0">
              <a:solidFill>
                <a:srgbClr val="0000FF"/>
              </a:solidFill>
            </a:rPr>
            <a:t>Ciertos imaginarios  pueden influir o provocar rupturas en el ordenamiento social, no por ello se </a:t>
          </a:r>
          <a:r>
            <a:rPr lang="es-ES" sz="2000" b="0" u="none" dirty="0" smtClean="0">
              <a:solidFill>
                <a:srgbClr val="0000FF"/>
              </a:solidFill>
            </a:rPr>
            <a:t>crea un nuevo objeto de estudio para la historia.</a:t>
          </a:r>
          <a:endParaRPr lang="es-ES" sz="2000" b="0" u="none" dirty="0">
            <a:solidFill>
              <a:srgbClr val="0000FF"/>
            </a:solidFill>
          </a:endParaRPr>
        </a:p>
      </dgm:t>
    </dgm:pt>
    <dgm:pt modelId="{2F858A43-5335-4766-B9FD-B086AAE98F90}" type="parTrans" cxnId="{F444E482-06B8-41CD-A9F3-54338F28B070}">
      <dgm:prSet/>
      <dgm:spPr/>
      <dgm:t>
        <a:bodyPr/>
        <a:lstStyle/>
        <a:p>
          <a:endParaRPr lang="es-ES"/>
        </a:p>
      </dgm:t>
    </dgm:pt>
    <dgm:pt modelId="{6FEA8A73-1BFE-4118-8399-C88671E16535}" type="sibTrans" cxnId="{F444E482-06B8-41CD-A9F3-54338F28B070}">
      <dgm:prSet/>
      <dgm:spPr/>
      <dgm:t>
        <a:bodyPr/>
        <a:lstStyle/>
        <a:p>
          <a:endParaRPr lang="es-ES"/>
        </a:p>
      </dgm:t>
    </dgm:pt>
    <dgm:pt modelId="{E085B749-0929-4F18-AB99-2CE22A0F7C4E}">
      <dgm:prSet phldrT="[Texto]" custT="1"/>
      <dgm:spPr/>
      <dgm:t>
        <a:bodyPr/>
        <a:lstStyle/>
        <a:p>
          <a:r>
            <a:rPr lang="es-ES" sz="2000" b="0" dirty="0" smtClean="0">
              <a:solidFill>
                <a:srgbClr val="0000FF"/>
              </a:solidFill>
            </a:rPr>
            <a:t>La realidad desde el punto de vista de la historia, </a:t>
          </a:r>
          <a:r>
            <a:rPr lang="es-ES" sz="2000" b="0" u="none" dirty="0" smtClean="0">
              <a:solidFill>
                <a:srgbClr val="0000FF"/>
              </a:solidFill>
            </a:rPr>
            <a:t>se construye como su objeto en base a hechos empíricos.</a:t>
          </a:r>
          <a:endParaRPr lang="es-ES" sz="2000" b="0" dirty="0">
            <a:solidFill>
              <a:srgbClr val="0000FF"/>
            </a:solidFill>
          </a:endParaRPr>
        </a:p>
      </dgm:t>
    </dgm:pt>
    <dgm:pt modelId="{12DDB9B0-D335-4098-97DB-564AF126DAFB}" type="parTrans" cxnId="{8FD5A417-11C5-4F47-9B27-A07A7E550437}">
      <dgm:prSet/>
      <dgm:spPr/>
      <dgm:t>
        <a:bodyPr/>
        <a:lstStyle/>
        <a:p>
          <a:endParaRPr lang="es-ES"/>
        </a:p>
      </dgm:t>
    </dgm:pt>
    <dgm:pt modelId="{533A9D8B-E894-4DF9-B9E7-911E7852896B}" type="sibTrans" cxnId="{8FD5A417-11C5-4F47-9B27-A07A7E550437}">
      <dgm:prSet/>
      <dgm:spPr/>
      <dgm:t>
        <a:bodyPr/>
        <a:lstStyle/>
        <a:p>
          <a:endParaRPr lang="es-ES"/>
        </a:p>
      </dgm:t>
    </dgm:pt>
    <dgm:pt modelId="{F6474543-A4EF-4E0F-A3E5-FE703C6D311A}" type="pres">
      <dgm:prSet presAssocID="{80D4592A-EB82-4452-84D1-FB5041CA8B67}" presName="compositeShape" presStyleCnt="0">
        <dgm:presLayoutVars>
          <dgm:chMax val="2"/>
          <dgm:dir/>
          <dgm:resizeHandles val="exact"/>
        </dgm:presLayoutVars>
      </dgm:prSet>
      <dgm:spPr/>
      <dgm:t>
        <a:bodyPr/>
        <a:lstStyle/>
        <a:p>
          <a:endParaRPr lang="es-ES"/>
        </a:p>
      </dgm:t>
    </dgm:pt>
    <dgm:pt modelId="{4FFDEA64-E4D8-4B12-8E20-F6AC2EDD08DE}" type="pres">
      <dgm:prSet presAssocID="{80D4592A-EB82-4452-84D1-FB5041CA8B67}" presName="ribbon" presStyleLbl="node1" presStyleIdx="0" presStyleCnt="1" custScaleY="140626"/>
      <dgm:spPr>
        <a:solidFill>
          <a:srgbClr val="99CCFF"/>
        </a:solidFill>
      </dgm:spPr>
      <dgm:t>
        <a:bodyPr/>
        <a:lstStyle/>
        <a:p>
          <a:endParaRPr lang="es-AR"/>
        </a:p>
      </dgm:t>
    </dgm:pt>
    <dgm:pt modelId="{60070CE4-7475-4874-89CA-481E688C3674}" type="pres">
      <dgm:prSet presAssocID="{80D4592A-EB82-4452-84D1-FB5041CA8B67}" presName="leftArrowText" presStyleLbl="node1" presStyleIdx="0" presStyleCnt="1" custScaleY="116359">
        <dgm:presLayoutVars>
          <dgm:chMax val="0"/>
          <dgm:bulletEnabled val="1"/>
        </dgm:presLayoutVars>
      </dgm:prSet>
      <dgm:spPr/>
      <dgm:t>
        <a:bodyPr/>
        <a:lstStyle/>
        <a:p>
          <a:endParaRPr lang="es-ES"/>
        </a:p>
      </dgm:t>
    </dgm:pt>
    <dgm:pt modelId="{926A283C-6E47-448A-BC06-E0A95B0F4368}" type="pres">
      <dgm:prSet presAssocID="{80D4592A-EB82-4452-84D1-FB5041CA8B67}" presName="rightArrowText" presStyleLbl="node1" presStyleIdx="0" presStyleCnt="1" custScaleX="100000" custScaleY="114209">
        <dgm:presLayoutVars>
          <dgm:chMax val="0"/>
          <dgm:bulletEnabled val="1"/>
        </dgm:presLayoutVars>
      </dgm:prSet>
      <dgm:spPr/>
      <dgm:t>
        <a:bodyPr/>
        <a:lstStyle/>
        <a:p>
          <a:endParaRPr lang="es-ES"/>
        </a:p>
      </dgm:t>
    </dgm:pt>
  </dgm:ptLst>
  <dgm:cxnLst>
    <dgm:cxn modelId="{F0746C9C-8AE6-4DDC-94B3-517040916734}" type="presOf" srcId="{6A3F1517-F277-4EC1-B89B-ED7A5AED2C78}" destId="{60070CE4-7475-4874-89CA-481E688C3674}" srcOrd="0" destOrd="0" presId="urn:microsoft.com/office/officeart/2005/8/layout/arrow6"/>
    <dgm:cxn modelId="{EB0D2DF1-1C5B-4201-9E08-881CC2C733AE}" type="presOf" srcId="{80D4592A-EB82-4452-84D1-FB5041CA8B67}" destId="{F6474543-A4EF-4E0F-A3E5-FE703C6D311A}" srcOrd="0" destOrd="0" presId="urn:microsoft.com/office/officeart/2005/8/layout/arrow6"/>
    <dgm:cxn modelId="{F444E482-06B8-41CD-A9F3-54338F28B070}" srcId="{80D4592A-EB82-4452-84D1-FB5041CA8B67}" destId="{6A3F1517-F277-4EC1-B89B-ED7A5AED2C78}" srcOrd="0" destOrd="0" parTransId="{2F858A43-5335-4766-B9FD-B086AAE98F90}" sibTransId="{6FEA8A73-1BFE-4118-8399-C88671E16535}"/>
    <dgm:cxn modelId="{8FD5A417-11C5-4F47-9B27-A07A7E550437}" srcId="{80D4592A-EB82-4452-84D1-FB5041CA8B67}" destId="{E085B749-0929-4F18-AB99-2CE22A0F7C4E}" srcOrd="1" destOrd="0" parTransId="{12DDB9B0-D335-4098-97DB-564AF126DAFB}" sibTransId="{533A9D8B-E894-4DF9-B9E7-911E7852896B}"/>
    <dgm:cxn modelId="{ED498BB8-1755-4419-BD04-E5627051507D}" type="presOf" srcId="{E085B749-0929-4F18-AB99-2CE22A0F7C4E}" destId="{926A283C-6E47-448A-BC06-E0A95B0F4368}" srcOrd="0" destOrd="0" presId="urn:microsoft.com/office/officeart/2005/8/layout/arrow6"/>
    <dgm:cxn modelId="{F2AFC72A-50A3-4A59-8DB7-77F197F7AF24}" type="presParOf" srcId="{F6474543-A4EF-4E0F-A3E5-FE703C6D311A}" destId="{4FFDEA64-E4D8-4B12-8E20-F6AC2EDD08DE}" srcOrd="0" destOrd="0" presId="urn:microsoft.com/office/officeart/2005/8/layout/arrow6"/>
    <dgm:cxn modelId="{F956B978-DE5B-4406-AB2B-D26EF0466437}" type="presParOf" srcId="{F6474543-A4EF-4E0F-A3E5-FE703C6D311A}" destId="{60070CE4-7475-4874-89CA-481E688C3674}" srcOrd="1" destOrd="0" presId="urn:microsoft.com/office/officeart/2005/8/layout/arrow6"/>
    <dgm:cxn modelId="{A2CA94BE-9C52-4613-B9B3-22CABE5B235E}" type="presParOf" srcId="{F6474543-A4EF-4E0F-A3E5-FE703C6D311A}" destId="{926A283C-6E47-448A-BC06-E0A95B0F4368}"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D68786-8431-45FD-A6E0-DDE76E434A3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35ADF0D1-7233-42DA-8234-EDD6190F7ED1}">
      <dgm:prSet phldrT="[Texto]" custT="1"/>
      <dgm:spPr/>
      <dgm:t>
        <a:bodyPr/>
        <a:lstStyle/>
        <a:p>
          <a:pPr>
            <a:lnSpc>
              <a:spcPct val="100000"/>
            </a:lnSpc>
          </a:pPr>
          <a:r>
            <a:rPr lang="es-ES" sz="1800" b="0" u="none" dirty="0" smtClean="0">
              <a:solidFill>
                <a:srgbClr val="002060"/>
              </a:solidFill>
            </a:rPr>
            <a:t>       Una invasión de análisis de discurso amenaza con reemplazar la realidad</a:t>
          </a:r>
          <a:r>
            <a:rPr lang="es-ES" sz="1800" b="0" i="1" u="none" dirty="0" smtClean="0">
              <a:solidFill>
                <a:srgbClr val="002060"/>
              </a:solidFill>
            </a:rPr>
            <a:t>.</a:t>
          </a:r>
        </a:p>
        <a:p>
          <a:pPr>
            <a:lnSpc>
              <a:spcPct val="100000"/>
            </a:lnSpc>
          </a:pPr>
          <a:r>
            <a:rPr lang="es-ES" sz="1800" b="0" i="1" u="none" dirty="0" smtClean="0">
              <a:solidFill>
                <a:srgbClr val="002060"/>
              </a:solidFill>
            </a:rPr>
            <a:t>“Que  pretende remplazar el estudio de los problemas reales de los hombres por los discursos que se refieren a ellos”.</a:t>
          </a:r>
        </a:p>
        <a:p>
          <a:pPr>
            <a:lnSpc>
              <a:spcPct val="100000"/>
            </a:lnSpc>
          </a:pPr>
          <a:r>
            <a:rPr lang="es-ES" sz="1400" b="0" u="none" dirty="0" smtClean="0">
              <a:solidFill>
                <a:srgbClr val="002060"/>
              </a:solidFill>
            </a:rPr>
            <a:t> Josep Fontana, 1992.   </a:t>
          </a:r>
          <a:endParaRPr lang="es-ES" sz="1400" b="0" u="none" dirty="0">
            <a:solidFill>
              <a:srgbClr val="002060"/>
            </a:solidFill>
          </a:endParaRPr>
        </a:p>
      </dgm:t>
    </dgm:pt>
    <dgm:pt modelId="{839CF416-212A-42C1-B148-59A484AF1AF2}" type="parTrans" cxnId="{2254DDE7-7FFE-4BC5-BCE7-B4C0994BDA6B}">
      <dgm:prSet/>
      <dgm:spPr/>
      <dgm:t>
        <a:bodyPr/>
        <a:lstStyle/>
        <a:p>
          <a:endParaRPr lang="es-ES"/>
        </a:p>
      </dgm:t>
    </dgm:pt>
    <dgm:pt modelId="{348A8542-00E6-4D21-AAE9-6DC65DFF7BF7}" type="sibTrans" cxnId="{2254DDE7-7FFE-4BC5-BCE7-B4C0994BDA6B}">
      <dgm:prSet/>
      <dgm:spPr/>
      <dgm:t>
        <a:bodyPr/>
        <a:lstStyle/>
        <a:p>
          <a:endParaRPr lang="es-ES"/>
        </a:p>
      </dgm:t>
    </dgm:pt>
    <dgm:pt modelId="{42027147-2B52-4F95-B286-07854073618F}">
      <dgm:prSet phldrT="[Texto]" phldr="1"/>
      <dgm:spPr/>
      <dgm:t>
        <a:bodyPr/>
        <a:lstStyle/>
        <a:p>
          <a:endParaRPr lang="es-ES" dirty="0"/>
        </a:p>
      </dgm:t>
    </dgm:pt>
    <dgm:pt modelId="{5F783C23-1949-4787-9958-40D7DD916DF3}" type="parTrans" cxnId="{4D3FAF21-5AEB-4A48-AE4D-C53D96A19CCB}">
      <dgm:prSet/>
      <dgm:spPr/>
      <dgm:t>
        <a:bodyPr/>
        <a:lstStyle/>
        <a:p>
          <a:endParaRPr lang="es-ES"/>
        </a:p>
      </dgm:t>
    </dgm:pt>
    <dgm:pt modelId="{DA52902D-90DF-4ACF-8F29-BEB4CEA92A18}" type="sibTrans" cxnId="{4D3FAF21-5AEB-4A48-AE4D-C53D96A19CCB}">
      <dgm:prSet/>
      <dgm:spPr/>
      <dgm:t>
        <a:bodyPr/>
        <a:lstStyle/>
        <a:p>
          <a:endParaRPr lang="es-ES"/>
        </a:p>
      </dgm:t>
    </dgm:pt>
    <dgm:pt modelId="{3DB59444-1ECA-4F5B-9344-37686DC43F0D}">
      <dgm:prSet custT="1"/>
      <dgm:spPr/>
      <dgm:t>
        <a:bodyPr/>
        <a:lstStyle/>
        <a:p>
          <a:pPr algn="ctr"/>
          <a:r>
            <a:rPr lang="es-ES" sz="1400" b="1" dirty="0" smtClean="0">
              <a:solidFill>
                <a:srgbClr val="002060"/>
              </a:solidFill>
            </a:rPr>
            <a:t>Hay una cierta tendencia </a:t>
          </a:r>
        </a:p>
        <a:p>
          <a:pPr algn="ctr"/>
          <a:r>
            <a:rPr lang="es-ES" sz="1400" b="1" dirty="0" smtClean="0">
              <a:solidFill>
                <a:srgbClr val="002060"/>
              </a:solidFill>
            </a:rPr>
            <a:t>dentro del discurso posmoderno a pretender que por la multiplicidad de puntos de vista de muchos discursos, se produciría, la disolución del mundo real. Todo el que vive en el mundo real sabe que esto no es cierto (…) Y descubre que esa realidad, (…) se resiste a todo discurso y tiende a modificarlo.</a:t>
          </a:r>
        </a:p>
        <a:p>
          <a:pPr algn="ctr"/>
          <a:r>
            <a:rPr lang="es-ES" sz="1400" b="1" dirty="0" smtClean="0">
              <a:solidFill>
                <a:srgbClr val="002060"/>
              </a:solidFill>
            </a:rPr>
            <a:t>Cristian Buchrucker</a:t>
          </a:r>
          <a:r>
            <a:rPr lang="es-ES" sz="1400" b="1" i="1" dirty="0" smtClean="0">
              <a:solidFill>
                <a:srgbClr val="002060"/>
              </a:solidFill>
            </a:rPr>
            <a:t>,1995 </a:t>
          </a:r>
          <a:endParaRPr lang="es-ES" sz="1400" b="1" dirty="0">
            <a:solidFill>
              <a:srgbClr val="002060"/>
            </a:solidFill>
          </a:endParaRPr>
        </a:p>
      </dgm:t>
    </dgm:pt>
    <dgm:pt modelId="{A7D8E920-FB73-42C4-8A4B-EB3E341F16CD}" type="parTrans" cxnId="{F1FEC865-B041-41EC-9235-EBC5698575C3}">
      <dgm:prSet/>
      <dgm:spPr/>
      <dgm:t>
        <a:bodyPr/>
        <a:lstStyle/>
        <a:p>
          <a:endParaRPr lang="es-ES"/>
        </a:p>
      </dgm:t>
    </dgm:pt>
    <dgm:pt modelId="{E51D4438-B308-477F-B435-FF8B89A0C20D}" type="sibTrans" cxnId="{F1FEC865-B041-41EC-9235-EBC5698575C3}">
      <dgm:prSet/>
      <dgm:spPr/>
      <dgm:t>
        <a:bodyPr/>
        <a:lstStyle/>
        <a:p>
          <a:endParaRPr lang="es-ES"/>
        </a:p>
      </dgm:t>
    </dgm:pt>
    <dgm:pt modelId="{AD80B912-1D8C-40F6-907F-F898B3BFCD78}" type="pres">
      <dgm:prSet presAssocID="{24D68786-8431-45FD-A6E0-DDE76E434A3D}" presName="compositeShape" presStyleCnt="0">
        <dgm:presLayoutVars>
          <dgm:chMax val="2"/>
          <dgm:dir/>
          <dgm:resizeHandles val="exact"/>
        </dgm:presLayoutVars>
      </dgm:prSet>
      <dgm:spPr/>
      <dgm:t>
        <a:bodyPr/>
        <a:lstStyle/>
        <a:p>
          <a:endParaRPr lang="es-ES"/>
        </a:p>
      </dgm:t>
    </dgm:pt>
    <dgm:pt modelId="{AAC5982C-3CB3-4EFE-9E2A-5408B864BB77}" type="pres">
      <dgm:prSet presAssocID="{24D68786-8431-45FD-A6E0-DDE76E434A3D}" presName="ribbon" presStyleLbl="node1" presStyleIdx="0" presStyleCnt="1" custScaleY="162500" custLinFactNeighborX="-3333"/>
      <dgm:spPr>
        <a:solidFill>
          <a:srgbClr val="99FFCC"/>
        </a:solidFill>
        <a:ln>
          <a:solidFill>
            <a:srgbClr val="33CC33"/>
          </a:solidFill>
        </a:ln>
        <a:effectLst>
          <a:outerShdw dist="50800" sx="1000" sy="1000" algn="ctr" rotWithShape="0">
            <a:srgbClr val="000000"/>
          </a:outerShdw>
        </a:effectLst>
        <a:scene3d>
          <a:camera prst="orthographicFront"/>
          <a:lightRig rig="sunset" dir="t"/>
        </a:scene3d>
        <a:sp3d extrusionH="76200" contourW="12700" prstMaterial="softEdge">
          <a:extrusionClr>
            <a:schemeClr val="accent2">
              <a:lumMod val="60000"/>
              <a:lumOff val="40000"/>
            </a:schemeClr>
          </a:extrusionClr>
          <a:contourClr>
            <a:srgbClr val="FF0066"/>
          </a:contourClr>
        </a:sp3d>
      </dgm:spPr>
      <dgm:t>
        <a:bodyPr/>
        <a:lstStyle/>
        <a:p>
          <a:endParaRPr lang="es-AR"/>
        </a:p>
      </dgm:t>
    </dgm:pt>
    <dgm:pt modelId="{E3213787-3BA9-43FB-A6E3-0A63ADDB6EEC}" type="pres">
      <dgm:prSet presAssocID="{24D68786-8431-45FD-A6E0-DDE76E434A3D}" presName="leftArrowText" presStyleLbl="node1" presStyleIdx="0" presStyleCnt="1" custScaleX="107071" custScaleY="162922" custLinFactNeighborX="0" custLinFactNeighborY="-12755">
        <dgm:presLayoutVars>
          <dgm:chMax val="0"/>
          <dgm:bulletEnabled val="1"/>
        </dgm:presLayoutVars>
      </dgm:prSet>
      <dgm:spPr/>
      <dgm:t>
        <a:bodyPr/>
        <a:lstStyle/>
        <a:p>
          <a:endParaRPr lang="es-ES"/>
        </a:p>
      </dgm:t>
    </dgm:pt>
    <dgm:pt modelId="{1B794EAF-A772-43F6-8136-0A3951CC8C44}" type="pres">
      <dgm:prSet presAssocID="{24D68786-8431-45FD-A6E0-DDE76E434A3D}" presName="rightArrowText" presStyleLbl="node1" presStyleIdx="0" presStyleCnt="1" custScaleX="107745" custScaleY="151698" custLinFactNeighborX="-2137" custLinFactNeighborY="12755">
        <dgm:presLayoutVars>
          <dgm:chMax val="0"/>
          <dgm:bulletEnabled val="1"/>
        </dgm:presLayoutVars>
      </dgm:prSet>
      <dgm:spPr/>
      <dgm:t>
        <a:bodyPr/>
        <a:lstStyle/>
        <a:p>
          <a:endParaRPr lang="es-ES"/>
        </a:p>
      </dgm:t>
    </dgm:pt>
  </dgm:ptLst>
  <dgm:cxnLst>
    <dgm:cxn modelId="{4D3FAF21-5AEB-4A48-AE4D-C53D96A19CCB}" srcId="{24D68786-8431-45FD-A6E0-DDE76E434A3D}" destId="{42027147-2B52-4F95-B286-07854073618F}" srcOrd="2" destOrd="0" parTransId="{5F783C23-1949-4787-9958-40D7DD916DF3}" sibTransId="{DA52902D-90DF-4ACF-8F29-BEB4CEA92A18}"/>
    <dgm:cxn modelId="{B14EBC23-04B6-419F-9291-678F4DCA2C0B}" type="presOf" srcId="{24D68786-8431-45FD-A6E0-DDE76E434A3D}" destId="{AD80B912-1D8C-40F6-907F-F898B3BFCD78}" srcOrd="0" destOrd="0" presId="urn:microsoft.com/office/officeart/2005/8/layout/arrow6"/>
    <dgm:cxn modelId="{2254DDE7-7FFE-4BC5-BCE7-B4C0994BDA6B}" srcId="{24D68786-8431-45FD-A6E0-DDE76E434A3D}" destId="{35ADF0D1-7233-42DA-8234-EDD6190F7ED1}" srcOrd="0" destOrd="0" parTransId="{839CF416-212A-42C1-B148-59A484AF1AF2}" sibTransId="{348A8542-00E6-4D21-AAE9-6DC65DFF7BF7}"/>
    <dgm:cxn modelId="{22030D59-1A7C-444E-A3EA-1DDEB5780ACF}" type="presOf" srcId="{35ADF0D1-7233-42DA-8234-EDD6190F7ED1}" destId="{E3213787-3BA9-43FB-A6E3-0A63ADDB6EEC}" srcOrd="0" destOrd="0" presId="urn:microsoft.com/office/officeart/2005/8/layout/arrow6"/>
    <dgm:cxn modelId="{F1FEC865-B041-41EC-9235-EBC5698575C3}" srcId="{24D68786-8431-45FD-A6E0-DDE76E434A3D}" destId="{3DB59444-1ECA-4F5B-9344-37686DC43F0D}" srcOrd="1" destOrd="0" parTransId="{A7D8E920-FB73-42C4-8A4B-EB3E341F16CD}" sibTransId="{E51D4438-B308-477F-B435-FF8B89A0C20D}"/>
    <dgm:cxn modelId="{6C5FEA95-CA1E-473D-AABF-D00848D26D52}" type="presOf" srcId="{3DB59444-1ECA-4F5B-9344-37686DC43F0D}" destId="{1B794EAF-A772-43F6-8136-0A3951CC8C44}" srcOrd="0" destOrd="0" presId="urn:microsoft.com/office/officeart/2005/8/layout/arrow6"/>
    <dgm:cxn modelId="{A372C7D2-54B9-4B72-B3B7-FFF2CE56B1AA}" type="presParOf" srcId="{AD80B912-1D8C-40F6-907F-F898B3BFCD78}" destId="{AAC5982C-3CB3-4EFE-9E2A-5408B864BB77}" srcOrd="0" destOrd="0" presId="urn:microsoft.com/office/officeart/2005/8/layout/arrow6"/>
    <dgm:cxn modelId="{7E2EBD3E-DB16-47AB-8C86-84D56945026B}" type="presParOf" srcId="{AD80B912-1D8C-40F6-907F-F898B3BFCD78}" destId="{E3213787-3BA9-43FB-A6E3-0A63ADDB6EEC}" srcOrd="1" destOrd="0" presId="urn:microsoft.com/office/officeart/2005/8/layout/arrow6"/>
    <dgm:cxn modelId="{2DA67F8C-FAFB-4FFD-8F64-7BD98D177A4B}" type="presParOf" srcId="{AD80B912-1D8C-40F6-907F-F898B3BFCD78}" destId="{1B794EAF-A772-43F6-8136-0A3951CC8C44}"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74569E-7776-497A-86E5-95E4251FCB97}"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s-AR"/>
        </a:p>
      </dgm:t>
    </dgm:pt>
    <dgm:pt modelId="{69602315-EF76-4E74-97AB-1FE241760283}">
      <dgm:prSet phldrT="[Texto]" phldr="1"/>
      <dgm:spPr>
        <a:solidFill>
          <a:srgbClr val="FFFF99"/>
        </a:solidFill>
      </dgm:spPr>
      <dgm:t>
        <a:bodyPr/>
        <a:lstStyle/>
        <a:p>
          <a:endParaRPr lang="es-AR" dirty="0"/>
        </a:p>
      </dgm:t>
    </dgm:pt>
    <dgm:pt modelId="{5786F350-089C-4BF1-BB4E-F4321768C261}" type="parTrans" cxnId="{49680462-E633-487E-AD82-5C17E0D7586C}">
      <dgm:prSet/>
      <dgm:spPr/>
      <dgm:t>
        <a:bodyPr/>
        <a:lstStyle/>
        <a:p>
          <a:endParaRPr lang="es-AR"/>
        </a:p>
      </dgm:t>
    </dgm:pt>
    <dgm:pt modelId="{92CFAAE2-011F-4FB3-AC53-B179AA35957A}" type="sibTrans" cxnId="{49680462-E633-487E-AD82-5C17E0D7586C}">
      <dgm:prSet/>
      <dgm:spPr/>
      <dgm:t>
        <a:bodyPr/>
        <a:lstStyle/>
        <a:p>
          <a:endParaRPr lang="es-AR"/>
        </a:p>
      </dgm:t>
    </dgm:pt>
    <dgm:pt modelId="{7C0CA57E-7B81-4D3C-9B8D-107D55E7B186}">
      <dgm:prSet phldrT="[Texto]" phldr="1"/>
      <dgm:spPr>
        <a:solidFill>
          <a:srgbClr val="7030A0"/>
        </a:solidFill>
      </dgm:spPr>
      <dgm:t>
        <a:bodyPr/>
        <a:lstStyle/>
        <a:p>
          <a:endParaRPr lang="es-AR" dirty="0"/>
        </a:p>
      </dgm:t>
    </dgm:pt>
    <dgm:pt modelId="{508D69E3-DEF0-4716-99AE-CA91114CE92B}" type="parTrans" cxnId="{B73C19F0-8F90-4A32-B98E-147B74C95BDB}">
      <dgm:prSet/>
      <dgm:spPr/>
      <dgm:t>
        <a:bodyPr/>
        <a:lstStyle/>
        <a:p>
          <a:endParaRPr lang="es-AR"/>
        </a:p>
      </dgm:t>
    </dgm:pt>
    <dgm:pt modelId="{B0CBC1DB-D531-47D8-ABA0-2F35633CEE18}" type="sibTrans" cxnId="{B73C19F0-8F90-4A32-B98E-147B74C95BDB}">
      <dgm:prSet/>
      <dgm:spPr/>
      <dgm:t>
        <a:bodyPr/>
        <a:lstStyle/>
        <a:p>
          <a:endParaRPr lang="es-AR"/>
        </a:p>
      </dgm:t>
    </dgm:pt>
    <dgm:pt modelId="{BD5FBE05-3BF7-464D-B684-A89EEF257214}">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s-AR" sz="2000" b="1" cap="none" spc="0" dirty="0" smtClean="0">
              <a:ln w="1905"/>
              <a:solidFill>
                <a:srgbClr val="006699"/>
              </a:solidFill>
              <a:effectLst>
                <a:innerShdw blurRad="69850" dist="43180" dir="5400000">
                  <a:srgbClr val="000000">
                    <a:alpha val="65000"/>
                  </a:srgbClr>
                </a:innerShdw>
              </a:effectLst>
              <a:latin typeface="Rockwell" pitchFamily="18" charset="0"/>
            </a:rPr>
            <a:t>EN SÍNTESIS</a:t>
          </a:r>
          <a:endParaRPr lang="es-AR" sz="2000" b="1" cap="none" spc="0" dirty="0">
            <a:ln w="1905"/>
            <a:solidFill>
              <a:srgbClr val="006699"/>
            </a:solidFill>
            <a:effectLst>
              <a:innerShdw blurRad="69850" dist="43180" dir="5400000">
                <a:srgbClr val="000000">
                  <a:alpha val="65000"/>
                </a:srgbClr>
              </a:innerShdw>
            </a:effectLst>
            <a:latin typeface="Rockwell" pitchFamily="18" charset="0"/>
          </a:endParaRPr>
        </a:p>
      </dgm:t>
    </dgm:pt>
    <dgm:pt modelId="{4A2DAD2A-CF67-4EF8-B1E7-4941E55F8B89}" type="parTrans" cxnId="{F25BBED9-60C9-49B2-B259-D9116DB3D972}">
      <dgm:prSet/>
      <dgm:spPr/>
      <dgm:t>
        <a:bodyPr/>
        <a:lstStyle/>
        <a:p>
          <a:endParaRPr lang="es-AR"/>
        </a:p>
      </dgm:t>
    </dgm:pt>
    <dgm:pt modelId="{0389512C-1644-46F0-9567-BBAF62C12709}" type="sibTrans" cxnId="{F25BBED9-60C9-49B2-B259-D9116DB3D972}">
      <dgm:prSet/>
      <dgm:spPr/>
      <dgm:t>
        <a:bodyPr/>
        <a:lstStyle/>
        <a:p>
          <a:endParaRPr lang="es-AR"/>
        </a:p>
      </dgm:t>
    </dgm:pt>
    <dgm:pt modelId="{F149DE89-3E66-4129-B757-2DB5173FABCD}">
      <dgm:prSet phldrT="[Texto]" phldr="1"/>
      <dgm:spPr>
        <a:solidFill>
          <a:srgbClr val="92D050"/>
        </a:solidFill>
      </dgm:spPr>
      <dgm:t>
        <a:bodyPr/>
        <a:lstStyle/>
        <a:p>
          <a:endParaRPr lang="es-AR" dirty="0"/>
        </a:p>
      </dgm:t>
    </dgm:pt>
    <dgm:pt modelId="{F192770A-46B3-4798-9169-02730CD62644}" type="sibTrans" cxnId="{266891C2-66B0-4673-8BB7-A5750BC6BB04}">
      <dgm:prSet/>
      <dgm:spPr/>
      <dgm:t>
        <a:bodyPr/>
        <a:lstStyle/>
        <a:p>
          <a:endParaRPr lang="es-AR"/>
        </a:p>
      </dgm:t>
    </dgm:pt>
    <dgm:pt modelId="{33BB7054-12F7-486F-AC78-D19919190F24}" type="parTrans" cxnId="{266891C2-66B0-4673-8BB7-A5750BC6BB04}">
      <dgm:prSet/>
      <dgm:spPr/>
      <dgm:t>
        <a:bodyPr/>
        <a:lstStyle/>
        <a:p>
          <a:endParaRPr lang="es-AR"/>
        </a:p>
      </dgm:t>
    </dgm:pt>
    <dgm:pt modelId="{577DBE99-0A49-492C-BF7D-7BE2D662EE65}" type="pres">
      <dgm:prSet presAssocID="{1474569E-7776-497A-86E5-95E4251FCB97}" presName="Name0" presStyleCnt="0">
        <dgm:presLayoutVars>
          <dgm:chMax val="4"/>
          <dgm:resizeHandles val="exact"/>
        </dgm:presLayoutVars>
      </dgm:prSet>
      <dgm:spPr/>
      <dgm:t>
        <a:bodyPr/>
        <a:lstStyle/>
        <a:p>
          <a:endParaRPr lang="es-AR"/>
        </a:p>
      </dgm:t>
    </dgm:pt>
    <dgm:pt modelId="{71D91887-70E4-47C6-A422-461DC7153FF1}" type="pres">
      <dgm:prSet presAssocID="{1474569E-7776-497A-86E5-95E4251FCB97}" presName="ellipse" presStyleLbl="trBgShp" presStyleIdx="0" presStyleCnt="1"/>
      <dgm:spPr/>
    </dgm:pt>
    <dgm:pt modelId="{20366349-DB12-417D-8262-9F248B578A20}" type="pres">
      <dgm:prSet presAssocID="{1474569E-7776-497A-86E5-95E4251FCB97}" presName="arrow1" presStyleLbl="fgShp" presStyleIdx="0" presStyleCnt="1"/>
      <dgm:spPr>
        <a:solidFill>
          <a:srgbClr val="C00000"/>
        </a:solidFill>
      </dgm:spPr>
      <dgm:t>
        <a:bodyPr/>
        <a:lstStyle/>
        <a:p>
          <a:endParaRPr lang="es-AR"/>
        </a:p>
      </dgm:t>
    </dgm:pt>
    <dgm:pt modelId="{3DD857EB-64A1-4C16-8F2B-76AD7C36F7E2}" type="pres">
      <dgm:prSet presAssocID="{1474569E-7776-497A-86E5-95E4251FCB97}" presName="rectangle" presStyleLbl="revTx" presStyleIdx="0" presStyleCnt="1" custScaleX="148573" custScaleY="158567">
        <dgm:presLayoutVars>
          <dgm:bulletEnabled val="1"/>
        </dgm:presLayoutVars>
      </dgm:prSet>
      <dgm:spPr/>
      <dgm:t>
        <a:bodyPr/>
        <a:lstStyle/>
        <a:p>
          <a:endParaRPr lang="es-AR"/>
        </a:p>
      </dgm:t>
    </dgm:pt>
    <dgm:pt modelId="{3C6FCE80-C32D-4CCE-A76C-31B096C03A19}" type="pres">
      <dgm:prSet presAssocID="{F149DE89-3E66-4129-B757-2DB5173FABCD}" presName="item1" presStyleLbl="node1" presStyleIdx="0" presStyleCnt="3">
        <dgm:presLayoutVars>
          <dgm:bulletEnabled val="1"/>
        </dgm:presLayoutVars>
      </dgm:prSet>
      <dgm:spPr/>
      <dgm:t>
        <a:bodyPr/>
        <a:lstStyle/>
        <a:p>
          <a:endParaRPr lang="es-AR"/>
        </a:p>
      </dgm:t>
    </dgm:pt>
    <dgm:pt modelId="{8406457A-991F-496D-813A-B00F53CC811D}" type="pres">
      <dgm:prSet presAssocID="{7C0CA57E-7B81-4D3C-9B8D-107D55E7B186}" presName="item2" presStyleLbl="node1" presStyleIdx="1" presStyleCnt="3">
        <dgm:presLayoutVars>
          <dgm:bulletEnabled val="1"/>
        </dgm:presLayoutVars>
      </dgm:prSet>
      <dgm:spPr/>
      <dgm:t>
        <a:bodyPr/>
        <a:lstStyle/>
        <a:p>
          <a:endParaRPr lang="es-AR"/>
        </a:p>
      </dgm:t>
    </dgm:pt>
    <dgm:pt modelId="{67D1B6D0-7216-4137-AB10-04CAD389A5D2}" type="pres">
      <dgm:prSet presAssocID="{BD5FBE05-3BF7-464D-B684-A89EEF257214}" presName="item3" presStyleLbl="node1" presStyleIdx="2" presStyleCnt="3">
        <dgm:presLayoutVars>
          <dgm:bulletEnabled val="1"/>
        </dgm:presLayoutVars>
      </dgm:prSet>
      <dgm:spPr/>
      <dgm:t>
        <a:bodyPr/>
        <a:lstStyle/>
        <a:p>
          <a:endParaRPr lang="es-AR"/>
        </a:p>
      </dgm:t>
    </dgm:pt>
    <dgm:pt modelId="{FBCA3893-A509-4987-BAB5-FB652EFB7D86}" type="pres">
      <dgm:prSet presAssocID="{1474569E-7776-497A-86E5-95E4251FCB97}" presName="funnel" presStyleLbl="trAlignAcc1" presStyleIdx="0" presStyleCnt="1" custLinFactNeighborX="-613" custLinFactNeighborY="-7844"/>
      <dgm:spPr>
        <a:solidFill>
          <a:srgbClr val="00FFFF">
            <a:alpha val="40000"/>
          </a:srgbClr>
        </a:solidFill>
      </dgm:spPr>
      <dgm:t>
        <a:bodyPr/>
        <a:lstStyle/>
        <a:p>
          <a:endParaRPr lang="es-AR"/>
        </a:p>
      </dgm:t>
    </dgm:pt>
  </dgm:ptLst>
  <dgm:cxnLst>
    <dgm:cxn modelId="{B73C19F0-8F90-4A32-B98E-147B74C95BDB}" srcId="{1474569E-7776-497A-86E5-95E4251FCB97}" destId="{7C0CA57E-7B81-4D3C-9B8D-107D55E7B186}" srcOrd="2" destOrd="0" parTransId="{508D69E3-DEF0-4716-99AE-CA91114CE92B}" sibTransId="{B0CBC1DB-D531-47D8-ABA0-2F35633CEE18}"/>
    <dgm:cxn modelId="{D042F811-D1E0-4270-8504-26D6AD853FC2}" type="presOf" srcId="{69602315-EF76-4E74-97AB-1FE241760283}" destId="{67D1B6D0-7216-4137-AB10-04CAD389A5D2}" srcOrd="0" destOrd="0" presId="urn:microsoft.com/office/officeart/2005/8/layout/funnel1"/>
    <dgm:cxn modelId="{49680462-E633-487E-AD82-5C17E0D7586C}" srcId="{1474569E-7776-497A-86E5-95E4251FCB97}" destId="{69602315-EF76-4E74-97AB-1FE241760283}" srcOrd="0" destOrd="0" parTransId="{5786F350-089C-4BF1-BB4E-F4321768C261}" sibTransId="{92CFAAE2-011F-4FB3-AC53-B179AA35957A}"/>
    <dgm:cxn modelId="{67E60345-8C10-49D9-960D-F8FF8C9DE4B5}" type="presOf" srcId="{7C0CA57E-7B81-4D3C-9B8D-107D55E7B186}" destId="{3C6FCE80-C32D-4CCE-A76C-31B096C03A19}" srcOrd="0" destOrd="0" presId="urn:microsoft.com/office/officeart/2005/8/layout/funnel1"/>
    <dgm:cxn modelId="{21B8C377-6971-4B60-8BC6-D5C2EC34A442}" type="presOf" srcId="{1474569E-7776-497A-86E5-95E4251FCB97}" destId="{577DBE99-0A49-492C-BF7D-7BE2D662EE65}" srcOrd="0" destOrd="0" presId="urn:microsoft.com/office/officeart/2005/8/layout/funnel1"/>
    <dgm:cxn modelId="{6A24DE5B-809F-4FFC-B773-6D9B260D16DC}" type="presOf" srcId="{BD5FBE05-3BF7-464D-B684-A89EEF257214}" destId="{3DD857EB-64A1-4C16-8F2B-76AD7C36F7E2}" srcOrd="0" destOrd="0" presId="urn:microsoft.com/office/officeart/2005/8/layout/funnel1"/>
    <dgm:cxn modelId="{266891C2-66B0-4673-8BB7-A5750BC6BB04}" srcId="{1474569E-7776-497A-86E5-95E4251FCB97}" destId="{F149DE89-3E66-4129-B757-2DB5173FABCD}" srcOrd="1" destOrd="0" parTransId="{33BB7054-12F7-486F-AC78-D19919190F24}" sibTransId="{F192770A-46B3-4798-9169-02730CD62644}"/>
    <dgm:cxn modelId="{086CE5D6-F21E-4036-A099-5ADA4D74EE5D}" type="presOf" srcId="{F149DE89-3E66-4129-B757-2DB5173FABCD}" destId="{8406457A-991F-496D-813A-B00F53CC811D}" srcOrd="0" destOrd="0" presId="urn:microsoft.com/office/officeart/2005/8/layout/funnel1"/>
    <dgm:cxn modelId="{F25BBED9-60C9-49B2-B259-D9116DB3D972}" srcId="{1474569E-7776-497A-86E5-95E4251FCB97}" destId="{BD5FBE05-3BF7-464D-B684-A89EEF257214}" srcOrd="3" destOrd="0" parTransId="{4A2DAD2A-CF67-4EF8-B1E7-4941E55F8B89}" sibTransId="{0389512C-1644-46F0-9567-BBAF62C12709}"/>
    <dgm:cxn modelId="{AB914359-AE49-4A79-B013-DE4A1DF6F750}" type="presParOf" srcId="{577DBE99-0A49-492C-BF7D-7BE2D662EE65}" destId="{71D91887-70E4-47C6-A422-461DC7153FF1}" srcOrd="0" destOrd="0" presId="urn:microsoft.com/office/officeart/2005/8/layout/funnel1"/>
    <dgm:cxn modelId="{E84C0EF5-E1F4-467D-BE4F-DEBB590F8480}" type="presParOf" srcId="{577DBE99-0A49-492C-BF7D-7BE2D662EE65}" destId="{20366349-DB12-417D-8262-9F248B578A20}" srcOrd="1" destOrd="0" presId="urn:microsoft.com/office/officeart/2005/8/layout/funnel1"/>
    <dgm:cxn modelId="{CBFBEE2B-A97E-4A70-B29C-2DD707D91C51}" type="presParOf" srcId="{577DBE99-0A49-492C-BF7D-7BE2D662EE65}" destId="{3DD857EB-64A1-4C16-8F2B-76AD7C36F7E2}" srcOrd="2" destOrd="0" presId="urn:microsoft.com/office/officeart/2005/8/layout/funnel1"/>
    <dgm:cxn modelId="{A372BBFA-7B08-4D02-B040-D7D87B6A3A35}" type="presParOf" srcId="{577DBE99-0A49-492C-BF7D-7BE2D662EE65}" destId="{3C6FCE80-C32D-4CCE-A76C-31B096C03A19}" srcOrd="3" destOrd="0" presId="urn:microsoft.com/office/officeart/2005/8/layout/funnel1"/>
    <dgm:cxn modelId="{501577F0-9E87-40E6-9400-512672257795}" type="presParOf" srcId="{577DBE99-0A49-492C-BF7D-7BE2D662EE65}" destId="{8406457A-991F-496D-813A-B00F53CC811D}" srcOrd="4" destOrd="0" presId="urn:microsoft.com/office/officeart/2005/8/layout/funnel1"/>
    <dgm:cxn modelId="{F0C7D952-B7D0-4CA2-AF13-C7EEAB0D3373}" type="presParOf" srcId="{577DBE99-0A49-492C-BF7D-7BE2D662EE65}" destId="{67D1B6D0-7216-4137-AB10-04CAD389A5D2}" srcOrd="5" destOrd="0" presId="urn:microsoft.com/office/officeart/2005/8/layout/funnel1"/>
    <dgm:cxn modelId="{1742AA47-A48E-4720-9A46-64A273F07C52}" type="presParOf" srcId="{577DBE99-0A49-492C-BF7D-7BE2D662EE65}" destId="{FBCA3893-A509-4987-BAB5-FB652EFB7D86}"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F43AFC-24ED-461E-AACA-662B10A7D20B}" type="doc">
      <dgm:prSet loTypeId="urn:microsoft.com/office/officeart/2005/8/layout/arrow4" loCatId="relationship" qsTypeId="urn:microsoft.com/office/officeart/2005/8/quickstyle/3d5" qsCatId="3D" csTypeId="urn:microsoft.com/office/officeart/2005/8/colors/accent0_3" csCatId="mainScheme" phldr="1"/>
      <dgm:spPr/>
      <dgm:t>
        <a:bodyPr/>
        <a:lstStyle/>
        <a:p>
          <a:endParaRPr lang="es-AR"/>
        </a:p>
      </dgm:t>
    </dgm:pt>
    <dgm:pt modelId="{DA5FD55A-9E09-4B41-A7B3-57016EFBF089}">
      <dgm:prSet/>
      <dgm:spPr/>
      <dgm:t>
        <a:bodyPr/>
        <a:lstStyle/>
        <a:p>
          <a:pPr rtl="0"/>
          <a:r>
            <a:rPr lang="es-ES" dirty="0" smtClean="0">
              <a:latin typeface="Rockwell" pitchFamily="18" charset="0"/>
            </a:rPr>
            <a:t>Representación</a:t>
          </a:r>
          <a:endParaRPr lang="es-AR" dirty="0">
            <a:latin typeface="Rockwell" pitchFamily="18" charset="0"/>
          </a:endParaRPr>
        </a:p>
      </dgm:t>
    </dgm:pt>
    <dgm:pt modelId="{6C00826D-751D-4405-A04D-A27099A97537}" type="parTrans" cxnId="{4756FE3B-4EAB-4F40-8D77-8195F62126E3}">
      <dgm:prSet/>
      <dgm:spPr/>
      <dgm:t>
        <a:bodyPr/>
        <a:lstStyle/>
        <a:p>
          <a:endParaRPr lang="es-AR"/>
        </a:p>
      </dgm:t>
    </dgm:pt>
    <dgm:pt modelId="{683FC47D-1702-42AA-98A2-155FE4F400CC}" type="sibTrans" cxnId="{4756FE3B-4EAB-4F40-8D77-8195F62126E3}">
      <dgm:prSet/>
      <dgm:spPr/>
      <dgm:t>
        <a:bodyPr/>
        <a:lstStyle/>
        <a:p>
          <a:endParaRPr lang="es-AR"/>
        </a:p>
      </dgm:t>
    </dgm:pt>
    <dgm:pt modelId="{6A6836CD-BBC3-4687-AAB7-21D4FBF9BA52}">
      <dgm:prSet/>
      <dgm:spPr/>
      <dgm:t>
        <a:bodyPr/>
        <a:lstStyle/>
        <a:p>
          <a:pPr rtl="0"/>
          <a:r>
            <a:rPr lang="es-ES" dirty="0" smtClean="0">
              <a:latin typeface="Rockwell" pitchFamily="18" charset="0"/>
            </a:rPr>
            <a:t>Realidad</a:t>
          </a:r>
          <a:endParaRPr lang="es-AR" dirty="0">
            <a:latin typeface="Rockwell" pitchFamily="18" charset="0"/>
          </a:endParaRPr>
        </a:p>
      </dgm:t>
    </dgm:pt>
    <dgm:pt modelId="{41B07D34-826E-4078-BAE7-1CC0625C1F21}" type="parTrans" cxnId="{498580FD-317B-4BAB-AC11-6570A706A98B}">
      <dgm:prSet/>
      <dgm:spPr/>
      <dgm:t>
        <a:bodyPr/>
        <a:lstStyle/>
        <a:p>
          <a:endParaRPr lang="es-AR"/>
        </a:p>
      </dgm:t>
    </dgm:pt>
    <dgm:pt modelId="{DD08BF7D-FCF9-43C9-8BC6-46D34913F2CF}" type="sibTrans" cxnId="{498580FD-317B-4BAB-AC11-6570A706A98B}">
      <dgm:prSet/>
      <dgm:spPr/>
      <dgm:t>
        <a:bodyPr/>
        <a:lstStyle/>
        <a:p>
          <a:endParaRPr lang="es-AR"/>
        </a:p>
      </dgm:t>
    </dgm:pt>
    <dgm:pt modelId="{4D601832-4E8C-43D1-B65A-C706A382C71D}" type="pres">
      <dgm:prSet presAssocID="{10F43AFC-24ED-461E-AACA-662B10A7D20B}" presName="compositeShape" presStyleCnt="0">
        <dgm:presLayoutVars>
          <dgm:chMax val="2"/>
          <dgm:dir/>
          <dgm:resizeHandles val="exact"/>
        </dgm:presLayoutVars>
      </dgm:prSet>
      <dgm:spPr/>
      <dgm:t>
        <a:bodyPr/>
        <a:lstStyle/>
        <a:p>
          <a:endParaRPr lang="es-AR"/>
        </a:p>
      </dgm:t>
    </dgm:pt>
    <dgm:pt modelId="{6BB35333-81EC-4334-B482-7A63A1AAC5FE}" type="pres">
      <dgm:prSet presAssocID="{DA5FD55A-9E09-4B41-A7B3-57016EFBF089}" presName="upArrow" presStyleLbl="node1" presStyleIdx="0" presStyleCnt="2"/>
      <dgm:spPr>
        <a:solidFill>
          <a:srgbClr val="0070C0"/>
        </a:solidFill>
      </dgm:spPr>
      <dgm:t>
        <a:bodyPr/>
        <a:lstStyle/>
        <a:p>
          <a:endParaRPr lang="es-AR"/>
        </a:p>
      </dgm:t>
    </dgm:pt>
    <dgm:pt modelId="{4CD4741B-B15F-407A-A474-FF531B8F8DBE}" type="pres">
      <dgm:prSet presAssocID="{DA5FD55A-9E09-4B41-A7B3-57016EFBF089}" presName="upArrowText" presStyleLbl="revTx" presStyleIdx="0" presStyleCnt="2">
        <dgm:presLayoutVars>
          <dgm:chMax val="0"/>
          <dgm:bulletEnabled val="1"/>
        </dgm:presLayoutVars>
      </dgm:prSet>
      <dgm:spPr/>
      <dgm:t>
        <a:bodyPr/>
        <a:lstStyle/>
        <a:p>
          <a:endParaRPr lang="es-AR"/>
        </a:p>
      </dgm:t>
    </dgm:pt>
    <dgm:pt modelId="{8DB5B402-09A0-44C2-A609-0CCFCC75D3BE}" type="pres">
      <dgm:prSet presAssocID="{6A6836CD-BBC3-4687-AAB7-21D4FBF9BA52}" presName="downArrow" presStyleLbl="node1" presStyleIdx="1" presStyleCnt="2"/>
      <dgm:spPr>
        <a:solidFill>
          <a:srgbClr val="0070C0"/>
        </a:solidFill>
      </dgm:spPr>
      <dgm:t>
        <a:bodyPr/>
        <a:lstStyle/>
        <a:p>
          <a:endParaRPr lang="es-AR"/>
        </a:p>
      </dgm:t>
    </dgm:pt>
    <dgm:pt modelId="{C62292B5-05F9-48A4-B259-9EB0072C8983}" type="pres">
      <dgm:prSet presAssocID="{6A6836CD-BBC3-4687-AAB7-21D4FBF9BA52}" presName="downArrowText" presStyleLbl="revTx" presStyleIdx="1" presStyleCnt="2">
        <dgm:presLayoutVars>
          <dgm:chMax val="0"/>
          <dgm:bulletEnabled val="1"/>
        </dgm:presLayoutVars>
      </dgm:prSet>
      <dgm:spPr/>
      <dgm:t>
        <a:bodyPr/>
        <a:lstStyle/>
        <a:p>
          <a:endParaRPr lang="es-AR"/>
        </a:p>
      </dgm:t>
    </dgm:pt>
  </dgm:ptLst>
  <dgm:cxnLst>
    <dgm:cxn modelId="{0F76BC6C-06FB-4DB6-A881-5C9608313740}" type="presOf" srcId="{6A6836CD-BBC3-4687-AAB7-21D4FBF9BA52}" destId="{C62292B5-05F9-48A4-B259-9EB0072C8983}" srcOrd="0" destOrd="0" presId="urn:microsoft.com/office/officeart/2005/8/layout/arrow4"/>
    <dgm:cxn modelId="{D5097E77-4EEA-4D3A-A71B-CD12F44C42BC}" type="presOf" srcId="{10F43AFC-24ED-461E-AACA-662B10A7D20B}" destId="{4D601832-4E8C-43D1-B65A-C706A382C71D}" srcOrd="0" destOrd="0" presId="urn:microsoft.com/office/officeart/2005/8/layout/arrow4"/>
    <dgm:cxn modelId="{498580FD-317B-4BAB-AC11-6570A706A98B}" srcId="{10F43AFC-24ED-461E-AACA-662B10A7D20B}" destId="{6A6836CD-BBC3-4687-AAB7-21D4FBF9BA52}" srcOrd="1" destOrd="0" parTransId="{41B07D34-826E-4078-BAE7-1CC0625C1F21}" sibTransId="{DD08BF7D-FCF9-43C9-8BC6-46D34913F2CF}"/>
    <dgm:cxn modelId="{4756FE3B-4EAB-4F40-8D77-8195F62126E3}" srcId="{10F43AFC-24ED-461E-AACA-662B10A7D20B}" destId="{DA5FD55A-9E09-4B41-A7B3-57016EFBF089}" srcOrd="0" destOrd="0" parTransId="{6C00826D-751D-4405-A04D-A27099A97537}" sibTransId="{683FC47D-1702-42AA-98A2-155FE4F400CC}"/>
    <dgm:cxn modelId="{4F448CD7-DF79-4F33-A6E2-AD369A5B4DD2}" type="presOf" srcId="{DA5FD55A-9E09-4B41-A7B3-57016EFBF089}" destId="{4CD4741B-B15F-407A-A474-FF531B8F8DBE}" srcOrd="0" destOrd="0" presId="urn:microsoft.com/office/officeart/2005/8/layout/arrow4"/>
    <dgm:cxn modelId="{ECDA758F-36BA-44BE-8EB4-C71B9124C42F}" type="presParOf" srcId="{4D601832-4E8C-43D1-B65A-C706A382C71D}" destId="{6BB35333-81EC-4334-B482-7A63A1AAC5FE}" srcOrd="0" destOrd="0" presId="urn:microsoft.com/office/officeart/2005/8/layout/arrow4"/>
    <dgm:cxn modelId="{A11C974E-331F-4586-A46F-8A2FF8F2EEE3}" type="presParOf" srcId="{4D601832-4E8C-43D1-B65A-C706A382C71D}" destId="{4CD4741B-B15F-407A-A474-FF531B8F8DBE}" srcOrd="1" destOrd="0" presId="urn:microsoft.com/office/officeart/2005/8/layout/arrow4"/>
    <dgm:cxn modelId="{A948868C-4DA0-428F-ABF0-BBE43B2BF43E}" type="presParOf" srcId="{4D601832-4E8C-43D1-B65A-C706A382C71D}" destId="{8DB5B402-09A0-44C2-A609-0CCFCC75D3BE}" srcOrd="2" destOrd="0" presId="urn:microsoft.com/office/officeart/2005/8/layout/arrow4"/>
    <dgm:cxn modelId="{0C632812-ACF0-4DC4-A594-3D20319DA7AA}" type="presParOf" srcId="{4D601832-4E8C-43D1-B65A-C706A382C71D}" destId="{C62292B5-05F9-48A4-B259-9EB0072C8983}"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5A944E-0772-4806-B80D-08FA6E862AC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435276F1-E0C1-4529-BE17-2A52ABCD7FBC}">
      <dgm:prSet custT="1"/>
      <dgm:spPr>
        <a:gradFill flip="none" rotWithShape="0">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smtClean="0">
              <a:latin typeface="Verdana" pitchFamily="34" charset="0"/>
              <a:ea typeface="Verdana" pitchFamily="34" charset="0"/>
              <a:cs typeface="Verdana" pitchFamily="34" charset="0"/>
            </a:rPr>
            <a:t>¿Se observa un </a:t>
          </a:r>
          <a:r>
            <a:rPr lang="es-ES" sz="2400" u="none" dirty="0" smtClean="0">
              <a:latin typeface="Verdana" pitchFamily="34" charset="0"/>
              <a:ea typeface="Verdana" pitchFamily="34" charset="0"/>
              <a:cs typeface="Verdana" pitchFamily="34" charset="0"/>
            </a:rPr>
            <a:t>predominio de una visión simbólica o representación ideal sobre ciertos hechos de la realidad?</a:t>
          </a:r>
          <a:endParaRPr lang="es-ES" sz="2400" dirty="0" smtClean="0">
            <a:latin typeface="Verdana" pitchFamily="34" charset="0"/>
            <a:ea typeface="Verdana" pitchFamily="34" charset="0"/>
            <a:cs typeface="Verdana" pitchFamily="34" charset="0"/>
          </a:endParaRPr>
        </a:p>
      </dgm:t>
    </dgm:pt>
    <dgm:pt modelId="{BD341FA5-7053-4DED-BC44-7771B9881702}" type="parTrans" cxnId="{F3FCA594-3157-460A-9AD9-63F9C29C4087}">
      <dgm:prSet/>
      <dgm:spPr/>
      <dgm:t>
        <a:bodyPr/>
        <a:lstStyle/>
        <a:p>
          <a:endParaRPr lang="es-ES"/>
        </a:p>
      </dgm:t>
    </dgm:pt>
    <dgm:pt modelId="{087620E8-D9AE-430A-A502-FDD9515C5805}" type="sibTrans" cxnId="{F3FCA594-3157-460A-9AD9-63F9C29C4087}">
      <dgm:prSet/>
      <dgm:spPr/>
      <dgm:t>
        <a:bodyPr/>
        <a:lstStyle/>
        <a:p>
          <a:endParaRPr lang="es-ES"/>
        </a:p>
      </dgm:t>
    </dgm:pt>
    <dgm:pt modelId="{C33D1751-9532-4873-9936-4576760DE9A1}">
      <dgm:prSet custT="1"/>
      <dgm:spPr>
        <a:gradFill flip="none" rotWithShape="0">
          <a:gsLst>
            <a:gs pos="0">
              <a:srgbClr val="FF66FF">
                <a:shade val="30000"/>
                <a:satMod val="115000"/>
              </a:srgbClr>
            </a:gs>
            <a:gs pos="50000">
              <a:srgbClr val="FF66FF">
                <a:shade val="67500"/>
                <a:satMod val="115000"/>
              </a:srgbClr>
            </a:gs>
            <a:gs pos="100000">
              <a:srgbClr val="FF66FF">
                <a:shade val="100000"/>
                <a:satMod val="115000"/>
              </a:srgb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 sz="2400" dirty="0" smtClean="0">
              <a:latin typeface="Verdana" pitchFamily="34" charset="0"/>
              <a:ea typeface="Verdana" pitchFamily="34" charset="0"/>
              <a:cs typeface="Verdana" pitchFamily="34" charset="0"/>
            </a:rPr>
            <a:t>¿Las corrientes irracionalistas de pensamiento tienen una marcada influencia en la historiografía latinoamericana? </a:t>
          </a:r>
          <a:endParaRPr lang="es-ES" sz="2400" dirty="0">
            <a:latin typeface="Verdana" pitchFamily="34" charset="0"/>
            <a:ea typeface="Verdana" pitchFamily="34" charset="0"/>
            <a:cs typeface="Verdana" pitchFamily="34" charset="0"/>
          </a:endParaRPr>
        </a:p>
      </dgm:t>
    </dgm:pt>
    <dgm:pt modelId="{C04F9C57-6C75-4A28-B596-616F0D9E3A60}" type="parTrans" cxnId="{61FC4A58-B260-4943-8268-6C0484AF245F}">
      <dgm:prSet/>
      <dgm:spPr/>
      <dgm:t>
        <a:bodyPr/>
        <a:lstStyle/>
        <a:p>
          <a:endParaRPr lang="es-ES"/>
        </a:p>
      </dgm:t>
    </dgm:pt>
    <dgm:pt modelId="{54A9009D-6FB8-45A8-A173-D289ECCB1A76}" type="sibTrans" cxnId="{61FC4A58-B260-4943-8268-6C0484AF245F}">
      <dgm:prSet/>
      <dgm:spPr/>
      <dgm:t>
        <a:bodyPr/>
        <a:lstStyle/>
        <a:p>
          <a:endParaRPr lang="es-ES"/>
        </a:p>
      </dgm:t>
    </dgm:pt>
    <dgm:pt modelId="{0305F5C6-2A16-41BE-A014-A0FECB6291A6}">
      <dgm:prSet custT="1"/>
      <dgm:spPr>
        <a:gradFill flip="none" rotWithShape="0">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 sz="2400" dirty="0" smtClean="0">
              <a:latin typeface="Verdana" pitchFamily="34" charset="0"/>
              <a:ea typeface="Verdana" pitchFamily="34" charset="0"/>
              <a:cs typeface="Verdana" pitchFamily="34" charset="0"/>
            </a:rPr>
            <a:t>¿El pensamiento </a:t>
          </a:r>
          <a:r>
            <a:rPr lang="es-MX" sz="2400" dirty="0" smtClean="0">
              <a:latin typeface="Verdana" pitchFamily="34" charset="0"/>
              <a:ea typeface="Verdana" pitchFamily="34" charset="0"/>
              <a:cs typeface="Verdana" pitchFamily="34" charset="0"/>
            </a:rPr>
            <a:t>posmoderno </a:t>
          </a:r>
          <a:r>
            <a:rPr lang="es-ES" sz="2400" dirty="0" smtClean="0">
              <a:latin typeface="Verdana" pitchFamily="34" charset="0"/>
              <a:ea typeface="Verdana" pitchFamily="34" charset="0"/>
              <a:cs typeface="Verdana" pitchFamily="34" charset="0"/>
            </a:rPr>
            <a:t>ha influido más radicalmente en los historiadores latinoamericanos?</a:t>
          </a:r>
          <a:endParaRPr lang="es-ES" sz="2400" dirty="0">
            <a:latin typeface="Verdana" pitchFamily="34" charset="0"/>
            <a:ea typeface="Verdana" pitchFamily="34" charset="0"/>
            <a:cs typeface="Verdana" pitchFamily="34" charset="0"/>
          </a:endParaRPr>
        </a:p>
      </dgm:t>
    </dgm:pt>
    <dgm:pt modelId="{E34C6B4B-34DD-437A-9F7D-8BE31F3CA679}" type="parTrans" cxnId="{3249DF65-DDD4-4A90-BDCA-BB52C3CCE192}">
      <dgm:prSet/>
      <dgm:spPr/>
      <dgm:t>
        <a:bodyPr/>
        <a:lstStyle/>
        <a:p>
          <a:endParaRPr lang="es-ES"/>
        </a:p>
      </dgm:t>
    </dgm:pt>
    <dgm:pt modelId="{DB501B71-A99E-4836-8443-53302BD16DC2}" type="sibTrans" cxnId="{3249DF65-DDD4-4A90-BDCA-BB52C3CCE192}">
      <dgm:prSet/>
      <dgm:spPr/>
      <dgm:t>
        <a:bodyPr/>
        <a:lstStyle/>
        <a:p>
          <a:endParaRPr lang="es-ES"/>
        </a:p>
      </dgm:t>
    </dgm:pt>
    <dgm:pt modelId="{5165F5D4-16F5-420D-9F33-60E57869CD0F}">
      <dgm:prSet custT="1"/>
      <dgm:spPr>
        <a:solidFill>
          <a:srgbClr val="BC8F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 sz="2400" dirty="0" smtClean="0">
              <a:solidFill>
                <a:srgbClr val="C00000"/>
              </a:solidFill>
              <a:latin typeface="Verdana" pitchFamily="34" charset="0"/>
              <a:ea typeface="Verdana" pitchFamily="34" charset="0"/>
              <a:cs typeface="Verdana" pitchFamily="34" charset="0"/>
            </a:rPr>
            <a:t>¿Predominio de visiones simbólicas?</a:t>
          </a:r>
          <a:endParaRPr lang="es-ES" sz="2400" dirty="0">
            <a:solidFill>
              <a:srgbClr val="C00000"/>
            </a:solidFill>
            <a:latin typeface="Verdana" pitchFamily="34" charset="0"/>
            <a:ea typeface="Verdana" pitchFamily="34" charset="0"/>
            <a:cs typeface="Verdana" pitchFamily="34" charset="0"/>
          </a:endParaRPr>
        </a:p>
      </dgm:t>
    </dgm:pt>
    <dgm:pt modelId="{7AAD318A-A28A-4D3B-8BA2-58B678E534B4}" type="parTrans" cxnId="{619AE474-5A13-4AC7-9E1F-2030E6076F93}">
      <dgm:prSet/>
      <dgm:spPr/>
      <dgm:t>
        <a:bodyPr/>
        <a:lstStyle/>
        <a:p>
          <a:endParaRPr lang="es-ES"/>
        </a:p>
      </dgm:t>
    </dgm:pt>
    <dgm:pt modelId="{871D97C1-9773-4D57-AC7E-DC8BC72D65F5}" type="sibTrans" cxnId="{619AE474-5A13-4AC7-9E1F-2030E6076F93}">
      <dgm:prSet/>
      <dgm:spPr/>
      <dgm:t>
        <a:bodyPr/>
        <a:lstStyle/>
        <a:p>
          <a:endParaRPr lang="es-ES"/>
        </a:p>
      </dgm:t>
    </dgm:pt>
    <dgm:pt modelId="{6FE169DA-DC59-47EF-AFE2-CF2C1631FEF2}" type="pres">
      <dgm:prSet presAssocID="{135A944E-0772-4806-B80D-08FA6E862ACC}" presName="Name0" presStyleCnt="0">
        <dgm:presLayoutVars>
          <dgm:dir/>
          <dgm:animLvl val="lvl"/>
          <dgm:resizeHandles val="exact"/>
        </dgm:presLayoutVars>
      </dgm:prSet>
      <dgm:spPr/>
      <dgm:t>
        <a:bodyPr/>
        <a:lstStyle/>
        <a:p>
          <a:endParaRPr lang="es-ES"/>
        </a:p>
      </dgm:t>
    </dgm:pt>
    <dgm:pt modelId="{43D9D227-779B-497D-99B3-49D163544238}" type="pres">
      <dgm:prSet presAssocID="{435276F1-E0C1-4529-BE17-2A52ABCD7FBC}" presName="linNode" presStyleCnt="0"/>
      <dgm:spPr/>
    </dgm:pt>
    <dgm:pt modelId="{28C3E692-052B-4605-8D39-5427C18455F6}" type="pres">
      <dgm:prSet presAssocID="{435276F1-E0C1-4529-BE17-2A52ABCD7FBC}" presName="parentText" presStyleLbl="node1" presStyleIdx="0" presStyleCnt="4" custScaleX="277778" custLinFactY="1339" custLinFactNeighborX="-136" custLinFactNeighborY="100000">
        <dgm:presLayoutVars>
          <dgm:chMax val="1"/>
          <dgm:bulletEnabled val="1"/>
        </dgm:presLayoutVars>
      </dgm:prSet>
      <dgm:spPr/>
      <dgm:t>
        <a:bodyPr/>
        <a:lstStyle/>
        <a:p>
          <a:endParaRPr lang="es-ES"/>
        </a:p>
      </dgm:t>
    </dgm:pt>
    <dgm:pt modelId="{D927A6BB-A985-4974-ADDB-1E162EB50D23}" type="pres">
      <dgm:prSet presAssocID="{087620E8-D9AE-430A-A502-FDD9515C5805}" presName="sp" presStyleCnt="0"/>
      <dgm:spPr/>
    </dgm:pt>
    <dgm:pt modelId="{8B905D4B-3C69-4710-AF00-A60FF5819756}" type="pres">
      <dgm:prSet presAssocID="{C33D1751-9532-4873-9936-4576760DE9A1}" presName="linNode" presStyleCnt="0"/>
      <dgm:spPr/>
    </dgm:pt>
    <dgm:pt modelId="{3D5FBA39-19F6-41E0-9F98-1C33E2ABA655}" type="pres">
      <dgm:prSet presAssocID="{C33D1751-9532-4873-9936-4576760DE9A1}" presName="parentText" presStyleLbl="node1" presStyleIdx="1" presStyleCnt="4" custScaleX="277778" custLinFactY="2500" custLinFactNeighborX="136" custLinFactNeighborY="100000">
        <dgm:presLayoutVars>
          <dgm:chMax val="1"/>
          <dgm:bulletEnabled val="1"/>
        </dgm:presLayoutVars>
      </dgm:prSet>
      <dgm:spPr/>
      <dgm:t>
        <a:bodyPr/>
        <a:lstStyle/>
        <a:p>
          <a:endParaRPr lang="es-ES"/>
        </a:p>
      </dgm:t>
    </dgm:pt>
    <dgm:pt modelId="{3D5181BE-E20A-444A-8A8E-3A7CD2D82CEE}" type="pres">
      <dgm:prSet presAssocID="{54A9009D-6FB8-45A8-A173-D289ECCB1A76}" presName="sp" presStyleCnt="0"/>
      <dgm:spPr/>
    </dgm:pt>
    <dgm:pt modelId="{4A0425C6-5546-42E5-9802-74479910FF6A}" type="pres">
      <dgm:prSet presAssocID="{0305F5C6-2A16-41BE-A014-A0FECB6291A6}" presName="linNode" presStyleCnt="0"/>
      <dgm:spPr/>
    </dgm:pt>
    <dgm:pt modelId="{259B41A3-EA4C-48A9-B2EE-D60B9C413289}" type="pres">
      <dgm:prSet presAssocID="{0305F5C6-2A16-41BE-A014-A0FECB6291A6}" presName="parentText" presStyleLbl="node1" presStyleIdx="2" presStyleCnt="4" custScaleX="277778" custLinFactY="5208" custLinFactNeighborX="136" custLinFactNeighborY="100000">
        <dgm:presLayoutVars>
          <dgm:chMax val="1"/>
          <dgm:bulletEnabled val="1"/>
        </dgm:presLayoutVars>
      </dgm:prSet>
      <dgm:spPr/>
      <dgm:t>
        <a:bodyPr/>
        <a:lstStyle/>
        <a:p>
          <a:endParaRPr lang="es-ES"/>
        </a:p>
      </dgm:t>
    </dgm:pt>
    <dgm:pt modelId="{4D3C46BF-B404-417A-84C4-91AF90308130}" type="pres">
      <dgm:prSet presAssocID="{DB501B71-A99E-4836-8443-53302BD16DC2}" presName="sp" presStyleCnt="0"/>
      <dgm:spPr/>
    </dgm:pt>
    <dgm:pt modelId="{F40AB170-E151-4C5D-8589-76155E1B9DDD}" type="pres">
      <dgm:prSet presAssocID="{5165F5D4-16F5-420D-9F33-60E57869CD0F}" presName="linNode" presStyleCnt="0"/>
      <dgm:spPr/>
    </dgm:pt>
    <dgm:pt modelId="{CBB951FB-394E-4AC7-97A6-64C5B898FEEB}" type="pres">
      <dgm:prSet presAssocID="{5165F5D4-16F5-420D-9F33-60E57869CD0F}" presName="parentText" presStyleLbl="node1" presStyleIdx="3" presStyleCnt="4" custScaleX="277778" custLinFactY="-115208" custLinFactNeighborX="-9892" custLinFactNeighborY="-200000">
        <dgm:presLayoutVars>
          <dgm:chMax val="1"/>
          <dgm:bulletEnabled val="1"/>
        </dgm:presLayoutVars>
      </dgm:prSet>
      <dgm:spPr/>
      <dgm:t>
        <a:bodyPr/>
        <a:lstStyle/>
        <a:p>
          <a:endParaRPr lang="es-ES"/>
        </a:p>
      </dgm:t>
    </dgm:pt>
  </dgm:ptLst>
  <dgm:cxnLst>
    <dgm:cxn modelId="{0345DE7F-A18B-4313-817A-7CC0B9B2F294}" type="presOf" srcId="{435276F1-E0C1-4529-BE17-2A52ABCD7FBC}" destId="{28C3E692-052B-4605-8D39-5427C18455F6}" srcOrd="0" destOrd="0" presId="urn:microsoft.com/office/officeart/2005/8/layout/vList5"/>
    <dgm:cxn modelId="{A1905B87-59FE-4FCF-BAA7-C5A9FDD7A5CD}" type="presOf" srcId="{135A944E-0772-4806-B80D-08FA6E862ACC}" destId="{6FE169DA-DC59-47EF-AFE2-CF2C1631FEF2}" srcOrd="0" destOrd="0" presId="urn:microsoft.com/office/officeart/2005/8/layout/vList5"/>
    <dgm:cxn modelId="{E594FB27-016C-40DB-B631-C5F07CCE584C}" type="presOf" srcId="{C33D1751-9532-4873-9936-4576760DE9A1}" destId="{3D5FBA39-19F6-41E0-9F98-1C33E2ABA655}" srcOrd="0" destOrd="0" presId="urn:microsoft.com/office/officeart/2005/8/layout/vList5"/>
    <dgm:cxn modelId="{BD401132-C0B6-437E-9F74-30BF94108E04}" type="presOf" srcId="{5165F5D4-16F5-420D-9F33-60E57869CD0F}" destId="{CBB951FB-394E-4AC7-97A6-64C5B898FEEB}" srcOrd="0" destOrd="0" presId="urn:microsoft.com/office/officeart/2005/8/layout/vList5"/>
    <dgm:cxn modelId="{96FF1F3D-F5E3-4C0B-BA20-B68FBDBD18C0}" type="presOf" srcId="{0305F5C6-2A16-41BE-A014-A0FECB6291A6}" destId="{259B41A3-EA4C-48A9-B2EE-D60B9C413289}" srcOrd="0" destOrd="0" presId="urn:microsoft.com/office/officeart/2005/8/layout/vList5"/>
    <dgm:cxn modelId="{3249DF65-DDD4-4A90-BDCA-BB52C3CCE192}" srcId="{135A944E-0772-4806-B80D-08FA6E862ACC}" destId="{0305F5C6-2A16-41BE-A014-A0FECB6291A6}" srcOrd="2" destOrd="0" parTransId="{E34C6B4B-34DD-437A-9F7D-8BE31F3CA679}" sibTransId="{DB501B71-A99E-4836-8443-53302BD16DC2}"/>
    <dgm:cxn modelId="{F3FCA594-3157-460A-9AD9-63F9C29C4087}" srcId="{135A944E-0772-4806-B80D-08FA6E862ACC}" destId="{435276F1-E0C1-4529-BE17-2A52ABCD7FBC}" srcOrd="0" destOrd="0" parTransId="{BD341FA5-7053-4DED-BC44-7771B9881702}" sibTransId="{087620E8-D9AE-430A-A502-FDD9515C5805}"/>
    <dgm:cxn modelId="{619AE474-5A13-4AC7-9E1F-2030E6076F93}" srcId="{135A944E-0772-4806-B80D-08FA6E862ACC}" destId="{5165F5D4-16F5-420D-9F33-60E57869CD0F}" srcOrd="3" destOrd="0" parTransId="{7AAD318A-A28A-4D3B-8BA2-58B678E534B4}" sibTransId="{871D97C1-9773-4D57-AC7E-DC8BC72D65F5}"/>
    <dgm:cxn modelId="{61FC4A58-B260-4943-8268-6C0484AF245F}" srcId="{135A944E-0772-4806-B80D-08FA6E862ACC}" destId="{C33D1751-9532-4873-9936-4576760DE9A1}" srcOrd="1" destOrd="0" parTransId="{C04F9C57-6C75-4A28-B596-616F0D9E3A60}" sibTransId="{54A9009D-6FB8-45A8-A173-D289ECCB1A76}"/>
    <dgm:cxn modelId="{FC9323D7-7302-4E60-AEE0-3AD59B3B80FA}" type="presParOf" srcId="{6FE169DA-DC59-47EF-AFE2-CF2C1631FEF2}" destId="{43D9D227-779B-497D-99B3-49D163544238}" srcOrd="0" destOrd="0" presId="urn:microsoft.com/office/officeart/2005/8/layout/vList5"/>
    <dgm:cxn modelId="{3549EA4B-E663-4457-A815-CB89215012C9}" type="presParOf" srcId="{43D9D227-779B-497D-99B3-49D163544238}" destId="{28C3E692-052B-4605-8D39-5427C18455F6}" srcOrd="0" destOrd="0" presId="urn:microsoft.com/office/officeart/2005/8/layout/vList5"/>
    <dgm:cxn modelId="{B4FDA776-C905-48FA-B70B-EBCACAA20B0F}" type="presParOf" srcId="{6FE169DA-DC59-47EF-AFE2-CF2C1631FEF2}" destId="{D927A6BB-A985-4974-ADDB-1E162EB50D23}" srcOrd="1" destOrd="0" presId="urn:microsoft.com/office/officeart/2005/8/layout/vList5"/>
    <dgm:cxn modelId="{AA645C35-C5A0-46C1-AB86-39C9FCD4B72A}" type="presParOf" srcId="{6FE169DA-DC59-47EF-AFE2-CF2C1631FEF2}" destId="{8B905D4B-3C69-4710-AF00-A60FF5819756}" srcOrd="2" destOrd="0" presId="urn:microsoft.com/office/officeart/2005/8/layout/vList5"/>
    <dgm:cxn modelId="{7E469E87-62DC-404A-B392-17F691204370}" type="presParOf" srcId="{8B905D4B-3C69-4710-AF00-A60FF5819756}" destId="{3D5FBA39-19F6-41E0-9F98-1C33E2ABA655}" srcOrd="0" destOrd="0" presId="urn:microsoft.com/office/officeart/2005/8/layout/vList5"/>
    <dgm:cxn modelId="{B3D3F5B7-B81A-4A7B-83EF-B9C5140951A8}" type="presParOf" srcId="{6FE169DA-DC59-47EF-AFE2-CF2C1631FEF2}" destId="{3D5181BE-E20A-444A-8A8E-3A7CD2D82CEE}" srcOrd="3" destOrd="0" presId="urn:microsoft.com/office/officeart/2005/8/layout/vList5"/>
    <dgm:cxn modelId="{4467CF83-7ACC-4C34-A4C6-96174FC8A24C}" type="presParOf" srcId="{6FE169DA-DC59-47EF-AFE2-CF2C1631FEF2}" destId="{4A0425C6-5546-42E5-9802-74479910FF6A}" srcOrd="4" destOrd="0" presId="urn:microsoft.com/office/officeart/2005/8/layout/vList5"/>
    <dgm:cxn modelId="{854488C9-3B69-4676-9C15-4918CF1E093B}" type="presParOf" srcId="{4A0425C6-5546-42E5-9802-74479910FF6A}" destId="{259B41A3-EA4C-48A9-B2EE-D60B9C413289}" srcOrd="0" destOrd="0" presId="urn:microsoft.com/office/officeart/2005/8/layout/vList5"/>
    <dgm:cxn modelId="{0177B71B-A288-409C-84DA-CDC5E693B68E}" type="presParOf" srcId="{6FE169DA-DC59-47EF-AFE2-CF2C1631FEF2}" destId="{4D3C46BF-B404-417A-84C4-91AF90308130}" srcOrd="5" destOrd="0" presId="urn:microsoft.com/office/officeart/2005/8/layout/vList5"/>
    <dgm:cxn modelId="{E1A4B2E1-FA9B-40ED-8E37-C1097A599892}" type="presParOf" srcId="{6FE169DA-DC59-47EF-AFE2-CF2C1631FEF2}" destId="{F40AB170-E151-4C5D-8589-76155E1B9DDD}" srcOrd="6" destOrd="0" presId="urn:microsoft.com/office/officeart/2005/8/layout/vList5"/>
    <dgm:cxn modelId="{E5918E97-E458-42EB-B2CC-7F335FA86C44}" type="presParOf" srcId="{F40AB170-E151-4C5D-8589-76155E1B9DDD}" destId="{CBB951FB-394E-4AC7-97A6-64C5B898FE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490C14-E7E5-49FB-9437-1EB55746603C}" type="doc">
      <dgm:prSet loTypeId="urn:microsoft.com/office/officeart/2005/8/layout/hList3" loCatId="list" qsTypeId="urn:microsoft.com/office/officeart/2005/8/quickstyle/simple5" qsCatId="simple" csTypeId="urn:microsoft.com/office/officeart/2005/8/colors/accent1_5" csCatId="accent1" phldr="1"/>
      <dgm:spPr/>
      <dgm:t>
        <a:bodyPr/>
        <a:lstStyle/>
        <a:p>
          <a:endParaRPr lang="es-ES"/>
        </a:p>
      </dgm:t>
    </dgm:pt>
    <dgm:pt modelId="{AA378397-7CBF-435F-BC6F-05A30C5EFE07}">
      <dgm:prSet custT="1"/>
      <dgm:spPr/>
      <dgm:t>
        <a:bodyPr/>
        <a:lstStyle/>
        <a:p>
          <a:r>
            <a:rPr lang="es-ES" sz="2000" b="0" dirty="0" smtClean="0">
              <a:solidFill>
                <a:srgbClr val="002060"/>
              </a:solidFill>
              <a:latin typeface="Rockwell" pitchFamily="18" charset="0"/>
              <a:ea typeface="Verdana" pitchFamily="34" charset="0"/>
              <a:cs typeface="Verdana" pitchFamily="34" charset="0"/>
            </a:rPr>
            <a:t>Los historiadores y otros investigadores  piensan que combatir los mitos y la irracionalidad es “pensar históricamente”. </a:t>
          </a:r>
          <a:endParaRPr lang="es-ES" sz="2000" b="0" dirty="0">
            <a:solidFill>
              <a:srgbClr val="002060"/>
            </a:solidFill>
            <a:latin typeface="Rockwell" pitchFamily="18" charset="0"/>
            <a:ea typeface="Verdana" pitchFamily="34" charset="0"/>
            <a:cs typeface="Verdana" pitchFamily="34" charset="0"/>
          </a:endParaRPr>
        </a:p>
      </dgm:t>
    </dgm:pt>
    <dgm:pt modelId="{32EB976E-9054-463B-9A00-8A98198B608F}" type="parTrans" cxnId="{272D318B-8560-41FE-9FFD-69B857257FB3}">
      <dgm:prSet/>
      <dgm:spPr/>
      <dgm:t>
        <a:bodyPr/>
        <a:lstStyle/>
        <a:p>
          <a:endParaRPr lang="es-ES" sz="2000">
            <a:latin typeface="Rockwell" pitchFamily="18" charset="0"/>
          </a:endParaRPr>
        </a:p>
      </dgm:t>
    </dgm:pt>
    <dgm:pt modelId="{F15C4907-B1E5-4668-9DB8-7ADA798BE17F}" type="sibTrans" cxnId="{272D318B-8560-41FE-9FFD-69B857257FB3}">
      <dgm:prSet/>
      <dgm:spPr/>
      <dgm:t>
        <a:bodyPr/>
        <a:lstStyle/>
        <a:p>
          <a:endParaRPr lang="es-ES" sz="2000">
            <a:latin typeface="Rockwell" pitchFamily="18" charset="0"/>
          </a:endParaRPr>
        </a:p>
      </dgm:t>
    </dgm:pt>
    <dgm:pt modelId="{DBBCCB45-1B53-4DE0-9E38-0272EF7E9F35}">
      <dgm:prSet custT="1"/>
      <dgm:spPr/>
      <dgm:t>
        <a:bodyPr/>
        <a:lstStyle/>
        <a:p>
          <a:pPr>
            <a:lnSpc>
              <a:spcPct val="100000"/>
            </a:lnSpc>
          </a:pPr>
          <a:r>
            <a:rPr lang="es-ES" sz="1800" b="1" dirty="0" smtClean="0">
              <a:latin typeface="Verdana" pitchFamily="34" charset="0"/>
              <a:ea typeface="Verdana" pitchFamily="34" charset="0"/>
              <a:cs typeface="Verdana" pitchFamily="34" charset="0"/>
            </a:rPr>
            <a:t>Eduardo </a:t>
          </a:r>
          <a:r>
            <a:rPr lang="es-ES" sz="1800" b="1" dirty="0" err="1" smtClean="0">
              <a:latin typeface="Verdana" pitchFamily="34" charset="0"/>
              <a:ea typeface="Verdana" pitchFamily="34" charset="0"/>
              <a:cs typeface="Verdana" pitchFamily="34" charset="0"/>
            </a:rPr>
            <a:t>Devés</a:t>
          </a:r>
          <a:endParaRPr lang="es-ES" sz="1800" b="1" dirty="0" smtClean="0">
            <a:latin typeface="Verdana" pitchFamily="34" charset="0"/>
            <a:ea typeface="Verdana" pitchFamily="34" charset="0"/>
            <a:cs typeface="Verdana" pitchFamily="34" charset="0"/>
          </a:endParaRPr>
        </a:p>
        <a:p>
          <a:pPr>
            <a:lnSpc>
              <a:spcPct val="100000"/>
            </a:lnSpc>
          </a:pPr>
          <a:r>
            <a:rPr lang="es-ES" sz="1800" b="0" dirty="0" smtClean="0">
              <a:latin typeface="Verdana" pitchFamily="34" charset="0"/>
              <a:ea typeface="Verdana" pitchFamily="34" charset="0"/>
              <a:cs typeface="Verdana" pitchFamily="34" charset="0"/>
            </a:rPr>
            <a:t>“ el fracaso de América Latina, se compensa refugiándose en la mitología como explicación a la frustración…” </a:t>
          </a:r>
        </a:p>
        <a:p>
          <a:pPr>
            <a:lnSpc>
              <a:spcPct val="100000"/>
            </a:lnSpc>
          </a:pPr>
          <a:r>
            <a:rPr lang="es-ES" sz="1800" i="1" dirty="0" smtClean="0">
              <a:latin typeface="Verdana" pitchFamily="34" charset="0"/>
              <a:ea typeface="Verdana" pitchFamily="34" charset="0"/>
              <a:cs typeface="Verdana" pitchFamily="34" charset="0"/>
            </a:rPr>
            <a:t>El Pensamiento Latinoamericano en el siglo XX,</a:t>
          </a:r>
          <a:r>
            <a:rPr lang="es-ES" sz="1800" dirty="0" smtClean="0">
              <a:latin typeface="Verdana" pitchFamily="34" charset="0"/>
              <a:ea typeface="Verdana" pitchFamily="34" charset="0"/>
              <a:cs typeface="Verdana" pitchFamily="34" charset="0"/>
            </a:rPr>
            <a:t> TII, BsAs, </a:t>
          </a:r>
          <a:r>
            <a:rPr lang="es-ES" sz="1800" dirty="0" err="1" smtClean="0">
              <a:latin typeface="Verdana" pitchFamily="34" charset="0"/>
              <a:ea typeface="Verdana" pitchFamily="34" charset="0"/>
              <a:cs typeface="Verdana" pitchFamily="34" charset="0"/>
            </a:rPr>
            <a:t>Biblos</a:t>
          </a:r>
          <a:r>
            <a:rPr lang="es-ES" sz="1800" dirty="0" smtClean="0">
              <a:latin typeface="Verdana" pitchFamily="34" charset="0"/>
              <a:ea typeface="Verdana" pitchFamily="34" charset="0"/>
              <a:cs typeface="Verdana" pitchFamily="34" charset="0"/>
            </a:rPr>
            <a:t>, 2003.</a:t>
          </a:r>
          <a:endParaRPr lang="es-ES" sz="1800" dirty="0">
            <a:latin typeface="Verdana" pitchFamily="34" charset="0"/>
            <a:ea typeface="Verdana" pitchFamily="34" charset="0"/>
            <a:cs typeface="Verdana" pitchFamily="34" charset="0"/>
          </a:endParaRPr>
        </a:p>
      </dgm:t>
    </dgm:pt>
    <dgm:pt modelId="{0CA8B0DC-5F38-4B48-9884-6D32D7487AFC}" type="parTrans" cxnId="{910015B1-0343-4465-82C8-F08E495FE224}">
      <dgm:prSet/>
      <dgm:spPr/>
      <dgm:t>
        <a:bodyPr/>
        <a:lstStyle/>
        <a:p>
          <a:endParaRPr lang="es-ES" sz="2000">
            <a:latin typeface="Rockwell" pitchFamily="18" charset="0"/>
          </a:endParaRPr>
        </a:p>
      </dgm:t>
    </dgm:pt>
    <dgm:pt modelId="{D8DC52CE-4E4F-4B92-803A-7FAD07527E16}" type="sibTrans" cxnId="{910015B1-0343-4465-82C8-F08E495FE224}">
      <dgm:prSet/>
      <dgm:spPr/>
      <dgm:t>
        <a:bodyPr/>
        <a:lstStyle/>
        <a:p>
          <a:endParaRPr lang="es-ES" sz="2000">
            <a:latin typeface="Rockwell" pitchFamily="18" charset="0"/>
          </a:endParaRPr>
        </a:p>
      </dgm:t>
    </dgm:pt>
    <dgm:pt modelId="{5FE620C6-ABFE-472A-9E44-997D9631B907}">
      <dgm:prSet phldrT="[Texto]" custT="1"/>
      <dgm:spPr/>
      <dgm:t>
        <a:bodyPr/>
        <a:lstStyle/>
        <a:p>
          <a:pPr>
            <a:lnSpc>
              <a:spcPct val="100000"/>
            </a:lnSpc>
          </a:pPr>
          <a:r>
            <a:rPr lang="es-ES" sz="1800" b="1" dirty="0" smtClean="0">
              <a:latin typeface="Verdana" pitchFamily="34" charset="0"/>
              <a:ea typeface="Verdana" pitchFamily="34" charset="0"/>
              <a:cs typeface="Verdana" pitchFamily="34" charset="0"/>
            </a:rPr>
            <a:t>Luis González y González</a:t>
          </a:r>
          <a:r>
            <a:rPr lang="es-ES" sz="1800" dirty="0" smtClean="0">
              <a:latin typeface="Verdana" pitchFamily="34" charset="0"/>
              <a:ea typeface="Verdana" pitchFamily="34" charset="0"/>
              <a:cs typeface="Verdana" pitchFamily="34" charset="0"/>
            </a:rPr>
            <a:t> </a:t>
          </a:r>
        </a:p>
        <a:p>
          <a:pPr>
            <a:lnSpc>
              <a:spcPct val="100000"/>
            </a:lnSpc>
          </a:pPr>
          <a:r>
            <a:rPr lang="es-ES" sz="1800" dirty="0" smtClean="0">
              <a:latin typeface="Verdana" pitchFamily="34" charset="0"/>
              <a:ea typeface="Verdana" pitchFamily="34" charset="0"/>
              <a:cs typeface="Verdana" pitchFamily="34" charset="0"/>
            </a:rPr>
            <a:t>…“la visión simbólica prevalece en la historia latinoamericana, … los historiadores franceses contemporáneos son los más influyentes en esta tendencia .”</a:t>
          </a:r>
        </a:p>
        <a:p>
          <a:pPr>
            <a:lnSpc>
              <a:spcPct val="100000"/>
            </a:lnSpc>
          </a:pPr>
          <a:r>
            <a:rPr lang="es-ES" sz="1800" dirty="0" smtClean="0">
              <a:latin typeface="Verdana" pitchFamily="34" charset="0"/>
              <a:ea typeface="Verdana" pitchFamily="34" charset="0"/>
              <a:cs typeface="Verdana" pitchFamily="34" charset="0"/>
            </a:rPr>
            <a:t> </a:t>
          </a:r>
          <a:r>
            <a:rPr lang="es-ES" sz="1800" i="1" dirty="0" smtClean="0">
              <a:latin typeface="Verdana" pitchFamily="34" charset="0"/>
              <a:ea typeface="Verdana" pitchFamily="34" charset="0"/>
              <a:cs typeface="Verdana" pitchFamily="34" charset="0"/>
            </a:rPr>
            <a:t>El oficio de historiar,</a:t>
          </a:r>
          <a:r>
            <a:rPr lang="es-ES" sz="1800" dirty="0" smtClean="0">
              <a:latin typeface="Verdana" pitchFamily="34" charset="0"/>
              <a:ea typeface="Verdana" pitchFamily="34" charset="0"/>
              <a:cs typeface="Verdana" pitchFamily="34" charset="0"/>
            </a:rPr>
            <a:t> México, Clío, Tomo I, 1998.</a:t>
          </a:r>
          <a:endParaRPr lang="es-ES" sz="1800" dirty="0">
            <a:latin typeface="Verdana" pitchFamily="34" charset="0"/>
            <a:ea typeface="Verdana" pitchFamily="34" charset="0"/>
            <a:cs typeface="Verdana" pitchFamily="34" charset="0"/>
          </a:endParaRPr>
        </a:p>
      </dgm:t>
    </dgm:pt>
    <dgm:pt modelId="{535F8EF3-3080-467E-835F-DB418CFF3356}" type="parTrans" cxnId="{F2BB5833-9FF9-4C9F-8AAC-6AF7F50B9BE2}">
      <dgm:prSet/>
      <dgm:spPr/>
      <dgm:t>
        <a:bodyPr/>
        <a:lstStyle/>
        <a:p>
          <a:endParaRPr lang="es-ES" sz="2000">
            <a:latin typeface="Rockwell" pitchFamily="18" charset="0"/>
          </a:endParaRPr>
        </a:p>
      </dgm:t>
    </dgm:pt>
    <dgm:pt modelId="{0BE20F22-6A91-4CF9-BB04-63F2EDAEB490}" type="sibTrans" cxnId="{F2BB5833-9FF9-4C9F-8AAC-6AF7F50B9BE2}">
      <dgm:prSet/>
      <dgm:spPr/>
      <dgm:t>
        <a:bodyPr/>
        <a:lstStyle/>
        <a:p>
          <a:endParaRPr lang="es-ES" sz="2000">
            <a:latin typeface="Rockwell" pitchFamily="18" charset="0"/>
          </a:endParaRPr>
        </a:p>
      </dgm:t>
    </dgm:pt>
    <dgm:pt modelId="{CAC8ED86-BAF2-40F3-836A-21A201106EBD}">
      <dgm:prSet phldrT="[Texto]" custT="1"/>
      <dgm:spPr/>
      <dgm:t>
        <a:bodyPr/>
        <a:lstStyle/>
        <a:p>
          <a:pPr>
            <a:lnSpc>
              <a:spcPct val="100000"/>
            </a:lnSpc>
          </a:pPr>
          <a:r>
            <a:rPr lang="es-ES" sz="1800" b="1" dirty="0" smtClean="0">
              <a:latin typeface="Verdana" pitchFamily="34" charset="0"/>
              <a:ea typeface="Verdana" pitchFamily="34" charset="0"/>
              <a:cs typeface="Verdana" pitchFamily="34" charset="0"/>
            </a:rPr>
            <a:t>Boris Fausto</a:t>
          </a:r>
        </a:p>
        <a:p>
          <a:pPr>
            <a:lnSpc>
              <a:spcPct val="100000"/>
            </a:lnSpc>
          </a:pPr>
          <a:r>
            <a:rPr lang="es-ES" sz="1800" dirty="0" smtClean="0">
              <a:latin typeface="Verdana" pitchFamily="34" charset="0"/>
              <a:ea typeface="Verdana" pitchFamily="34" charset="0"/>
              <a:cs typeface="Verdana" pitchFamily="34" charset="0"/>
            </a:rPr>
            <a:t>… “es propia de la muy importante conexión con la historiografía francesa : “</a:t>
          </a:r>
          <a:r>
            <a:rPr lang="es-ES" sz="1800" dirty="0" err="1" smtClean="0">
              <a:latin typeface="Verdana" pitchFamily="34" charset="0"/>
              <a:ea typeface="Verdana" pitchFamily="34" charset="0"/>
              <a:cs typeface="Verdana" pitchFamily="34" charset="0"/>
            </a:rPr>
            <a:t>nossa</a:t>
          </a:r>
          <a:r>
            <a:rPr lang="es-ES" sz="1800" dirty="0" smtClean="0">
              <a:latin typeface="Verdana" pitchFamily="34" charset="0"/>
              <a:ea typeface="Verdana" pitchFamily="34" charset="0"/>
              <a:cs typeface="Verdana" pitchFamily="34" charset="0"/>
            </a:rPr>
            <a:t> </a:t>
          </a:r>
          <a:r>
            <a:rPr lang="es-ES" sz="1800" dirty="0" err="1" smtClean="0">
              <a:latin typeface="Verdana" pitchFamily="34" charset="0"/>
              <a:ea typeface="Verdana" pitchFamily="34" charset="0"/>
              <a:cs typeface="Verdana" pitchFamily="34" charset="0"/>
            </a:rPr>
            <a:t>maior</a:t>
          </a:r>
          <a:r>
            <a:rPr lang="es-ES" sz="1800" dirty="0" smtClean="0">
              <a:latin typeface="Verdana" pitchFamily="34" charset="0"/>
              <a:ea typeface="Verdana" pitchFamily="34" charset="0"/>
              <a:cs typeface="Verdana" pitchFamily="34" charset="0"/>
            </a:rPr>
            <a:t> </a:t>
          </a:r>
          <a:r>
            <a:rPr lang="es-ES" sz="1800" dirty="0" err="1" smtClean="0">
              <a:latin typeface="Verdana" pitchFamily="34" charset="0"/>
              <a:ea typeface="Verdana" pitchFamily="34" charset="0"/>
              <a:cs typeface="Verdana" pitchFamily="34" charset="0"/>
            </a:rPr>
            <a:t>inspiraçao</a:t>
          </a:r>
          <a:r>
            <a:rPr lang="es-ES" sz="1800" dirty="0" smtClean="0">
              <a:latin typeface="Verdana" pitchFamily="34" charset="0"/>
              <a:ea typeface="Verdana" pitchFamily="34" charset="0"/>
              <a:cs typeface="Verdana" pitchFamily="34" charset="0"/>
            </a:rPr>
            <a:t>”</a:t>
          </a:r>
        </a:p>
        <a:p>
          <a:pPr>
            <a:lnSpc>
              <a:spcPct val="100000"/>
            </a:lnSpc>
          </a:pPr>
          <a:endParaRPr lang="es-ES" sz="1800" dirty="0" smtClean="0">
            <a:latin typeface="Verdana" pitchFamily="34" charset="0"/>
            <a:ea typeface="Verdana" pitchFamily="34" charset="0"/>
            <a:cs typeface="Verdana" pitchFamily="34" charset="0"/>
          </a:endParaRPr>
        </a:p>
        <a:p>
          <a:pPr>
            <a:lnSpc>
              <a:spcPct val="100000"/>
            </a:lnSpc>
          </a:pPr>
          <a:r>
            <a:rPr lang="es-ES" sz="1800" dirty="0" err="1" smtClean="0">
              <a:latin typeface="Verdana" pitchFamily="34" charset="0"/>
              <a:ea typeface="Verdana" pitchFamily="34" charset="0"/>
              <a:cs typeface="Verdana" pitchFamily="34" charset="0"/>
            </a:rPr>
            <a:t>História</a:t>
          </a:r>
          <a:r>
            <a:rPr lang="es-ES" sz="1800" dirty="0" smtClean="0">
              <a:latin typeface="Verdana" pitchFamily="34" charset="0"/>
              <a:ea typeface="Verdana" pitchFamily="34" charset="0"/>
              <a:cs typeface="Verdana" pitchFamily="34" charset="0"/>
            </a:rPr>
            <a:t> </a:t>
          </a:r>
          <a:r>
            <a:rPr lang="es-ES" sz="1800" dirty="0" err="1" smtClean="0">
              <a:latin typeface="Verdana" pitchFamily="34" charset="0"/>
              <a:ea typeface="Verdana" pitchFamily="34" charset="0"/>
              <a:cs typeface="Verdana" pitchFamily="34" charset="0"/>
            </a:rPr>
            <a:t>Geral</a:t>
          </a:r>
          <a:r>
            <a:rPr lang="es-ES" sz="1800" dirty="0" smtClean="0">
              <a:latin typeface="Verdana" pitchFamily="34" charset="0"/>
              <a:ea typeface="Verdana" pitchFamily="34" charset="0"/>
              <a:cs typeface="Verdana" pitchFamily="34" charset="0"/>
            </a:rPr>
            <a:t> da </a:t>
          </a:r>
          <a:r>
            <a:rPr lang="es-ES" sz="1800" dirty="0" err="1" smtClean="0">
              <a:latin typeface="Verdana" pitchFamily="34" charset="0"/>
              <a:ea typeface="Verdana" pitchFamily="34" charset="0"/>
              <a:cs typeface="Verdana" pitchFamily="34" charset="0"/>
            </a:rPr>
            <a:t>Civilizaçao</a:t>
          </a:r>
          <a:r>
            <a:rPr lang="es-ES" sz="1800" dirty="0" smtClean="0">
              <a:latin typeface="Verdana" pitchFamily="34" charset="0"/>
              <a:ea typeface="Verdana" pitchFamily="34" charset="0"/>
              <a:cs typeface="Verdana" pitchFamily="34" charset="0"/>
            </a:rPr>
            <a:t> Brasileira. O  Brasil Republicano, 2000.</a:t>
          </a:r>
          <a:endParaRPr lang="es-ES" sz="1800" dirty="0">
            <a:latin typeface="Verdana" pitchFamily="34" charset="0"/>
            <a:ea typeface="Verdana" pitchFamily="34" charset="0"/>
            <a:cs typeface="Verdana" pitchFamily="34" charset="0"/>
          </a:endParaRPr>
        </a:p>
      </dgm:t>
    </dgm:pt>
    <dgm:pt modelId="{500CBD31-14E3-4ED4-B5BE-EDBC0BCA6A44}" type="parTrans" cxnId="{882FB696-4DC1-4DD8-8079-1C0E121EEFD8}">
      <dgm:prSet/>
      <dgm:spPr/>
      <dgm:t>
        <a:bodyPr/>
        <a:lstStyle/>
        <a:p>
          <a:endParaRPr lang="es-ES" sz="2000">
            <a:latin typeface="Rockwell" pitchFamily="18" charset="0"/>
          </a:endParaRPr>
        </a:p>
      </dgm:t>
    </dgm:pt>
    <dgm:pt modelId="{0374C59D-CAD2-42CB-B8C9-C97BC85B6597}" type="sibTrans" cxnId="{882FB696-4DC1-4DD8-8079-1C0E121EEFD8}">
      <dgm:prSet/>
      <dgm:spPr/>
      <dgm:t>
        <a:bodyPr/>
        <a:lstStyle/>
        <a:p>
          <a:endParaRPr lang="es-ES" sz="2000">
            <a:latin typeface="Rockwell" pitchFamily="18" charset="0"/>
          </a:endParaRPr>
        </a:p>
      </dgm:t>
    </dgm:pt>
    <dgm:pt modelId="{7012AE33-A67F-4B42-8CFA-B0FCFA01A276}">
      <dgm:prSet/>
      <dgm:spPr/>
      <dgm:t>
        <a:bodyPr/>
        <a:lstStyle/>
        <a:p>
          <a:endParaRPr lang="es-ES" sz="1800" dirty="0">
            <a:latin typeface="Verdana" pitchFamily="34" charset="0"/>
            <a:ea typeface="Verdana" pitchFamily="34" charset="0"/>
            <a:cs typeface="Verdana" pitchFamily="34" charset="0"/>
          </a:endParaRPr>
        </a:p>
      </dgm:t>
    </dgm:pt>
    <dgm:pt modelId="{9740D71D-DEB0-4967-8F04-857399D8F28A}" type="parTrans" cxnId="{D406C33C-7300-49F0-BF24-034A019A2F68}">
      <dgm:prSet/>
      <dgm:spPr/>
      <dgm:t>
        <a:bodyPr/>
        <a:lstStyle/>
        <a:p>
          <a:endParaRPr lang="es-ES" sz="2000">
            <a:latin typeface="Rockwell" pitchFamily="18" charset="0"/>
          </a:endParaRPr>
        </a:p>
      </dgm:t>
    </dgm:pt>
    <dgm:pt modelId="{B1F2E06C-1057-4BF2-B8C7-B1FC4686CC89}" type="sibTrans" cxnId="{D406C33C-7300-49F0-BF24-034A019A2F68}">
      <dgm:prSet/>
      <dgm:spPr/>
      <dgm:t>
        <a:bodyPr/>
        <a:lstStyle/>
        <a:p>
          <a:endParaRPr lang="es-ES" sz="2000">
            <a:latin typeface="Rockwell" pitchFamily="18" charset="0"/>
          </a:endParaRPr>
        </a:p>
      </dgm:t>
    </dgm:pt>
    <dgm:pt modelId="{F649F795-5D30-44BF-9267-8A91134C1A8D}">
      <dgm:prSet/>
      <dgm:spPr/>
      <dgm:t>
        <a:bodyPr/>
        <a:lstStyle/>
        <a:p>
          <a:endParaRPr lang="es-ES" sz="1800" dirty="0">
            <a:latin typeface="Verdana" pitchFamily="34" charset="0"/>
            <a:ea typeface="Verdana" pitchFamily="34" charset="0"/>
            <a:cs typeface="Verdana" pitchFamily="34" charset="0"/>
          </a:endParaRPr>
        </a:p>
      </dgm:t>
    </dgm:pt>
    <dgm:pt modelId="{FDA1560C-7567-482A-B17E-C692A1486CC4}" type="parTrans" cxnId="{F138B65B-C053-4875-B62B-011FB261FA87}">
      <dgm:prSet/>
      <dgm:spPr/>
      <dgm:t>
        <a:bodyPr/>
        <a:lstStyle/>
        <a:p>
          <a:endParaRPr lang="es-ES" sz="2000">
            <a:latin typeface="Rockwell" pitchFamily="18" charset="0"/>
          </a:endParaRPr>
        </a:p>
      </dgm:t>
    </dgm:pt>
    <dgm:pt modelId="{969A560D-FC90-4121-9319-2E35CBEE40FD}" type="sibTrans" cxnId="{F138B65B-C053-4875-B62B-011FB261FA87}">
      <dgm:prSet/>
      <dgm:spPr/>
      <dgm:t>
        <a:bodyPr/>
        <a:lstStyle/>
        <a:p>
          <a:endParaRPr lang="es-ES" sz="2000">
            <a:latin typeface="Rockwell" pitchFamily="18" charset="0"/>
          </a:endParaRPr>
        </a:p>
      </dgm:t>
    </dgm:pt>
    <dgm:pt modelId="{7318053D-ECE0-452D-AB80-63CC0E79937B}">
      <dgm:prSet/>
      <dgm:spPr/>
      <dgm:t>
        <a:bodyPr/>
        <a:lstStyle/>
        <a:p>
          <a:pPr>
            <a:lnSpc>
              <a:spcPct val="100000"/>
            </a:lnSpc>
          </a:pPr>
          <a:endParaRPr lang="es-ES" sz="1800" dirty="0">
            <a:latin typeface="Verdana" pitchFamily="34" charset="0"/>
            <a:ea typeface="Verdana" pitchFamily="34" charset="0"/>
            <a:cs typeface="Verdana" pitchFamily="34" charset="0"/>
          </a:endParaRPr>
        </a:p>
      </dgm:t>
    </dgm:pt>
    <dgm:pt modelId="{D11A47D7-DC38-4243-B918-B42D4B11FB1C}" type="parTrans" cxnId="{2C0A4134-1B60-471D-9B6E-F383C0E632B4}">
      <dgm:prSet/>
      <dgm:spPr/>
      <dgm:t>
        <a:bodyPr/>
        <a:lstStyle/>
        <a:p>
          <a:endParaRPr lang="es-ES" sz="2000">
            <a:latin typeface="Rockwell" pitchFamily="18" charset="0"/>
          </a:endParaRPr>
        </a:p>
      </dgm:t>
    </dgm:pt>
    <dgm:pt modelId="{8DFBA094-1506-431B-8E14-02F473175823}" type="sibTrans" cxnId="{2C0A4134-1B60-471D-9B6E-F383C0E632B4}">
      <dgm:prSet/>
      <dgm:spPr/>
      <dgm:t>
        <a:bodyPr/>
        <a:lstStyle/>
        <a:p>
          <a:endParaRPr lang="es-ES" sz="2000">
            <a:latin typeface="Rockwell" pitchFamily="18" charset="0"/>
          </a:endParaRPr>
        </a:p>
      </dgm:t>
    </dgm:pt>
    <dgm:pt modelId="{509B7F5D-0E96-4968-8AB5-6216E0F056CE}" type="pres">
      <dgm:prSet presAssocID="{18490C14-E7E5-49FB-9437-1EB55746603C}" presName="composite" presStyleCnt="0">
        <dgm:presLayoutVars>
          <dgm:chMax val="1"/>
          <dgm:dir/>
          <dgm:resizeHandles val="exact"/>
        </dgm:presLayoutVars>
      </dgm:prSet>
      <dgm:spPr/>
      <dgm:t>
        <a:bodyPr/>
        <a:lstStyle/>
        <a:p>
          <a:endParaRPr lang="es-ES"/>
        </a:p>
      </dgm:t>
    </dgm:pt>
    <dgm:pt modelId="{6BDD328C-847F-41E2-AB8F-01E01138E89C}" type="pres">
      <dgm:prSet presAssocID="{AA378397-7CBF-435F-BC6F-05A30C5EFE07}" presName="roof" presStyleLbl="dkBgShp" presStyleIdx="0" presStyleCnt="2" custLinFactNeighborX="-5469" custLinFactNeighborY="-39801"/>
      <dgm:spPr/>
      <dgm:t>
        <a:bodyPr/>
        <a:lstStyle/>
        <a:p>
          <a:endParaRPr lang="es-ES"/>
        </a:p>
      </dgm:t>
    </dgm:pt>
    <dgm:pt modelId="{A1168C17-AB30-41B3-B8E0-7E86E56D605E}" type="pres">
      <dgm:prSet presAssocID="{AA378397-7CBF-435F-BC6F-05A30C5EFE07}" presName="pillars" presStyleCnt="0"/>
      <dgm:spPr/>
      <dgm:t>
        <a:bodyPr/>
        <a:lstStyle/>
        <a:p>
          <a:endParaRPr lang="es-AR"/>
        </a:p>
      </dgm:t>
    </dgm:pt>
    <dgm:pt modelId="{D279CD07-ED3F-4008-9515-B483437572FC}" type="pres">
      <dgm:prSet presAssocID="{AA378397-7CBF-435F-BC6F-05A30C5EFE07}" presName="pillar1" presStyleLbl="node1" presStyleIdx="0" presStyleCnt="3" custScaleY="106934">
        <dgm:presLayoutVars>
          <dgm:bulletEnabled val="1"/>
        </dgm:presLayoutVars>
      </dgm:prSet>
      <dgm:spPr/>
      <dgm:t>
        <a:bodyPr/>
        <a:lstStyle/>
        <a:p>
          <a:endParaRPr lang="es-ES"/>
        </a:p>
      </dgm:t>
    </dgm:pt>
    <dgm:pt modelId="{11BD9D0F-5486-4DE6-852F-42DF9315D3CB}" type="pres">
      <dgm:prSet presAssocID="{5FE620C6-ABFE-472A-9E44-997D9631B907}" presName="pillarX" presStyleLbl="node1" presStyleIdx="1" presStyleCnt="3" custScaleY="106934">
        <dgm:presLayoutVars>
          <dgm:bulletEnabled val="1"/>
        </dgm:presLayoutVars>
      </dgm:prSet>
      <dgm:spPr/>
      <dgm:t>
        <a:bodyPr/>
        <a:lstStyle/>
        <a:p>
          <a:endParaRPr lang="es-ES"/>
        </a:p>
      </dgm:t>
    </dgm:pt>
    <dgm:pt modelId="{24459E78-E688-4D66-8FB7-D0C90ACD3E29}" type="pres">
      <dgm:prSet presAssocID="{CAC8ED86-BAF2-40F3-836A-21A201106EBD}" presName="pillarX" presStyleLbl="node1" presStyleIdx="2" presStyleCnt="3" custScaleY="106934">
        <dgm:presLayoutVars>
          <dgm:bulletEnabled val="1"/>
        </dgm:presLayoutVars>
      </dgm:prSet>
      <dgm:spPr/>
      <dgm:t>
        <a:bodyPr/>
        <a:lstStyle/>
        <a:p>
          <a:endParaRPr lang="es-ES"/>
        </a:p>
      </dgm:t>
    </dgm:pt>
    <dgm:pt modelId="{4EC805B8-2AA7-463F-91CC-A6CD20FEA878}" type="pres">
      <dgm:prSet presAssocID="{AA378397-7CBF-435F-BC6F-05A30C5EFE07}" presName="base" presStyleLbl="dkBgShp" presStyleIdx="1" presStyleCnt="2" custScaleY="50376"/>
      <dgm:spPr/>
      <dgm:t>
        <a:bodyPr/>
        <a:lstStyle/>
        <a:p>
          <a:endParaRPr lang="es-AR"/>
        </a:p>
      </dgm:t>
    </dgm:pt>
  </dgm:ptLst>
  <dgm:cxnLst>
    <dgm:cxn modelId="{D406C33C-7300-49F0-BF24-034A019A2F68}" srcId="{18490C14-E7E5-49FB-9437-1EB55746603C}" destId="{7012AE33-A67F-4B42-8CFA-B0FCFA01A276}" srcOrd="3" destOrd="0" parTransId="{9740D71D-DEB0-4967-8F04-857399D8F28A}" sibTransId="{B1F2E06C-1057-4BF2-B8C7-B1FC4686CC89}"/>
    <dgm:cxn modelId="{377F3028-AE19-4245-9EBE-1E6CF1F27130}" type="presOf" srcId="{CAC8ED86-BAF2-40F3-836A-21A201106EBD}" destId="{24459E78-E688-4D66-8FB7-D0C90ACD3E29}" srcOrd="0" destOrd="0" presId="urn:microsoft.com/office/officeart/2005/8/layout/hList3"/>
    <dgm:cxn modelId="{882FB696-4DC1-4DD8-8079-1C0E121EEFD8}" srcId="{AA378397-7CBF-435F-BC6F-05A30C5EFE07}" destId="{CAC8ED86-BAF2-40F3-836A-21A201106EBD}" srcOrd="2" destOrd="0" parTransId="{500CBD31-14E3-4ED4-B5BE-EDBC0BCA6A44}" sibTransId="{0374C59D-CAD2-42CB-B8C9-C97BC85B6597}"/>
    <dgm:cxn modelId="{2C0A4134-1B60-471D-9B6E-F383C0E632B4}" srcId="{18490C14-E7E5-49FB-9437-1EB55746603C}" destId="{7318053D-ECE0-452D-AB80-63CC0E79937B}" srcOrd="1" destOrd="0" parTransId="{D11A47D7-DC38-4243-B918-B42D4B11FB1C}" sibTransId="{8DFBA094-1506-431B-8E14-02F473175823}"/>
    <dgm:cxn modelId="{F138B65B-C053-4875-B62B-011FB261FA87}" srcId="{18490C14-E7E5-49FB-9437-1EB55746603C}" destId="{F649F795-5D30-44BF-9267-8A91134C1A8D}" srcOrd="2" destOrd="0" parTransId="{FDA1560C-7567-482A-B17E-C692A1486CC4}" sibTransId="{969A560D-FC90-4121-9319-2E35CBEE40FD}"/>
    <dgm:cxn modelId="{910015B1-0343-4465-82C8-F08E495FE224}" srcId="{AA378397-7CBF-435F-BC6F-05A30C5EFE07}" destId="{DBBCCB45-1B53-4DE0-9E38-0272EF7E9F35}" srcOrd="0" destOrd="0" parTransId="{0CA8B0DC-5F38-4B48-9884-6D32D7487AFC}" sibTransId="{D8DC52CE-4E4F-4B92-803A-7FAD07527E16}"/>
    <dgm:cxn modelId="{30BA7579-F35E-4DB9-8E95-6DA469156D66}" type="presOf" srcId="{DBBCCB45-1B53-4DE0-9E38-0272EF7E9F35}" destId="{D279CD07-ED3F-4008-9515-B483437572FC}" srcOrd="0" destOrd="0" presId="urn:microsoft.com/office/officeart/2005/8/layout/hList3"/>
    <dgm:cxn modelId="{272D318B-8560-41FE-9FFD-69B857257FB3}" srcId="{18490C14-E7E5-49FB-9437-1EB55746603C}" destId="{AA378397-7CBF-435F-BC6F-05A30C5EFE07}" srcOrd="0" destOrd="0" parTransId="{32EB976E-9054-463B-9A00-8A98198B608F}" sibTransId="{F15C4907-B1E5-4668-9DB8-7ADA798BE17F}"/>
    <dgm:cxn modelId="{10B1D00F-0883-4185-8305-6410122D78BB}" type="presOf" srcId="{AA378397-7CBF-435F-BC6F-05A30C5EFE07}" destId="{6BDD328C-847F-41E2-AB8F-01E01138E89C}" srcOrd="0" destOrd="0" presId="urn:microsoft.com/office/officeart/2005/8/layout/hList3"/>
    <dgm:cxn modelId="{47C44CE4-7E2A-4F9A-96EC-02504F8AFB7B}" type="presOf" srcId="{18490C14-E7E5-49FB-9437-1EB55746603C}" destId="{509B7F5D-0E96-4968-8AB5-6216E0F056CE}" srcOrd="0" destOrd="0" presId="urn:microsoft.com/office/officeart/2005/8/layout/hList3"/>
    <dgm:cxn modelId="{CB1486A8-0912-404F-B8F5-B2CE6DA4D566}" type="presOf" srcId="{5FE620C6-ABFE-472A-9E44-997D9631B907}" destId="{11BD9D0F-5486-4DE6-852F-42DF9315D3CB}" srcOrd="0" destOrd="0" presId="urn:microsoft.com/office/officeart/2005/8/layout/hList3"/>
    <dgm:cxn modelId="{F2BB5833-9FF9-4C9F-8AAC-6AF7F50B9BE2}" srcId="{AA378397-7CBF-435F-BC6F-05A30C5EFE07}" destId="{5FE620C6-ABFE-472A-9E44-997D9631B907}" srcOrd="1" destOrd="0" parTransId="{535F8EF3-3080-467E-835F-DB418CFF3356}" sibTransId="{0BE20F22-6A91-4CF9-BB04-63F2EDAEB490}"/>
    <dgm:cxn modelId="{A861334D-4608-4BE3-8B4C-F91F7C7FBC8D}" type="presParOf" srcId="{509B7F5D-0E96-4968-8AB5-6216E0F056CE}" destId="{6BDD328C-847F-41E2-AB8F-01E01138E89C}" srcOrd="0" destOrd="0" presId="urn:microsoft.com/office/officeart/2005/8/layout/hList3"/>
    <dgm:cxn modelId="{F958D314-DE12-4B4D-BF3B-0F61F1C161B9}" type="presParOf" srcId="{509B7F5D-0E96-4968-8AB5-6216E0F056CE}" destId="{A1168C17-AB30-41B3-B8E0-7E86E56D605E}" srcOrd="1" destOrd="0" presId="urn:microsoft.com/office/officeart/2005/8/layout/hList3"/>
    <dgm:cxn modelId="{4E1B1EF3-9C09-4A1F-8097-4A1DAA6C4F88}" type="presParOf" srcId="{A1168C17-AB30-41B3-B8E0-7E86E56D605E}" destId="{D279CD07-ED3F-4008-9515-B483437572FC}" srcOrd="0" destOrd="0" presId="urn:microsoft.com/office/officeart/2005/8/layout/hList3"/>
    <dgm:cxn modelId="{FD520411-8564-43FB-906E-6F7CED3D757E}" type="presParOf" srcId="{A1168C17-AB30-41B3-B8E0-7E86E56D605E}" destId="{11BD9D0F-5486-4DE6-852F-42DF9315D3CB}" srcOrd="1" destOrd="0" presId="urn:microsoft.com/office/officeart/2005/8/layout/hList3"/>
    <dgm:cxn modelId="{32AD2105-B423-4D2D-A7FA-CEF6DE76ADC2}" type="presParOf" srcId="{A1168C17-AB30-41B3-B8E0-7E86E56D605E}" destId="{24459E78-E688-4D66-8FB7-D0C90ACD3E29}" srcOrd="2" destOrd="0" presId="urn:microsoft.com/office/officeart/2005/8/layout/hList3"/>
    <dgm:cxn modelId="{EEC89DA8-231D-4316-9672-64978AC22FE3}" type="presParOf" srcId="{509B7F5D-0E96-4968-8AB5-6216E0F056CE}" destId="{4EC805B8-2AA7-463F-91CC-A6CD20FEA878}"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C52BA5-EB01-4268-B285-5A0C52E1266B}"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s-ES"/>
        </a:p>
      </dgm:t>
    </dgm:pt>
    <dgm:pt modelId="{19442969-41CA-4151-9ADD-7D222F67BAB4}">
      <dgm:prSet phldrT="[Texto]" custT="1"/>
      <dgm:spPr/>
      <dgm:t>
        <a:bodyPr/>
        <a:lstStyle/>
        <a:p>
          <a:r>
            <a:rPr lang="es-ES" sz="1800" b="1" dirty="0" smtClean="0">
              <a:solidFill>
                <a:schemeClr val="bg1"/>
              </a:solidFill>
              <a:latin typeface="Verdana" pitchFamily="34" charset="0"/>
              <a:ea typeface="Verdana" pitchFamily="34" charset="0"/>
              <a:cs typeface="Verdana" pitchFamily="34" charset="0"/>
            </a:rPr>
            <a:t>Thomas Calvo </a:t>
          </a:r>
        </a:p>
        <a:p>
          <a:r>
            <a:rPr lang="es-ES" sz="1800" dirty="0" smtClean="0">
              <a:solidFill>
                <a:schemeClr val="bg1"/>
              </a:solidFill>
              <a:latin typeface="Verdana" pitchFamily="34" charset="0"/>
              <a:ea typeface="Verdana" pitchFamily="34" charset="0"/>
              <a:cs typeface="Verdana" pitchFamily="34" charset="0"/>
            </a:rPr>
            <a:t>“ la representación ideal, simbólica, utópica de la realidad prevalece en éste ámbito</a:t>
          </a:r>
          <a:r>
            <a:rPr lang="es-ES" sz="1600" dirty="0" smtClean="0">
              <a:solidFill>
                <a:schemeClr val="bg1"/>
              </a:solidFill>
              <a:latin typeface="Verdana" pitchFamily="34" charset="0"/>
              <a:ea typeface="Verdana" pitchFamily="34" charset="0"/>
              <a:cs typeface="Verdana" pitchFamily="34" charset="0"/>
            </a:rPr>
            <a:t>.” </a:t>
          </a:r>
        </a:p>
        <a:p>
          <a:endParaRPr lang="es-ES" sz="1600" i="1" dirty="0" smtClean="0">
            <a:solidFill>
              <a:schemeClr val="bg1"/>
            </a:solidFill>
            <a:latin typeface="Verdana" pitchFamily="34" charset="0"/>
            <a:ea typeface="Verdana" pitchFamily="34" charset="0"/>
            <a:cs typeface="Verdana" pitchFamily="34" charset="0"/>
          </a:endParaRPr>
        </a:p>
        <a:p>
          <a:endParaRPr lang="es-ES" sz="1600" i="1" dirty="0" smtClean="0">
            <a:solidFill>
              <a:schemeClr val="bg1"/>
            </a:solidFill>
            <a:latin typeface="Verdana" pitchFamily="34" charset="0"/>
            <a:ea typeface="Verdana" pitchFamily="34" charset="0"/>
            <a:cs typeface="Verdana" pitchFamily="34" charset="0"/>
          </a:endParaRPr>
        </a:p>
        <a:p>
          <a:endParaRPr lang="es-ES" sz="1600" i="1" dirty="0" smtClean="0">
            <a:solidFill>
              <a:schemeClr val="bg1"/>
            </a:solidFill>
            <a:latin typeface="Verdana" pitchFamily="34" charset="0"/>
            <a:ea typeface="Verdana" pitchFamily="34" charset="0"/>
            <a:cs typeface="Verdana" pitchFamily="34" charset="0"/>
          </a:endParaRPr>
        </a:p>
        <a:p>
          <a:endParaRPr lang="es-ES" sz="1600" i="1" dirty="0" smtClean="0">
            <a:solidFill>
              <a:schemeClr val="bg1"/>
            </a:solidFill>
            <a:latin typeface="Verdana" pitchFamily="34" charset="0"/>
            <a:ea typeface="Verdana" pitchFamily="34" charset="0"/>
            <a:cs typeface="Verdana" pitchFamily="34" charset="0"/>
          </a:endParaRPr>
        </a:p>
        <a:p>
          <a:r>
            <a:rPr lang="es-ES" sz="1600" i="1" dirty="0" smtClean="0">
              <a:solidFill>
                <a:schemeClr val="bg1"/>
              </a:solidFill>
              <a:latin typeface="Verdana" pitchFamily="34" charset="0"/>
              <a:ea typeface="Verdana" pitchFamily="34" charset="0"/>
              <a:cs typeface="Verdana" pitchFamily="34" charset="0"/>
            </a:rPr>
            <a:t>Iberoamérica</a:t>
          </a:r>
          <a:r>
            <a:rPr lang="es-ES" sz="1600" i="1"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Barcelona , Península,1996</a:t>
          </a:r>
          <a:endParaRPr lang="es-ES" sz="1600" dirty="0">
            <a:latin typeface="Verdana" pitchFamily="34" charset="0"/>
            <a:ea typeface="Verdana" pitchFamily="34" charset="0"/>
            <a:cs typeface="Verdana" pitchFamily="34" charset="0"/>
          </a:endParaRPr>
        </a:p>
      </dgm:t>
    </dgm:pt>
    <dgm:pt modelId="{E236B0DF-8DED-4897-9325-AA07223179E6}" type="parTrans" cxnId="{364EFB8F-95F2-490C-A727-A74A8B79F7A6}">
      <dgm:prSet/>
      <dgm:spPr/>
      <dgm:t>
        <a:bodyPr/>
        <a:lstStyle/>
        <a:p>
          <a:endParaRPr lang="es-ES"/>
        </a:p>
      </dgm:t>
    </dgm:pt>
    <dgm:pt modelId="{08A25158-C732-4B6F-8A77-92087864FC93}" type="sibTrans" cxnId="{364EFB8F-95F2-490C-A727-A74A8B79F7A6}">
      <dgm:prSet/>
      <dgm:spPr/>
      <dgm:t>
        <a:bodyPr/>
        <a:lstStyle/>
        <a:p>
          <a:endParaRPr lang="es-ES"/>
        </a:p>
      </dgm:t>
    </dgm:pt>
    <dgm:pt modelId="{BC795990-35EF-4185-9678-B08B126C9773}">
      <dgm:prSet custT="1"/>
      <dgm:spPr/>
      <dgm:t>
        <a:bodyPr/>
        <a:lstStyle/>
        <a:p>
          <a:r>
            <a:rPr lang="es-ES" sz="1800" b="1" dirty="0" smtClean="0">
              <a:solidFill>
                <a:schemeClr val="bg1"/>
              </a:solidFill>
              <a:latin typeface="Verdana" pitchFamily="34" charset="0"/>
              <a:ea typeface="Verdana" pitchFamily="34" charset="0"/>
              <a:cs typeface="Verdana" pitchFamily="34" charset="0"/>
            </a:rPr>
            <a:t>Fernando Devoto </a:t>
          </a:r>
          <a:r>
            <a:rPr lang="es-ES" sz="1800" b="0" dirty="0" smtClean="0">
              <a:solidFill>
                <a:schemeClr val="bg1"/>
              </a:solidFill>
              <a:latin typeface="Verdana" pitchFamily="34" charset="0"/>
              <a:ea typeface="Verdana" pitchFamily="34" charset="0"/>
              <a:cs typeface="Verdana" pitchFamily="34" charset="0"/>
            </a:rPr>
            <a:t>detecta excesos de </a:t>
          </a:r>
          <a:r>
            <a:rPr lang="es-ES" sz="1800" dirty="0" smtClean="0">
              <a:solidFill>
                <a:schemeClr val="bg1"/>
              </a:solidFill>
              <a:latin typeface="Verdana" pitchFamily="34" charset="0"/>
              <a:ea typeface="Verdana" pitchFamily="34" charset="0"/>
              <a:cs typeface="Verdana" pitchFamily="34" charset="0"/>
            </a:rPr>
            <a:t>la historiografía. </a:t>
          </a:r>
        </a:p>
        <a:p>
          <a:r>
            <a:rPr lang="es-ES" sz="1800" dirty="0" smtClean="0">
              <a:solidFill>
                <a:schemeClr val="bg1"/>
              </a:solidFill>
              <a:latin typeface="Verdana" pitchFamily="34" charset="0"/>
              <a:ea typeface="Verdana" pitchFamily="34" charset="0"/>
              <a:cs typeface="Verdana" pitchFamily="34" charset="0"/>
            </a:rPr>
            <a:t>“creencia de los argentinos en el sentimiento de la futura grandeza del país y la búsqueda de los culpables del fracaso y otro mito: el de su excepcionalidad en el contexto americano”. </a:t>
          </a:r>
        </a:p>
        <a:p>
          <a:r>
            <a:rPr lang="es-ES" sz="1400" i="1" dirty="0" smtClean="0">
              <a:solidFill>
                <a:schemeClr val="bg1"/>
              </a:solidFill>
              <a:latin typeface="Verdana" pitchFamily="34" charset="0"/>
              <a:ea typeface="Verdana" pitchFamily="34" charset="0"/>
              <a:cs typeface="Verdana" pitchFamily="34" charset="0"/>
            </a:rPr>
            <a:t>Poblar y Civilizar</a:t>
          </a:r>
          <a:r>
            <a:rPr lang="es-ES" sz="1400" i="0" dirty="0" smtClean="0">
              <a:solidFill>
                <a:schemeClr val="bg1"/>
              </a:solidFill>
              <a:latin typeface="Verdana" pitchFamily="34" charset="0"/>
              <a:ea typeface="Verdana" pitchFamily="34" charset="0"/>
              <a:cs typeface="Verdana" pitchFamily="34" charset="0"/>
            </a:rPr>
            <a:t>, Revista de Occidente n°186, Madrid, 1996.</a:t>
          </a:r>
          <a:endParaRPr lang="es-ES" sz="1400" dirty="0">
            <a:solidFill>
              <a:schemeClr val="bg1"/>
            </a:solidFill>
            <a:latin typeface="Verdana" pitchFamily="34" charset="0"/>
            <a:ea typeface="Verdana" pitchFamily="34" charset="0"/>
            <a:cs typeface="Verdana" pitchFamily="34" charset="0"/>
          </a:endParaRPr>
        </a:p>
      </dgm:t>
    </dgm:pt>
    <dgm:pt modelId="{EFAF6343-8E41-4E51-8FB6-8A1F29D9B7F1}" type="parTrans" cxnId="{D6B39906-727B-47FB-998E-8D2309C7D28A}">
      <dgm:prSet/>
      <dgm:spPr/>
      <dgm:t>
        <a:bodyPr/>
        <a:lstStyle/>
        <a:p>
          <a:endParaRPr lang="es-ES"/>
        </a:p>
      </dgm:t>
    </dgm:pt>
    <dgm:pt modelId="{454C4D78-35B7-4F82-A5A4-54E5E6EA1DB3}" type="sibTrans" cxnId="{D6B39906-727B-47FB-998E-8D2309C7D28A}">
      <dgm:prSet/>
      <dgm:spPr/>
      <dgm:t>
        <a:bodyPr/>
        <a:lstStyle/>
        <a:p>
          <a:endParaRPr lang="es-ES"/>
        </a:p>
      </dgm:t>
    </dgm:pt>
    <dgm:pt modelId="{2C5F4912-07EE-4F59-A7E2-244E6ECAA916}">
      <dgm:prSet phldrT="[Texto]" custT="1"/>
      <dgm:spPr/>
      <dgm:t>
        <a:bodyPr/>
        <a:lstStyle/>
        <a:p>
          <a:r>
            <a:rPr lang="es-ES" sz="1800" b="1" dirty="0" smtClean="0">
              <a:solidFill>
                <a:schemeClr val="bg1"/>
              </a:solidFill>
              <a:latin typeface="Verdana" pitchFamily="34" charset="0"/>
              <a:ea typeface="Verdana" pitchFamily="34" charset="0"/>
              <a:cs typeface="Verdana" pitchFamily="34" charset="0"/>
            </a:rPr>
            <a:t>Félix Luna </a:t>
          </a:r>
        </a:p>
        <a:p>
          <a:r>
            <a:rPr lang="es-ES" sz="1800" dirty="0" smtClean="0">
              <a:solidFill>
                <a:schemeClr val="bg1"/>
              </a:solidFill>
              <a:latin typeface="Verdana" pitchFamily="34" charset="0"/>
              <a:ea typeface="Verdana" pitchFamily="34" charset="0"/>
              <a:cs typeface="Verdana" pitchFamily="34" charset="0"/>
            </a:rPr>
            <a:t>(…) hay ciertos territorios de creencias, fobias y supersticiones que son intocados (…)”</a:t>
          </a:r>
        </a:p>
        <a:p>
          <a:endParaRPr lang="es-ES" sz="1600" dirty="0" smtClean="0">
            <a:solidFill>
              <a:schemeClr val="bg1"/>
            </a:solidFill>
            <a:latin typeface="Verdana" pitchFamily="34" charset="0"/>
            <a:ea typeface="Verdana" pitchFamily="34" charset="0"/>
            <a:cs typeface="Verdana" pitchFamily="34" charset="0"/>
          </a:endParaRPr>
        </a:p>
        <a:p>
          <a:endParaRPr lang="es-ES" sz="1600" dirty="0" smtClean="0">
            <a:solidFill>
              <a:schemeClr val="bg1"/>
            </a:solidFill>
            <a:latin typeface="Verdana" pitchFamily="34" charset="0"/>
            <a:ea typeface="Verdana" pitchFamily="34" charset="0"/>
            <a:cs typeface="Verdana" pitchFamily="34" charset="0"/>
          </a:endParaRPr>
        </a:p>
        <a:p>
          <a:endParaRPr lang="es-ES" sz="1600" dirty="0" smtClean="0">
            <a:solidFill>
              <a:schemeClr val="bg1"/>
            </a:solidFill>
            <a:latin typeface="Verdana" pitchFamily="34" charset="0"/>
            <a:ea typeface="Verdana" pitchFamily="34" charset="0"/>
            <a:cs typeface="Verdana" pitchFamily="34" charset="0"/>
          </a:endParaRPr>
        </a:p>
        <a:p>
          <a:endParaRPr lang="es-ES" sz="1600" dirty="0" smtClean="0">
            <a:solidFill>
              <a:schemeClr val="bg1"/>
            </a:solidFill>
            <a:latin typeface="Verdana" pitchFamily="34" charset="0"/>
            <a:ea typeface="Verdana" pitchFamily="34" charset="0"/>
            <a:cs typeface="Verdana" pitchFamily="34" charset="0"/>
          </a:endParaRPr>
        </a:p>
        <a:p>
          <a:endParaRPr lang="es-ES" sz="1600" dirty="0" smtClean="0">
            <a:solidFill>
              <a:schemeClr val="bg1"/>
            </a:solidFill>
            <a:latin typeface="Verdana" pitchFamily="34" charset="0"/>
            <a:ea typeface="Verdana" pitchFamily="34" charset="0"/>
            <a:cs typeface="Verdana" pitchFamily="34" charset="0"/>
          </a:endParaRPr>
        </a:p>
        <a:p>
          <a:r>
            <a:rPr lang="es-ES" sz="1400" dirty="0" smtClean="0">
              <a:solidFill>
                <a:schemeClr val="bg1"/>
              </a:solidFill>
              <a:latin typeface="Verdana" pitchFamily="34" charset="0"/>
              <a:ea typeface="Verdana" pitchFamily="34" charset="0"/>
              <a:cs typeface="Verdana" pitchFamily="34" charset="0"/>
            </a:rPr>
            <a:t> </a:t>
          </a:r>
          <a:r>
            <a:rPr lang="es-ES" sz="1400" i="1" dirty="0" smtClean="0">
              <a:solidFill>
                <a:schemeClr val="bg1"/>
              </a:solidFill>
              <a:latin typeface="Verdana" pitchFamily="34" charset="0"/>
              <a:ea typeface="Verdana" pitchFamily="34" charset="0"/>
              <a:cs typeface="Verdana" pitchFamily="34" charset="0"/>
            </a:rPr>
            <a:t>Diálogos con </a:t>
          </a:r>
          <a:r>
            <a:rPr lang="es-ES" sz="1400" i="1" dirty="0" err="1" smtClean="0">
              <a:solidFill>
                <a:schemeClr val="bg1"/>
              </a:solidFill>
              <a:latin typeface="Verdana" pitchFamily="34" charset="0"/>
              <a:ea typeface="Verdana" pitchFamily="34" charset="0"/>
              <a:cs typeface="Verdana" pitchFamily="34" charset="0"/>
            </a:rPr>
            <a:t>Frondizi</a:t>
          </a:r>
          <a:r>
            <a:rPr lang="es-ES" sz="1400" dirty="0" smtClean="0">
              <a:solidFill>
                <a:schemeClr val="bg1"/>
              </a:solidFill>
              <a:latin typeface="Verdana" pitchFamily="34" charset="0"/>
              <a:ea typeface="Verdana" pitchFamily="34" charset="0"/>
              <a:cs typeface="Verdana" pitchFamily="34" charset="0"/>
            </a:rPr>
            <a:t>, BsAs, Planeta, 1998</a:t>
          </a:r>
          <a:endParaRPr lang="es-ES" sz="1400" dirty="0">
            <a:solidFill>
              <a:schemeClr val="bg1"/>
            </a:solidFill>
            <a:latin typeface="Verdana" pitchFamily="34" charset="0"/>
            <a:ea typeface="Verdana" pitchFamily="34" charset="0"/>
            <a:cs typeface="Verdana" pitchFamily="34" charset="0"/>
          </a:endParaRPr>
        </a:p>
      </dgm:t>
    </dgm:pt>
    <dgm:pt modelId="{751DAA0C-464D-4E52-9139-8169BF5F72C5}" type="parTrans" cxnId="{DA05FFB4-F102-4302-A94D-6D2BEA945EFB}">
      <dgm:prSet/>
      <dgm:spPr/>
      <dgm:t>
        <a:bodyPr/>
        <a:lstStyle/>
        <a:p>
          <a:endParaRPr lang="es-ES"/>
        </a:p>
      </dgm:t>
    </dgm:pt>
    <dgm:pt modelId="{9D36987F-ED46-4BCF-AECB-2E4AAA06E203}" type="sibTrans" cxnId="{DA05FFB4-F102-4302-A94D-6D2BEA945EFB}">
      <dgm:prSet/>
      <dgm:spPr/>
      <dgm:t>
        <a:bodyPr/>
        <a:lstStyle/>
        <a:p>
          <a:endParaRPr lang="es-ES"/>
        </a:p>
      </dgm:t>
    </dgm:pt>
    <dgm:pt modelId="{E0052A85-B3CC-4A4A-B588-0133CC191F9F}" type="pres">
      <dgm:prSet presAssocID="{87C52BA5-EB01-4268-B285-5A0C52E1266B}" presName="Name0" presStyleCnt="0">
        <dgm:presLayoutVars>
          <dgm:dir/>
          <dgm:resizeHandles val="exact"/>
        </dgm:presLayoutVars>
      </dgm:prSet>
      <dgm:spPr/>
      <dgm:t>
        <a:bodyPr/>
        <a:lstStyle/>
        <a:p>
          <a:endParaRPr lang="es-ES"/>
        </a:p>
      </dgm:t>
    </dgm:pt>
    <dgm:pt modelId="{D592F812-89E7-461D-8E45-A6CCC3CAF3A4}" type="pres">
      <dgm:prSet presAssocID="{87C52BA5-EB01-4268-B285-5A0C52E1266B}" presName="fgShape" presStyleLbl="fgShp" presStyleIdx="0" presStyleCnt="1" custFlipVert="0" custScaleY="64064" custLinFactY="45666" custLinFactNeighborX="1984" custLinFactNeighborY="100000"/>
      <dgm:spPr/>
    </dgm:pt>
    <dgm:pt modelId="{2ECF9F53-30A5-43E3-A1F8-1120BC57E77A}" type="pres">
      <dgm:prSet presAssocID="{87C52BA5-EB01-4268-B285-5A0C52E1266B}" presName="linComp" presStyleCnt="0"/>
      <dgm:spPr/>
    </dgm:pt>
    <dgm:pt modelId="{EAE229EA-071B-4527-8BD4-B43125FE6063}" type="pres">
      <dgm:prSet presAssocID="{19442969-41CA-4151-9ADD-7D222F67BAB4}" presName="compNode" presStyleCnt="0"/>
      <dgm:spPr/>
    </dgm:pt>
    <dgm:pt modelId="{77011761-8DFC-48B7-AFE1-F32B5B504178}" type="pres">
      <dgm:prSet presAssocID="{19442969-41CA-4151-9ADD-7D222F67BAB4}" presName="bkgdShape" presStyleLbl="node1" presStyleIdx="0" presStyleCnt="3"/>
      <dgm:spPr/>
      <dgm:t>
        <a:bodyPr/>
        <a:lstStyle/>
        <a:p>
          <a:endParaRPr lang="es-ES"/>
        </a:p>
      </dgm:t>
    </dgm:pt>
    <dgm:pt modelId="{FF091530-3663-47E4-B589-7CA8586C2B29}" type="pres">
      <dgm:prSet presAssocID="{19442969-41CA-4151-9ADD-7D222F67BAB4}" presName="nodeTx" presStyleLbl="node1" presStyleIdx="0" presStyleCnt="3">
        <dgm:presLayoutVars>
          <dgm:bulletEnabled val="1"/>
        </dgm:presLayoutVars>
      </dgm:prSet>
      <dgm:spPr/>
      <dgm:t>
        <a:bodyPr/>
        <a:lstStyle/>
        <a:p>
          <a:endParaRPr lang="es-ES"/>
        </a:p>
      </dgm:t>
    </dgm:pt>
    <dgm:pt modelId="{CEDD1345-8E6A-497D-B4A0-FC22013037AF}" type="pres">
      <dgm:prSet presAssocID="{19442969-41CA-4151-9ADD-7D222F67BAB4}" presName="invisiNode" presStyleLbl="node1" presStyleIdx="0" presStyleCnt="3"/>
      <dgm:spPr/>
    </dgm:pt>
    <dgm:pt modelId="{A1AFF75E-DB88-49AA-93D4-6141EA4B13DB}" type="pres">
      <dgm:prSet presAssocID="{19442969-41CA-4151-9ADD-7D222F67BAB4}" presName="imagNode" presStyleLbl="fgImgPlace1" presStyleIdx="0" presStyleCnt="3" custScaleX="77451" custScaleY="58689" custLinFactNeighborX="2755" custLinFactNeighborY="-28436"/>
      <dgm:spPr>
        <a:blipFill rotWithShape="0">
          <a:blip xmlns:r="http://schemas.openxmlformats.org/officeDocument/2006/relationships" r:embed="rId1"/>
          <a:stretch>
            <a:fillRect/>
          </a:stretch>
        </a:blipFill>
      </dgm:spPr>
    </dgm:pt>
    <dgm:pt modelId="{89632EB1-D1ED-44D8-8DA8-788C53B5610A}" type="pres">
      <dgm:prSet presAssocID="{08A25158-C732-4B6F-8A77-92087864FC93}" presName="sibTrans" presStyleLbl="sibTrans2D1" presStyleIdx="0" presStyleCnt="0"/>
      <dgm:spPr/>
      <dgm:t>
        <a:bodyPr/>
        <a:lstStyle/>
        <a:p>
          <a:endParaRPr lang="es-ES"/>
        </a:p>
      </dgm:t>
    </dgm:pt>
    <dgm:pt modelId="{6720A5B1-93C9-44BD-AFF6-D2230542A019}" type="pres">
      <dgm:prSet presAssocID="{BC795990-35EF-4185-9678-B08B126C9773}" presName="compNode" presStyleCnt="0"/>
      <dgm:spPr/>
    </dgm:pt>
    <dgm:pt modelId="{ABD6C5B2-EDFA-4A1F-B546-956D5147AF12}" type="pres">
      <dgm:prSet presAssocID="{BC795990-35EF-4185-9678-B08B126C9773}" presName="bkgdShape" presStyleLbl="node1" presStyleIdx="1" presStyleCnt="3" custLinFactNeighborX="960" custLinFactNeighborY="4545"/>
      <dgm:spPr/>
      <dgm:t>
        <a:bodyPr/>
        <a:lstStyle/>
        <a:p>
          <a:endParaRPr lang="es-ES"/>
        </a:p>
      </dgm:t>
    </dgm:pt>
    <dgm:pt modelId="{DA6614A0-7C6F-453E-AF6A-55A63A156FD4}" type="pres">
      <dgm:prSet presAssocID="{BC795990-35EF-4185-9678-B08B126C9773}" presName="nodeTx" presStyleLbl="node1" presStyleIdx="1" presStyleCnt="3">
        <dgm:presLayoutVars>
          <dgm:bulletEnabled val="1"/>
        </dgm:presLayoutVars>
      </dgm:prSet>
      <dgm:spPr/>
      <dgm:t>
        <a:bodyPr/>
        <a:lstStyle/>
        <a:p>
          <a:endParaRPr lang="es-ES"/>
        </a:p>
      </dgm:t>
    </dgm:pt>
    <dgm:pt modelId="{49B92012-6C66-4808-880E-0580B6204C53}" type="pres">
      <dgm:prSet presAssocID="{BC795990-35EF-4185-9678-B08B126C9773}" presName="invisiNode" presStyleLbl="node1" presStyleIdx="1" presStyleCnt="3"/>
      <dgm:spPr/>
    </dgm:pt>
    <dgm:pt modelId="{467A1CB9-DB87-4946-BA00-CB9D3C701BEE}" type="pres">
      <dgm:prSet presAssocID="{BC795990-35EF-4185-9678-B08B126C9773}" presName="imagNode" presStyleLbl="fgImgPlace1" presStyleIdx="1" presStyleCnt="3" custScaleY="79478" custLinFactNeighborX="3931" custLinFactNeighborY="-24866"/>
      <dgm:spPr>
        <a:blipFill rotWithShape="0">
          <a:blip xmlns:r="http://schemas.openxmlformats.org/officeDocument/2006/relationships" r:embed="rId2"/>
          <a:stretch>
            <a:fillRect/>
          </a:stretch>
        </a:blipFill>
      </dgm:spPr>
    </dgm:pt>
    <dgm:pt modelId="{684E1FAC-2E35-4ED9-BAAC-D299F1CBA48C}" type="pres">
      <dgm:prSet presAssocID="{454C4D78-35B7-4F82-A5A4-54E5E6EA1DB3}" presName="sibTrans" presStyleLbl="sibTrans2D1" presStyleIdx="0" presStyleCnt="0"/>
      <dgm:spPr/>
      <dgm:t>
        <a:bodyPr/>
        <a:lstStyle/>
        <a:p>
          <a:endParaRPr lang="es-ES"/>
        </a:p>
      </dgm:t>
    </dgm:pt>
    <dgm:pt modelId="{4D1CA957-1D95-4FE0-AE6D-BCAA50640017}" type="pres">
      <dgm:prSet presAssocID="{2C5F4912-07EE-4F59-A7E2-244E6ECAA916}" presName="compNode" presStyleCnt="0"/>
      <dgm:spPr/>
    </dgm:pt>
    <dgm:pt modelId="{0191C760-6BA5-4E49-9C79-DE1793F935A5}" type="pres">
      <dgm:prSet presAssocID="{2C5F4912-07EE-4F59-A7E2-244E6ECAA916}" presName="bkgdShape" presStyleLbl="node1" presStyleIdx="2" presStyleCnt="3"/>
      <dgm:spPr/>
      <dgm:t>
        <a:bodyPr/>
        <a:lstStyle/>
        <a:p>
          <a:endParaRPr lang="es-ES"/>
        </a:p>
      </dgm:t>
    </dgm:pt>
    <dgm:pt modelId="{C483614C-09A5-4F94-ACD0-CAC617E59648}" type="pres">
      <dgm:prSet presAssocID="{2C5F4912-07EE-4F59-A7E2-244E6ECAA916}" presName="nodeTx" presStyleLbl="node1" presStyleIdx="2" presStyleCnt="3">
        <dgm:presLayoutVars>
          <dgm:bulletEnabled val="1"/>
        </dgm:presLayoutVars>
      </dgm:prSet>
      <dgm:spPr/>
      <dgm:t>
        <a:bodyPr/>
        <a:lstStyle/>
        <a:p>
          <a:endParaRPr lang="es-ES"/>
        </a:p>
      </dgm:t>
    </dgm:pt>
    <dgm:pt modelId="{4F0C85D5-01F6-4CA7-8272-4EEE545C5F43}" type="pres">
      <dgm:prSet presAssocID="{2C5F4912-07EE-4F59-A7E2-244E6ECAA916}" presName="invisiNode" presStyleLbl="node1" presStyleIdx="2" presStyleCnt="3"/>
      <dgm:spPr/>
    </dgm:pt>
    <dgm:pt modelId="{13FD9B70-3255-40FA-ACC3-6F55A7F85365}" type="pres">
      <dgm:prSet presAssocID="{2C5F4912-07EE-4F59-A7E2-244E6ECAA916}" presName="imagNode" presStyleLbl="fgImgPlace1" presStyleIdx="2" presStyleCnt="3" custScaleX="91101" custScaleY="72700" custLinFactNeighborX="658" custLinFactNeighborY="-21430"/>
      <dgm:spPr>
        <a:blipFill rotWithShape="0">
          <a:blip xmlns:r="http://schemas.openxmlformats.org/officeDocument/2006/relationships" r:embed="rId3"/>
          <a:stretch>
            <a:fillRect/>
          </a:stretch>
        </a:blipFill>
      </dgm:spPr>
      <dgm:t>
        <a:bodyPr/>
        <a:lstStyle/>
        <a:p>
          <a:endParaRPr lang="es-ES"/>
        </a:p>
      </dgm:t>
    </dgm:pt>
  </dgm:ptLst>
  <dgm:cxnLst>
    <dgm:cxn modelId="{364EFB8F-95F2-490C-A727-A74A8B79F7A6}" srcId="{87C52BA5-EB01-4268-B285-5A0C52E1266B}" destId="{19442969-41CA-4151-9ADD-7D222F67BAB4}" srcOrd="0" destOrd="0" parTransId="{E236B0DF-8DED-4897-9325-AA07223179E6}" sibTransId="{08A25158-C732-4B6F-8A77-92087864FC93}"/>
    <dgm:cxn modelId="{12E43C60-0352-4ABF-8E42-CA4478DBE1EA}" type="presOf" srcId="{19442969-41CA-4151-9ADD-7D222F67BAB4}" destId="{77011761-8DFC-48B7-AFE1-F32B5B504178}" srcOrd="0" destOrd="0" presId="urn:microsoft.com/office/officeart/2005/8/layout/hList7"/>
    <dgm:cxn modelId="{2ACF66A5-5D82-4E3E-BCBA-B4C1D9F6580C}" type="presOf" srcId="{08A25158-C732-4B6F-8A77-92087864FC93}" destId="{89632EB1-D1ED-44D8-8DA8-788C53B5610A}" srcOrd="0" destOrd="0" presId="urn:microsoft.com/office/officeart/2005/8/layout/hList7"/>
    <dgm:cxn modelId="{7B395FCC-9FB1-4153-985D-0E070017999A}" type="presOf" srcId="{19442969-41CA-4151-9ADD-7D222F67BAB4}" destId="{FF091530-3663-47E4-B589-7CA8586C2B29}" srcOrd="1" destOrd="0" presId="urn:microsoft.com/office/officeart/2005/8/layout/hList7"/>
    <dgm:cxn modelId="{46CE1045-1D30-4B05-AC6E-3F945D2D4F2E}" type="presOf" srcId="{87C52BA5-EB01-4268-B285-5A0C52E1266B}" destId="{E0052A85-B3CC-4A4A-B588-0133CC191F9F}" srcOrd="0" destOrd="0" presId="urn:microsoft.com/office/officeart/2005/8/layout/hList7"/>
    <dgm:cxn modelId="{49EAD397-E5DD-4194-BD24-0A0BF9E59B0E}" type="presOf" srcId="{BC795990-35EF-4185-9678-B08B126C9773}" destId="{ABD6C5B2-EDFA-4A1F-B546-956D5147AF12}" srcOrd="0" destOrd="0" presId="urn:microsoft.com/office/officeart/2005/8/layout/hList7"/>
    <dgm:cxn modelId="{D6B39906-727B-47FB-998E-8D2309C7D28A}" srcId="{87C52BA5-EB01-4268-B285-5A0C52E1266B}" destId="{BC795990-35EF-4185-9678-B08B126C9773}" srcOrd="1" destOrd="0" parTransId="{EFAF6343-8E41-4E51-8FB6-8A1F29D9B7F1}" sibTransId="{454C4D78-35B7-4F82-A5A4-54E5E6EA1DB3}"/>
    <dgm:cxn modelId="{E651CA2B-1BDA-47F0-91C2-34171B500F63}" type="presOf" srcId="{BC795990-35EF-4185-9678-B08B126C9773}" destId="{DA6614A0-7C6F-453E-AF6A-55A63A156FD4}" srcOrd="1" destOrd="0" presId="urn:microsoft.com/office/officeart/2005/8/layout/hList7"/>
    <dgm:cxn modelId="{8EE2B577-6904-4C52-93A9-4A4885C8CC0A}" type="presOf" srcId="{2C5F4912-07EE-4F59-A7E2-244E6ECAA916}" destId="{0191C760-6BA5-4E49-9C79-DE1793F935A5}" srcOrd="0" destOrd="0" presId="urn:microsoft.com/office/officeart/2005/8/layout/hList7"/>
    <dgm:cxn modelId="{C6DFBBF8-D9FB-4117-996D-34587CFC4938}" type="presOf" srcId="{2C5F4912-07EE-4F59-A7E2-244E6ECAA916}" destId="{C483614C-09A5-4F94-ACD0-CAC617E59648}" srcOrd="1" destOrd="0" presId="urn:microsoft.com/office/officeart/2005/8/layout/hList7"/>
    <dgm:cxn modelId="{DA05FFB4-F102-4302-A94D-6D2BEA945EFB}" srcId="{87C52BA5-EB01-4268-B285-5A0C52E1266B}" destId="{2C5F4912-07EE-4F59-A7E2-244E6ECAA916}" srcOrd="2" destOrd="0" parTransId="{751DAA0C-464D-4E52-9139-8169BF5F72C5}" sibTransId="{9D36987F-ED46-4BCF-AECB-2E4AAA06E203}"/>
    <dgm:cxn modelId="{0A0B92BB-D0D2-48E2-8783-688E12EEC159}" type="presOf" srcId="{454C4D78-35B7-4F82-A5A4-54E5E6EA1DB3}" destId="{684E1FAC-2E35-4ED9-BAAC-D299F1CBA48C}" srcOrd="0" destOrd="0" presId="urn:microsoft.com/office/officeart/2005/8/layout/hList7"/>
    <dgm:cxn modelId="{0D0E32CD-ED01-464F-A5E8-3FBE8B9D360A}" type="presParOf" srcId="{E0052A85-B3CC-4A4A-B588-0133CC191F9F}" destId="{D592F812-89E7-461D-8E45-A6CCC3CAF3A4}" srcOrd="0" destOrd="0" presId="urn:microsoft.com/office/officeart/2005/8/layout/hList7"/>
    <dgm:cxn modelId="{BAB19C0F-0F4C-4A4C-BBB8-5C9412150241}" type="presParOf" srcId="{E0052A85-B3CC-4A4A-B588-0133CC191F9F}" destId="{2ECF9F53-30A5-43E3-A1F8-1120BC57E77A}" srcOrd="1" destOrd="0" presId="urn:microsoft.com/office/officeart/2005/8/layout/hList7"/>
    <dgm:cxn modelId="{AAFC84E1-BF57-4849-B963-02C5C9E73EEB}" type="presParOf" srcId="{2ECF9F53-30A5-43E3-A1F8-1120BC57E77A}" destId="{EAE229EA-071B-4527-8BD4-B43125FE6063}" srcOrd="0" destOrd="0" presId="urn:microsoft.com/office/officeart/2005/8/layout/hList7"/>
    <dgm:cxn modelId="{FB4C5067-F929-4C11-B710-898779C87527}" type="presParOf" srcId="{EAE229EA-071B-4527-8BD4-B43125FE6063}" destId="{77011761-8DFC-48B7-AFE1-F32B5B504178}" srcOrd="0" destOrd="0" presId="urn:microsoft.com/office/officeart/2005/8/layout/hList7"/>
    <dgm:cxn modelId="{5218DB40-9C8D-47E2-BE20-6561F995F605}" type="presParOf" srcId="{EAE229EA-071B-4527-8BD4-B43125FE6063}" destId="{FF091530-3663-47E4-B589-7CA8586C2B29}" srcOrd="1" destOrd="0" presId="urn:microsoft.com/office/officeart/2005/8/layout/hList7"/>
    <dgm:cxn modelId="{3F83098F-C980-4502-8C55-5E3BA196D5D3}" type="presParOf" srcId="{EAE229EA-071B-4527-8BD4-B43125FE6063}" destId="{CEDD1345-8E6A-497D-B4A0-FC22013037AF}" srcOrd="2" destOrd="0" presId="urn:microsoft.com/office/officeart/2005/8/layout/hList7"/>
    <dgm:cxn modelId="{B95A5A5C-D4BF-46E0-BB87-D6A83165A24A}" type="presParOf" srcId="{EAE229EA-071B-4527-8BD4-B43125FE6063}" destId="{A1AFF75E-DB88-49AA-93D4-6141EA4B13DB}" srcOrd="3" destOrd="0" presId="urn:microsoft.com/office/officeart/2005/8/layout/hList7"/>
    <dgm:cxn modelId="{3829BE45-7274-461F-8822-0A22EACD2661}" type="presParOf" srcId="{2ECF9F53-30A5-43E3-A1F8-1120BC57E77A}" destId="{89632EB1-D1ED-44D8-8DA8-788C53B5610A}" srcOrd="1" destOrd="0" presId="urn:microsoft.com/office/officeart/2005/8/layout/hList7"/>
    <dgm:cxn modelId="{EF2332E4-B294-4801-A2F6-FA753DB1F316}" type="presParOf" srcId="{2ECF9F53-30A5-43E3-A1F8-1120BC57E77A}" destId="{6720A5B1-93C9-44BD-AFF6-D2230542A019}" srcOrd="2" destOrd="0" presId="urn:microsoft.com/office/officeart/2005/8/layout/hList7"/>
    <dgm:cxn modelId="{C7A89FB0-BCC7-4C96-8294-422EDA2EDD67}" type="presParOf" srcId="{6720A5B1-93C9-44BD-AFF6-D2230542A019}" destId="{ABD6C5B2-EDFA-4A1F-B546-956D5147AF12}" srcOrd="0" destOrd="0" presId="urn:microsoft.com/office/officeart/2005/8/layout/hList7"/>
    <dgm:cxn modelId="{85FFA857-71CF-445C-BECF-97D5D64DE821}" type="presParOf" srcId="{6720A5B1-93C9-44BD-AFF6-D2230542A019}" destId="{DA6614A0-7C6F-453E-AF6A-55A63A156FD4}" srcOrd="1" destOrd="0" presId="urn:microsoft.com/office/officeart/2005/8/layout/hList7"/>
    <dgm:cxn modelId="{A7E738D6-2273-453A-AE0B-BFBB68D5ADC6}" type="presParOf" srcId="{6720A5B1-93C9-44BD-AFF6-D2230542A019}" destId="{49B92012-6C66-4808-880E-0580B6204C53}" srcOrd="2" destOrd="0" presId="urn:microsoft.com/office/officeart/2005/8/layout/hList7"/>
    <dgm:cxn modelId="{034581D5-8817-4D1D-A2B1-6AAE6AE6926B}" type="presParOf" srcId="{6720A5B1-93C9-44BD-AFF6-D2230542A019}" destId="{467A1CB9-DB87-4946-BA00-CB9D3C701BEE}" srcOrd="3" destOrd="0" presId="urn:microsoft.com/office/officeart/2005/8/layout/hList7"/>
    <dgm:cxn modelId="{020A3F0B-2D61-4D81-93A3-2170F4599C9D}" type="presParOf" srcId="{2ECF9F53-30A5-43E3-A1F8-1120BC57E77A}" destId="{684E1FAC-2E35-4ED9-BAAC-D299F1CBA48C}" srcOrd="3" destOrd="0" presId="urn:microsoft.com/office/officeart/2005/8/layout/hList7"/>
    <dgm:cxn modelId="{14872FFB-5676-43F4-9193-DC9729802395}" type="presParOf" srcId="{2ECF9F53-30A5-43E3-A1F8-1120BC57E77A}" destId="{4D1CA957-1D95-4FE0-AE6D-BCAA50640017}" srcOrd="4" destOrd="0" presId="urn:microsoft.com/office/officeart/2005/8/layout/hList7"/>
    <dgm:cxn modelId="{41EC7E21-F534-47FA-A9D4-65C5FDE0E09D}" type="presParOf" srcId="{4D1CA957-1D95-4FE0-AE6D-BCAA50640017}" destId="{0191C760-6BA5-4E49-9C79-DE1793F935A5}" srcOrd="0" destOrd="0" presId="urn:microsoft.com/office/officeart/2005/8/layout/hList7"/>
    <dgm:cxn modelId="{2AD8D944-5FFE-439D-B291-7A985A373624}" type="presParOf" srcId="{4D1CA957-1D95-4FE0-AE6D-BCAA50640017}" destId="{C483614C-09A5-4F94-ACD0-CAC617E59648}" srcOrd="1" destOrd="0" presId="urn:microsoft.com/office/officeart/2005/8/layout/hList7"/>
    <dgm:cxn modelId="{9120CBEE-696D-469E-9693-BD716B989A4F}" type="presParOf" srcId="{4D1CA957-1D95-4FE0-AE6D-BCAA50640017}" destId="{4F0C85D5-01F6-4CA7-8272-4EEE545C5F43}" srcOrd="2" destOrd="0" presId="urn:microsoft.com/office/officeart/2005/8/layout/hList7"/>
    <dgm:cxn modelId="{01FCDDDF-A33A-4836-9B68-F271B594E992}" type="presParOf" srcId="{4D1CA957-1D95-4FE0-AE6D-BCAA50640017}" destId="{13FD9B70-3255-40FA-ACC3-6F55A7F85365}"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D66D5D-E580-4C08-BAEF-CA326DB84763}"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es-ES"/>
        </a:p>
      </dgm:t>
    </dgm:pt>
    <dgm:pt modelId="{EA0584D4-4A34-44BD-9DD7-689A2F47F28C}">
      <dgm:prSet phldrT="[Texto]"/>
      <dgm:spPr/>
      <dgm:t>
        <a:bodyPr/>
        <a:lstStyle/>
        <a:p>
          <a:pPr algn="ctr"/>
          <a:r>
            <a:rPr lang="es-ES" b="1" i="1" dirty="0" smtClean="0">
              <a:solidFill>
                <a:schemeClr val="accent1">
                  <a:lumMod val="50000"/>
                </a:schemeClr>
              </a:solidFill>
              <a:latin typeface="Rockwell" pitchFamily="18" charset="0"/>
            </a:rPr>
            <a:t>  Muchos autores </a:t>
          </a:r>
        </a:p>
        <a:p>
          <a:pPr algn="ctr"/>
          <a:r>
            <a:rPr lang="es-ES" b="1" i="1" dirty="0" smtClean="0">
              <a:solidFill>
                <a:schemeClr val="accent1">
                  <a:lumMod val="50000"/>
                </a:schemeClr>
              </a:solidFill>
              <a:latin typeface="Rockwell" pitchFamily="18" charset="0"/>
            </a:rPr>
            <a:t>coinciden en la existencia de</a:t>
          </a:r>
        </a:p>
        <a:p>
          <a:pPr algn="ctr"/>
          <a:r>
            <a:rPr lang="es-ES" b="1" i="1" dirty="0" smtClean="0">
              <a:solidFill>
                <a:schemeClr val="accent1">
                  <a:lumMod val="50000"/>
                </a:schemeClr>
              </a:solidFill>
              <a:latin typeface="Rockwell" pitchFamily="18" charset="0"/>
            </a:rPr>
            <a:t>influencia mítica y reivindicatoria  </a:t>
          </a:r>
        </a:p>
        <a:p>
          <a:pPr algn="ctr"/>
          <a:r>
            <a:rPr lang="es-ES" b="1" i="1" dirty="0" smtClean="0">
              <a:solidFill>
                <a:schemeClr val="accent1">
                  <a:lumMod val="50000"/>
                </a:schemeClr>
              </a:solidFill>
              <a:latin typeface="Rockwell" pitchFamily="18" charset="0"/>
            </a:rPr>
            <a:t>en la historiografía latinoamericana</a:t>
          </a:r>
          <a:r>
            <a:rPr lang="es-ES" i="1" dirty="0" smtClean="0">
              <a:solidFill>
                <a:schemeClr val="accent1">
                  <a:lumMod val="50000"/>
                </a:schemeClr>
              </a:solidFill>
              <a:latin typeface="Rockwell" pitchFamily="18" charset="0"/>
            </a:rPr>
            <a:t>. </a:t>
          </a:r>
          <a:endParaRPr lang="es-ES" dirty="0">
            <a:solidFill>
              <a:schemeClr val="accent1">
                <a:lumMod val="50000"/>
              </a:schemeClr>
            </a:solidFill>
            <a:latin typeface="Rockwell" pitchFamily="18" charset="0"/>
          </a:endParaRPr>
        </a:p>
      </dgm:t>
    </dgm:pt>
    <dgm:pt modelId="{68A73FD6-0551-480F-8D81-1A2C545A7E1B}" type="parTrans" cxnId="{32D0CB0A-C27B-4264-BBE1-35D53742B56E}">
      <dgm:prSet/>
      <dgm:spPr/>
      <dgm:t>
        <a:bodyPr/>
        <a:lstStyle/>
        <a:p>
          <a:endParaRPr lang="es-ES"/>
        </a:p>
      </dgm:t>
    </dgm:pt>
    <dgm:pt modelId="{B6949331-4BB1-4739-93B4-FF2C97391550}" type="sibTrans" cxnId="{32D0CB0A-C27B-4264-BBE1-35D53742B56E}">
      <dgm:prSet/>
      <dgm:spPr/>
      <dgm:t>
        <a:bodyPr/>
        <a:lstStyle/>
        <a:p>
          <a:endParaRPr lang="es-ES"/>
        </a:p>
      </dgm:t>
    </dgm:pt>
    <dgm:pt modelId="{7CCC09B0-ABA1-4CE7-AD9B-2C836EE09576}">
      <dgm:prSet phldrT="[Texto]" custT="1"/>
      <dgm:spPr/>
      <dgm:t>
        <a:bodyPr/>
        <a:lstStyle/>
        <a:p>
          <a:r>
            <a:rPr lang="es-ES" sz="1800" b="1" dirty="0" smtClean="0">
              <a:latin typeface="Verdana" pitchFamily="34" charset="0"/>
              <a:ea typeface="Verdana" pitchFamily="34" charset="0"/>
              <a:cs typeface="Verdana" pitchFamily="34" charset="0"/>
            </a:rPr>
            <a:t>Diana </a:t>
          </a:r>
          <a:r>
            <a:rPr lang="es-ES" sz="1800" b="1" dirty="0" err="1" smtClean="0">
              <a:latin typeface="Verdana" pitchFamily="34" charset="0"/>
              <a:ea typeface="Verdana" pitchFamily="34" charset="0"/>
              <a:cs typeface="Verdana" pitchFamily="34" charset="0"/>
            </a:rPr>
            <a:t>Quattrocchi</a:t>
          </a:r>
          <a:r>
            <a:rPr lang="es-ES" sz="1800" b="1" dirty="0" smtClean="0">
              <a:latin typeface="Verdana" pitchFamily="34" charset="0"/>
              <a:ea typeface="Verdana" pitchFamily="34" charset="0"/>
              <a:cs typeface="Verdana" pitchFamily="34" charset="0"/>
            </a:rPr>
            <a:t> </a:t>
          </a:r>
          <a:r>
            <a:rPr lang="es-ES" sz="1800" b="1" dirty="0" err="1" smtClean="0">
              <a:latin typeface="Verdana" pitchFamily="34" charset="0"/>
              <a:ea typeface="Verdana" pitchFamily="34" charset="0"/>
              <a:cs typeface="Verdana" pitchFamily="34" charset="0"/>
            </a:rPr>
            <a:t>Woisson</a:t>
          </a:r>
          <a:endParaRPr lang="es-ES" sz="1800" b="1" dirty="0" smtClean="0">
            <a:latin typeface="Verdana" pitchFamily="34" charset="0"/>
            <a:ea typeface="Verdana" pitchFamily="34" charset="0"/>
            <a:cs typeface="Verdana" pitchFamily="34" charset="0"/>
          </a:endParaRPr>
        </a:p>
        <a:p>
          <a:r>
            <a:rPr lang="es-ES" sz="1800" b="0" dirty="0" smtClean="0">
              <a:latin typeface="Verdana" pitchFamily="34" charset="0"/>
              <a:ea typeface="Verdana" pitchFamily="34" charset="0"/>
              <a:cs typeface="Verdana" pitchFamily="34" charset="0"/>
            </a:rPr>
            <a:t>…”la disciplina histórica fue ocupada por historias </a:t>
          </a:r>
          <a:r>
            <a:rPr lang="es-ES" sz="1800" b="0" u="none" dirty="0" smtClean="0">
              <a:latin typeface="Verdana" pitchFamily="34" charset="0"/>
              <a:ea typeface="Verdana" pitchFamily="34" charset="0"/>
              <a:cs typeface="Verdana" pitchFamily="34" charset="0"/>
            </a:rPr>
            <a:t>militantes , convertidas en espacios míticos, </a:t>
          </a:r>
          <a:r>
            <a:rPr lang="es-ES" sz="1800" b="0" i="1" dirty="0" smtClean="0">
              <a:latin typeface="Verdana" pitchFamily="34" charset="0"/>
              <a:ea typeface="Verdana" pitchFamily="34" charset="0"/>
              <a:cs typeface="Verdana" pitchFamily="34" charset="0"/>
            </a:rPr>
            <a:t>…</a:t>
          </a:r>
          <a:r>
            <a:rPr lang="es-ES" sz="1800" b="0" dirty="0" smtClean="0">
              <a:latin typeface="Verdana" pitchFamily="34" charset="0"/>
              <a:ea typeface="Verdana" pitchFamily="34" charset="0"/>
              <a:cs typeface="Verdana" pitchFamily="34" charset="0"/>
            </a:rPr>
            <a:t> se organiza toda una cultura del hecho nacional, a partir de imágenes fuertemente emotivas.”</a:t>
          </a:r>
        </a:p>
        <a:p>
          <a:endParaRPr lang="es-ES" sz="1800" b="0" dirty="0" smtClean="0">
            <a:latin typeface="Verdana" pitchFamily="34" charset="0"/>
            <a:ea typeface="Verdana" pitchFamily="34" charset="0"/>
            <a:cs typeface="Verdana" pitchFamily="34" charset="0"/>
          </a:endParaRPr>
        </a:p>
        <a:p>
          <a:r>
            <a:rPr lang="es-ES" sz="1600" b="0" dirty="0" smtClean="0">
              <a:latin typeface="Verdana" pitchFamily="34" charset="0"/>
              <a:ea typeface="Verdana" pitchFamily="34" charset="0"/>
              <a:cs typeface="Verdana" pitchFamily="34" charset="0"/>
            </a:rPr>
            <a:t> </a:t>
          </a:r>
          <a:r>
            <a:rPr lang="es-ES" sz="1400" b="0" i="1" dirty="0" smtClean="0">
              <a:latin typeface="Verdana" pitchFamily="34" charset="0"/>
              <a:ea typeface="Verdana" pitchFamily="34" charset="0"/>
              <a:cs typeface="Verdana" pitchFamily="34" charset="0"/>
            </a:rPr>
            <a:t>Los males de la memoria</a:t>
          </a:r>
          <a:r>
            <a:rPr lang="es-ES" sz="1400" b="0" dirty="0" smtClean="0">
              <a:latin typeface="Verdana" pitchFamily="34" charset="0"/>
              <a:ea typeface="Verdana" pitchFamily="34" charset="0"/>
              <a:cs typeface="Verdana" pitchFamily="34" charset="0"/>
            </a:rPr>
            <a:t>, Bs As, Emecé, 1995</a:t>
          </a:r>
          <a:r>
            <a:rPr lang="es-ES" sz="1600" b="0" dirty="0" smtClean="0">
              <a:latin typeface="Verdana" pitchFamily="34" charset="0"/>
              <a:ea typeface="Verdana" pitchFamily="34" charset="0"/>
              <a:cs typeface="Verdana" pitchFamily="34" charset="0"/>
            </a:rPr>
            <a:t>.</a:t>
          </a:r>
          <a:endParaRPr lang="es-ES" sz="1600" b="0" dirty="0">
            <a:latin typeface="Verdana" pitchFamily="34" charset="0"/>
            <a:ea typeface="Verdana" pitchFamily="34" charset="0"/>
            <a:cs typeface="Verdana" pitchFamily="34" charset="0"/>
          </a:endParaRPr>
        </a:p>
      </dgm:t>
    </dgm:pt>
    <dgm:pt modelId="{3E5107B9-CCAB-4201-B200-30F7CA1CAD72}" type="parTrans" cxnId="{BAF38037-CF25-4DA1-BEAF-3196DB238903}">
      <dgm:prSet/>
      <dgm:spPr/>
      <dgm:t>
        <a:bodyPr/>
        <a:lstStyle/>
        <a:p>
          <a:endParaRPr lang="es-ES"/>
        </a:p>
      </dgm:t>
    </dgm:pt>
    <dgm:pt modelId="{91165F47-5A54-4634-B84C-9BE077CA4641}" type="sibTrans" cxnId="{BAF38037-CF25-4DA1-BEAF-3196DB238903}">
      <dgm:prSet/>
      <dgm:spPr/>
      <dgm:t>
        <a:bodyPr/>
        <a:lstStyle/>
        <a:p>
          <a:endParaRPr lang="es-ES"/>
        </a:p>
      </dgm:t>
    </dgm:pt>
    <dgm:pt modelId="{CA23E07C-250B-42D4-889B-C8946A57AA9A}">
      <dgm:prSet phldrT="[Texto]" custT="1"/>
      <dgm:spPr/>
      <dgm:t>
        <a:bodyPr/>
        <a:lstStyle/>
        <a:p>
          <a:r>
            <a:rPr lang="es-ES" sz="1800" b="1" dirty="0" smtClean="0">
              <a:latin typeface="Verdana" pitchFamily="34" charset="0"/>
              <a:ea typeface="Verdana" pitchFamily="34" charset="0"/>
              <a:cs typeface="Verdana" pitchFamily="34" charset="0"/>
            </a:rPr>
            <a:t>Mario </a:t>
          </a:r>
          <a:r>
            <a:rPr lang="es-ES" sz="1800" b="1" dirty="0" err="1" smtClean="0">
              <a:latin typeface="Verdana" pitchFamily="34" charset="0"/>
              <a:ea typeface="Verdana" pitchFamily="34" charset="0"/>
              <a:cs typeface="Verdana" pitchFamily="34" charset="0"/>
            </a:rPr>
            <a:t>Rapaport</a:t>
          </a:r>
          <a:r>
            <a:rPr lang="es-ES" sz="1800" b="1" dirty="0" smtClean="0">
              <a:latin typeface="Verdana" pitchFamily="34" charset="0"/>
              <a:ea typeface="Verdana" pitchFamily="34" charset="0"/>
              <a:cs typeface="Verdana" pitchFamily="34" charset="0"/>
            </a:rPr>
            <a:t> </a:t>
          </a:r>
        </a:p>
        <a:p>
          <a:r>
            <a:rPr lang="es-ES" sz="1800" b="0" dirty="0" smtClean="0">
              <a:latin typeface="Verdana" pitchFamily="34" charset="0"/>
              <a:ea typeface="Verdana" pitchFamily="34" charset="0"/>
              <a:cs typeface="Verdana" pitchFamily="34" charset="0"/>
            </a:rPr>
            <a:t>el mito es </a:t>
          </a:r>
          <a:r>
            <a:rPr lang="es-ES" sz="1800" b="0" u="none" dirty="0" smtClean="0">
              <a:latin typeface="Verdana" pitchFamily="34" charset="0"/>
              <a:ea typeface="Verdana" pitchFamily="34" charset="0"/>
              <a:cs typeface="Verdana" pitchFamily="34" charset="0"/>
            </a:rPr>
            <a:t>la falsa percepción de un fenómeno de la historia compartido por especialistas en ciencias sociales como por la opinión pública en general. </a:t>
          </a:r>
        </a:p>
        <a:p>
          <a:endParaRPr lang="es-ES" sz="1800" b="0" u="none" dirty="0" smtClean="0">
            <a:latin typeface="Verdana" pitchFamily="34" charset="0"/>
            <a:ea typeface="Verdana" pitchFamily="34" charset="0"/>
            <a:cs typeface="Verdana" pitchFamily="34" charset="0"/>
          </a:endParaRPr>
        </a:p>
        <a:p>
          <a:endParaRPr lang="es-ES" sz="1800" b="0" u="none" dirty="0" smtClean="0">
            <a:latin typeface="Verdana" pitchFamily="34" charset="0"/>
            <a:ea typeface="Verdana" pitchFamily="34" charset="0"/>
            <a:cs typeface="Verdana" pitchFamily="34" charset="0"/>
          </a:endParaRPr>
        </a:p>
        <a:p>
          <a:r>
            <a:rPr lang="es-ES" sz="1400" b="0" i="1" dirty="0" smtClean="0">
              <a:latin typeface="Verdana" pitchFamily="34" charset="0"/>
              <a:ea typeface="Verdana" pitchFamily="34" charset="0"/>
              <a:cs typeface="Verdana" pitchFamily="34" charset="0"/>
            </a:rPr>
            <a:t>Historia política, económica y social de la Argentina</a:t>
          </a:r>
          <a:r>
            <a:rPr lang="es-ES" sz="1400" b="0" dirty="0" smtClean="0">
              <a:latin typeface="Verdana" pitchFamily="34" charset="0"/>
              <a:ea typeface="Verdana" pitchFamily="34" charset="0"/>
              <a:cs typeface="Verdana" pitchFamily="34" charset="0"/>
            </a:rPr>
            <a:t>, Bs. As., Macchi, 2000.</a:t>
          </a:r>
          <a:endParaRPr lang="es-ES" sz="1800" b="0" dirty="0">
            <a:latin typeface="Verdana" pitchFamily="34" charset="0"/>
            <a:ea typeface="Verdana" pitchFamily="34" charset="0"/>
            <a:cs typeface="Verdana" pitchFamily="34" charset="0"/>
          </a:endParaRPr>
        </a:p>
      </dgm:t>
    </dgm:pt>
    <dgm:pt modelId="{DBD99FBA-C3B4-4599-8258-9AAF48477C1B}" type="parTrans" cxnId="{1EF3B035-2497-4BD0-8666-A2ECC9C2127F}">
      <dgm:prSet/>
      <dgm:spPr/>
      <dgm:t>
        <a:bodyPr/>
        <a:lstStyle/>
        <a:p>
          <a:endParaRPr lang="es-ES"/>
        </a:p>
      </dgm:t>
    </dgm:pt>
    <dgm:pt modelId="{A755477B-26BC-4589-8800-A90777E86D8E}" type="sibTrans" cxnId="{1EF3B035-2497-4BD0-8666-A2ECC9C2127F}">
      <dgm:prSet/>
      <dgm:spPr/>
      <dgm:t>
        <a:bodyPr/>
        <a:lstStyle/>
        <a:p>
          <a:endParaRPr lang="es-ES"/>
        </a:p>
      </dgm:t>
    </dgm:pt>
    <dgm:pt modelId="{E5692705-79EC-4114-A579-CA33A6D1410E}">
      <dgm:prSet phldrT="[Texto]" custT="1"/>
      <dgm:spPr/>
      <dgm:t>
        <a:bodyPr/>
        <a:lstStyle/>
        <a:p>
          <a:r>
            <a:rPr lang="es-ES" sz="1800" b="1" u="none" dirty="0" smtClean="0">
              <a:latin typeface="Verdana" pitchFamily="34" charset="0"/>
              <a:ea typeface="Verdana" pitchFamily="34" charset="0"/>
              <a:cs typeface="Verdana" pitchFamily="34" charset="0"/>
            </a:rPr>
            <a:t>Lo que se detecta es una tendencia: </a:t>
          </a:r>
        </a:p>
        <a:p>
          <a:r>
            <a:rPr lang="es-ES" sz="1800" b="1" u="none" dirty="0" smtClean="0">
              <a:latin typeface="Verdana" pitchFamily="34" charset="0"/>
              <a:ea typeface="Verdana" pitchFamily="34" charset="0"/>
              <a:cs typeface="Verdana" pitchFamily="34" charset="0"/>
            </a:rPr>
            <a:t>las reivindicaciones son guía de la historiografía latinoamericana,</a:t>
          </a:r>
          <a:r>
            <a:rPr lang="es-ES" sz="1800" b="0" u="none" dirty="0" smtClean="0">
              <a:latin typeface="Verdana" pitchFamily="34" charset="0"/>
              <a:ea typeface="Verdana" pitchFamily="34" charset="0"/>
              <a:cs typeface="Verdana" pitchFamily="34" charset="0"/>
            </a:rPr>
            <a:t> </a:t>
          </a:r>
        </a:p>
        <a:p>
          <a:r>
            <a:rPr lang="es-ES" sz="1800" b="0" u="none" dirty="0" smtClean="0">
              <a:latin typeface="Verdana" pitchFamily="34" charset="0"/>
              <a:ea typeface="Verdana" pitchFamily="34" charset="0"/>
              <a:cs typeface="Verdana" pitchFamily="34" charset="0"/>
            </a:rPr>
            <a:t>(la de la identidad, la de la tradición católica-hispánica, la de la inmigración, la de la tradición criolla, la de la modernización, etc.). </a:t>
          </a:r>
          <a:endParaRPr lang="es-ES" sz="1800" b="0" u="none" dirty="0">
            <a:latin typeface="Verdana" pitchFamily="34" charset="0"/>
            <a:ea typeface="Verdana" pitchFamily="34" charset="0"/>
            <a:cs typeface="Verdana" pitchFamily="34" charset="0"/>
          </a:endParaRPr>
        </a:p>
      </dgm:t>
    </dgm:pt>
    <dgm:pt modelId="{C9787FFD-551F-4342-90E0-0AE9D62B8A16}" type="parTrans" cxnId="{D9A79DB1-3E08-4AD8-9BF8-B5491D79341B}">
      <dgm:prSet/>
      <dgm:spPr/>
      <dgm:t>
        <a:bodyPr/>
        <a:lstStyle/>
        <a:p>
          <a:endParaRPr lang="es-ES"/>
        </a:p>
      </dgm:t>
    </dgm:pt>
    <dgm:pt modelId="{0820E75A-044C-40A4-A5FC-AC488F20576D}" type="sibTrans" cxnId="{D9A79DB1-3E08-4AD8-9BF8-B5491D79341B}">
      <dgm:prSet/>
      <dgm:spPr/>
      <dgm:t>
        <a:bodyPr/>
        <a:lstStyle/>
        <a:p>
          <a:endParaRPr lang="es-ES"/>
        </a:p>
      </dgm:t>
    </dgm:pt>
    <dgm:pt modelId="{D3EF811E-FB1E-4C9E-9383-84C93ECF3103}" type="pres">
      <dgm:prSet presAssocID="{AAD66D5D-E580-4C08-BAEF-CA326DB84763}" presName="composite" presStyleCnt="0">
        <dgm:presLayoutVars>
          <dgm:chMax val="1"/>
          <dgm:dir/>
          <dgm:resizeHandles val="exact"/>
        </dgm:presLayoutVars>
      </dgm:prSet>
      <dgm:spPr/>
      <dgm:t>
        <a:bodyPr/>
        <a:lstStyle/>
        <a:p>
          <a:endParaRPr lang="es-ES"/>
        </a:p>
      </dgm:t>
    </dgm:pt>
    <dgm:pt modelId="{C92AD981-0910-4C27-A29A-C012A34E5EFE}" type="pres">
      <dgm:prSet presAssocID="{EA0584D4-4A34-44BD-9DD7-689A2F47F28C}" presName="roof" presStyleLbl="dkBgShp" presStyleIdx="0" presStyleCnt="2"/>
      <dgm:spPr/>
      <dgm:t>
        <a:bodyPr/>
        <a:lstStyle/>
        <a:p>
          <a:endParaRPr lang="es-ES"/>
        </a:p>
      </dgm:t>
    </dgm:pt>
    <dgm:pt modelId="{044F5880-3A71-45AC-986C-9FB167A46F1B}" type="pres">
      <dgm:prSet presAssocID="{EA0584D4-4A34-44BD-9DD7-689A2F47F28C}" presName="pillars" presStyleCnt="0"/>
      <dgm:spPr/>
      <dgm:t>
        <a:bodyPr/>
        <a:lstStyle/>
        <a:p>
          <a:endParaRPr lang="es-AR"/>
        </a:p>
      </dgm:t>
    </dgm:pt>
    <dgm:pt modelId="{3320E611-69B2-410F-910B-75EC4AE0F665}" type="pres">
      <dgm:prSet presAssocID="{EA0584D4-4A34-44BD-9DD7-689A2F47F28C}" presName="pillar1" presStyleLbl="node1" presStyleIdx="0" presStyleCnt="3" custLinFactNeighborX="-147" custLinFactNeighborY="-814">
        <dgm:presLayoutVars>
          <dgm:bulletEnabled val="1"/>
        </dgm:presLayoutVars>
      </dgm:prSet>
      <dgm:spPr/>
      <dgm:t>
        <a:bodyPr/>
        <a:lstStyle/>
        <a:p>
          <a:endParaRPr lang="es-ES"/>
        </a:p>
      </dgm:t>
    </dgm:pt>
    <dgm:pt modelId="{E0CED77B-D27B-49F9-A3B9-FDD762C9840B}" type="pres">
      <dgm:prSet presAssocID="{CA23E07C-250B-42D4-889B-C8946A57AA9A}" presName="pillarX" presStyleLbl="node1" presStyleIdx="1" presStyleCnt="3">
        <dgm:presLayoutVars>
          <dgm:bulletEnabled val="1"/>
        </dgm:presLayoutVars>
      </dgm:prSet>
      <dgm:spPr/>
      <dgm:t>
        <a:bodyPr/>
        <a:lstStyle/>
        <a:p>
          <a:endParaRPr lang="es-ES"/>
        </a:p>
      </dgm:t>
    </dgm:pt>
    <dgm:pt modelId="{A7557087-0737-46A7-AF88-320AE176BF67}" type="pres">
      <dgm:prSet presAssocID="{E5692705-79EC-4114-A579-CA33A6D1410E}" presName="pillarX" presStyleLbl="node1" presStyleIdx="2" presStyleCnt="3">
        <dgm:presLayoutVars>
          <dgm:bulletEnabled val="1"/>
        </dgm:presLayoutVars>
      </dgm:prSet>
      <dgm:spPr/>
      <dgm:t>
        <a:bodyPr/>
        <a:lstStyle/>
        <a:p>
          <a:endParaRPr lang="es-ES"/>
        </a:p>
      </dgm:t>
    </dgm:pt>
    <dgm:pt modelId="{6D1EE1BE-AE6A-42CE-B714-7FD75BCFA101}" type="pres">
      <dgm:prSet presAssocID="{EA0584D4-4A34-44BD-9DD7-689A2F47F28C}" presName="base" presStyleLbl="dkBgShp" presStyleIdx="1" presStyleCnt="2"/>
      <dgm:spPr/>
      <dgm:t>
        <a:bodyPr/>
        <a:lstStyle/>
        <a:p>
          <a:endParaRPr lang="es-AR"/>
        </a:p>
      </dgm:t>
    </dgm:pt>
  </dgm:ptLst>
  <dgm:cxnLst>
    <dgm:cxn modelId="{32D0CB0A-C27B-4264-BBE1-35D53742B56E}" srcId="{AAD66D5D-E580-4C08-BAEF-CA326DB84763}" destId="{EA0584D4-4A34-44BD-9DD7-689A2F47F28C}" srcOrd="0" destOrd="0" parTransId="{68A73FD6-0551-480F-8D81-1A2C545A7E1B}" sibTransId="{B6949331-4BB1-4739-93B4-FF2C97391550}"/>
    <dgm:cxn modelId="{D338AFC5-387E-418C-9867-1B527854AB6C}" type="presOf" srcId="{7CCC09B0-ABA1-4CE7-AD9B-2C836EE09576}" destId="{3320E611-69B2-410F-910B-75EC4AE0F665}" srcOrd="0" destOrd="0" presId="urn:microsoft.com/office/officeart/2005/8/layout/hList3"/>
    <dgm:cxn modelId="{AE137689-1168-4559-8EEA-038ADA167D42}" type="presOf" srcId="{EA0584D4-4A34-44BD-9DD7-689A2F47F28C}" destId="{C92AD981-0910-4C27-A29A-C012A34E5EFE}" srcOrd="0" destOrd="0" presId="urn:microsoft.com/office/officeart/2005/8/layout/hList3"/>
    <dgm:cxn modelId="{2C4B4F16-EC76-43A3-9B9D-F399B5BA07D3}" type="presOf" srcId="{CA23E07C-250B-42D4-889B-C8946A57AA9A}" destId="{E0CED77B-D27B-49F9-A3B9-FDD762C9840B}" srcOrd="0" destOrd="0" presId="urn:microsoft.com/office/officeart/2005/8/layout/hList3"/>
    <dgm:cxn modelId="{D9A79DB1-3E08-4AD8-9BF8-B5491D79341B}" srcId="{EA0584D4-4A34-44BD-9DD7-689A2F47F28C}" destId="{E5692705-79EC-4114-A579-CA33A6D1410E}" srcOrd="2" destOrd="0" parTransId="{C9787FFD-551F-4342-90E0-0AE9D62B8A16}" sibTransId="{0820E75A-044C-40A4-A5FC-AC488F20576D}"/>
    <dgm:cxn modelId="{F1583338-20D7-4B62-B6B4-0B73324419EC}" type="presOf" srcId="{E5692705-79EC-4114-A579-CA33A6D1410E}" destId="{A7557087-0737-46A7-AF88-320AE176BF67}" srcOrd="0" destOrd="0" presId="urn:microsoft.com/office/officeart/2005/8/layout/hList3"/>
    <dgm:cxn modelId="{BAF38037-CF25-4DA1-BEAF-3196DB238903}" srcId="{EA0584D4-4A34-44BD-9DD7-689A2F47F28C}" destId="{7CCC09B0-ABA1-4CE7-AD9B-2C836EE09576}" srcOrd="0" destOrd="0" parTransId="{3E5107B9-CCAB-4201-B200-30F7CA1CAD72}" sibTransId="{91165F47-5A54-4634-B84C-9BE077CA4641}"/>
    <dgm:cxn modelId="{1EF3B035-2497-4BD0-8666-A2ECC9C2127F}" srcId="{EA0584D4-4A34-44BD-9DD7-689A2F47F28C}" destId="{CA23E07C-250B-42D4-889B-C8946A57AA9A}" srcOrd="1" destOrd="0" parTransId="{DBD99FBA-C3B4-4599-8258-9AAF48477C1B}" sibTransId="{A755477B-26BC-4589-8800-A90777E86D8E}"/>
    <dgm:cxn modelId="{469CD6DA-A031-4073-8535-E767B13F04D9}" type="presOf" srcId="{AAD66D5D-E580-4C08-BAEF-CA326DB84763}" destId="{D3EF811E-FB1E-4C9E-9383-84C93ECF3103}" srcOrd="0" destOrd="0" presId="urn:microsoft.com/office/officeart/2005/8/layout/hList3"/>
    <dgm:cxn modelId="{BC2F43AC-AE8F-46B9-974B-AF2F9EB1CABA}" type="presParOf" srcId="{D3EF811E-FB1E-4C9E-9383-84C93ECF3103}" destId="{C92AD981-0910-4C27-A29A-C012A34E5EFE}" srcOrd="0" destOrd="0" presId="urn:microsoft.com/office/officeart/2005/8/layout/hList3"/>
    <dgm:cxn modelId="{62F6C929-EAE1-4B14-B293-C59F808986A2}" type="presParOf" srcId="{D3EF811E-FB1E-4C9E-9383-84C93ECF3103}" destId="{044F5880-3A71-45AC-986C-9FB167A46F1B}" srcOrd="1" destOrd="0" presId="urn:microsoft.com/office/officeart/2005/8/layout/hList3"/>
    <dgm:cxn modelId="{A5BB9D5F-60A6-4E84-B77E-01C4BC805BF1}" type="presParOf" srcId="{044F5880-3A71-45AC-986C-9FB167A46F1B}" destId="{3320E611-69B2-410F-910B-75EC4AE0F665}" srcOrd="0" destOrd="0" presId="urn:microsoft.com/office/officeart/2005/8/layout/hList3"/>
    <dgm:cxn modelId="{06264E7F-1D88-4DC8-95AF-C637B186C8B5}" type="presParOf" srcId="{044F5880-3A71-45AC-986C-9FB167A46F1B}" destId="{E0CED77B-D27B-49F9-A3B9-FDD762C9840B}" srcOrd="1" destOrd="0" presId="urn:microsoft.com/office/officeart/2005/8/layout/hList3"/>
    <dgm:cxn modelId="{E4E1884C-7711-423E-B64C-CA52EDB19D5F}" type="presParOf" srcId="{044F5880-3A71-45AC-986C-9FB167A46F1B}" destId="{A7557087-0737-46A7-AF88-320AE176BF67}" srcOrd="2" destOrd="0" presId="urn:microsoft.com/office/officeart/2005/8/layout/hList3"/>
    <dgm:cxn modelId="{798A229C-04D3-4EC5-9281-F725835B1CB9}" type="presParOf" srcId="{D3EF811E-FB1E-4C9E-9383-84C93ECF3103}" destId="{6D1EE1BE-AE6A-42CE-B714-7FD75BCFA10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A2BE10-54F3-45C8-B9C6-77EC4D5C09E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39D0425C-79EA-420E-80B9-3096FD4D8B15}">
      <dgm:prSet phldrT="[Texto]"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_tradnl" sz="1800" dirty="0" smtClean="0">
              <a:solidFill>
                <a:schemeClr val="tx1"/>
              </a:solidFill>
              <a:latin typeface="Verdana" pitchFamily="34" charset="0"/>
              <a:ea typeface="Verdana" pitchFamily="34" charset="0"/>
              <a:cs typeface="Verdana" pitchFamily="34" charset="0"/>
            </a:rPr>
            <a:t>En la exploración del pensamiento teórico  se señalan tres construcciones de paradigmas: d</a:t>
          </a:r>
          <a:r>
            <a:rPr lang="es-ES" sz="1800" dirty="0" smtClean="0">
              <a:solidFill>
                <a:schemeClr val="tx1"/>
              </a:solidFill>
              <a:latin typeface="Verdana" pitchFamily="34" charset="0"/>
              <a:ea typeface="Verdana" pitchFamily="34" charset="0"/>
              <a:cs typeface="Verdana" pitchFamily="34" charset="0"/>
            </a:rPr>
            <a:t>os pertenecen al ámbito de la Filosofía y del ensayo; e</a:t>
          </a:r>
          <a:r>
            <a:rPr lang="es-ES" sz="1800" u="none" dirty="0" smtClean="0">
              <a:solidFill>
                <a:schemeClr val="tx1"/>
              </a:solidFill>
              <a:latin typeface="Verdana" pitchFamily="34" charset="0"/>
              <a:ea typeface="Verdana" pitchFamily="34" charset="0"/>
              <a:cs typeface="Verdana" pitchFamily="34" charset="0"/>
            </a:rPr>
            <a:t>l</a:t>
          </a:r>
          <a:r>
            <a:rPr lang="es-ES" sz="1800" dirty="0" smtClean="0">
              <a:solidFill>
                <a:schemeClr val="tx1"/>
              </a:solidFill>
              <a:latin typeface="Verdana" pitchFamily="34" charset="0"/>
              <a:ea typeface="Verdana" pitchFamily="34" charset="0"/>
              <a:cs typeface="Verdana" pitchFamily="34" charset="0"/>
            </a:rPr>
            <a:t> tercero pertenece a un historiador brasileño.</a:t>
          </a:r>
          <a:endParaRPr lang="es-ES" sz="1800" dirty="0">
            <a:solidFill>
              <a:schemeClr val="tx1"/>
            </a:solidFill>
            <a:latin typeface="Verdana" pitchFamily="34" charset="0"/>
            <a:ea typeface="Verdana" pitchFamily="34" charset="0"/>
            <a:cs typeface="Verdana" pitchFamily="34" charset="0"/>
          </a:endParaRPr>
        </a:p>
      </dgm:t>
    </dgm:pt>
    <dgm:pt modelId="{70B882F3-B274-4E5B-93E0-3703D2401C78}" type="parTrans" cxnId="{29814D27-8B18-4B38-92AA-94A04596E59E}">
      <dgm:prSet/>
      <dgm:spPr/>
      <dgm:t>
        <a:bodyPr/>
        <a:lstStyle/>
        <a:p>
          <a:endParaRPr lang="es-ES">
            <a:solidFill>
              <a:schemeClr val="tx1"/>
            </a:solidFill>
          </a:endParaRPr>
        </a:p>
      </dgm:t>
    </dgm:pt>
    <dgm:pt modelId="{1DF4468D-A66E-410A-A04A-41684556D24A}" type="sibTrans" cxnId="{29814D27-8B18-4B38-92AA-94A04596E59E}">
      <dgm:prSet/>
      <dgm:spPr/>
      <dgm:t>
        <a:bodyPr/>
        <a:lstStyle/>
        <a:p>
          <a:endParaRPr lang="es-ES">
            <a:solidFill>
              <a:schemeClr val="tx1"/>
            </a:solidFill>
          </a:endParaRPr>
        </a:p>
      </dgm:t>
    </dgm:pt>
    <dgm:pt modelId="{90D6C3F6-68B3-43EB-AA2A-3D74ECEC4D80}">
      <dgm:prSet phldrT="[Texto]" custT="1"/>
      <dgm:spPr>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es-ES" sz="1800" b="1" i="0" dirty="0" smtClean="0">
              <a:solidFill>
                <a:schemeClr val="tx1"/>
              </a:solidFill>
            </a:rPr>
            <a:t>Eduardo Devés Valdés</a:t>
          </a:r>
          <a:r>
            <a:rPr lang="es-ES" sz="1800" i="0" dirty="0" smtClean="0">
              <a:solidFill>
                <a:schemeClr val="tx1"/>
              </a:solidFill>
            </a:rPr>
            <a:t>, El pensamiento latinoamericano en el siglo XX, tomo II, BsAs, Biblos, 2003</a:t>
          </a:r>
          <a:endParaRPr lang="es-ES" sz="1800" i="0" dirty="0">
            <a:solidFill>
              <a:schemeClr val="tx1"/>
            </a:solidFill>
          </a:endParaRPr>
        </a:p>
      </dgm:t>
    </dgm:pt>
    <dgm:pt modelId="{8A26E420-13E9-435B-AB1C-82A03DC0B2EB}" type="parTrans" cxnId="{BD720A10-A0EC-463D-82FF-70C283FC1F39}">
      <dgm:prSet/>
      <dgm:spPr/>
      <dgm:t>
        <a:bodyPr/>
        <a:lstStyle/>
        <a:p>
          <a:endParaRPr lang="es-ES">
            <a:solidFill>
              <a:schemeClr val="tx1"/>
            </a:solidFill>
          </a:endParaRPr>
        </a:p>
      </dgm:t>
    </dgm:pt>
    <dgm:pt modelId="{C76AA7C7-5760-4CC6-9792-C82092883374}" type="sibTrans" cxnId="{BD720A10-A0EC-463D-82FF-70C283FC1F39}">
      <dgm:prSet/>
      <dgm:spPr/>
      <dgm:t>
        <a:bodyPr/>
        <a:lstStyle/>
        <a:p>
          <a:endParaRPr lang="es-ES">
            <a:solidFill>
              <a:schemeClr val="tx1"/>
            </a:solidFill>
          </a:endParaRPr>
        </a:p>
      </dgm:t>
    </dgm:pt>
    <dgm:pt modelId="{476CB99F-904B-42BB-9372-B961F9183204}">
      <dgm:prSet phldrT="[Texto]" custT="1"/>
      <dgm:spPr>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es-ES" sz="1800" b="1" i="0" dirty="0" smtClean="0">
              <a:solidFill>
                <a:schemeClr val="tx1"/>
              </a:solidFill>
            </a:rPr>
            <a:t>Juan José Sebrelli,</a:t>
          </a:r>
          <a:r>
            <a:rPr lang="es-ES" sz="1800" b="0" i="0" dirty="0" smtClean="0">
              <a:solidFill>
                <a:schemeClr val="tx1"/>
              </a:solidFill>
            </a:rPr>
            <a:t> Critica de las ideas políticas argentinas ,Bs. As., Sudamericana, 2003</a:t>
          </a:r>
          <a:endParaRPr lang="es-ES" sz="1800" b="0" i="0" dirty="0">
            <a:solidFill>
              <a:schemeClr val="tx1"/>
            </a:solidFill>
          </a:endParaRPr>
        </a:p>
      </dgm:t>
    </dgm:pt>
    <dgm:pt modelId="{113EB01D-89B6-4104-8E67-6F17DAD2E4A8}" type="parTrans" cxnId="{15EB1339-343F-4147-9A6C-15C1717E69FE}">
      <dgm:prSet/>
      <dgm:spPr/>
      <dgm:t>
        <a:bodyPr/>
        <a:lstStyle/>
        <a:p>
          <a:endParaRPr lang="es-ES">
            <a:solidFill>
              <a:schemeClr val="tx1"/>
            </a:solidFill>
          </a:endParaRPr>
        </a:p>
      </dgm:t>
    </dgm:pt>
    <dgm:pt modelId="{0E6C9E0F-01C5-4134-B6B7-6644C7C613DA}" type="sibTrans" cxnId="{15EB1339-343F-4147-9A6C-15C1717E69FE}">
      <dgm:prSet/>
      <dgm:spPr/>
      <dgm:t>
        <a:bodyPr/>
        <a:lstStyle/>
        <a:p>
          <a:endParaRPr lang="es-ES">
            <a:solidFill>
              <a:schemeClr val="tx1"/>
            </a:solidFill>
          </a:endParaRPr>
        </a:p>
      </dgm:t>
    </dgm:pt>
    <dgm:pt modelId="{3CAFAD11-A443-4FB2-88D4-753F39D2225C}">
      <dgm:prSet phldrT="[Texto]"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nchorCtr="0"/>
        <a:lstStyle/>
        <a:p>
          <a:r>
            <a:rPr lang="es-ES_tradnl" sz="1800" b="1" i="0" dirty="0" smtClean="0">
              <a:solidFill>
                <a:schemeClr val="tx1"/>
              </a:solidFill>
            </a:rPr>
            <a:t>Ciro Flamariòn Cardoso</a:t>
          </a:r>
          <a:r>
            <a:rPr lang="es-ES_tradnl" sz="1800" i="0" dirty="0" smtClean="0">
              <a:solidFill>
                <a:schemeClr val="tx1"/>
              </a:solidFill>
            </a:rPr>
            <a:t>, Historia e Paradigmas Rivais en Domínios da Historia, Rio De Janeiro, Campus, 1997</a:t>
          </a:r>
          <a:r>
            <a:rPr lang="es-ES_tradnl" sz="1600" i="0" dirty="0" smtClean="0">
              <a:solidFill>
                <a:schemeClr val="tx1"/>
              </a:solidFill>
            </a:rPr>
            <a:t>. </a:t>
          </a:r>
          <a:endParaRPr lang="es-ES" sz="1600" i="0" dirty="0">
            <a:solidFill>
              <a:schemeClr val="tx1"/>
            </a:solidFill>
          </a:endParaRPr>
        </a:p>
      </dgm:t>
    </dgm:pt>
    <dgm:pt modelId="{90E2738D-3203-470E-90F3-3251BE1D8014}" type="parTrans" cxnId="{E824F1F9-AC1A-4AFC-AAE1-03B59B5915D5}">
      <dgm:prSet/>
      <dgm:spPr/>
      <dgm:t>
        <a:bodyPr/>
        <a:lstStyle/>
        <a:p>
          <a:endParaRPr lang="es-ES">
            <a:solidFill>
              <a:schemeClr val="tx1"/>
            </a:solidFill>
          </a:endParaRPr>
        </a:p>
      </dgm:t>
    </dgm:pt>
    <dgm:pt modelId="{F846C88D-2FB9-46EE-A62F-AB5D24D34828}" type="sibTrans" cxnId="{E824F1F9-AC1A-4AFC-AAE1-03B59B5915D5}">
      <dgm:prSet/>
      <dgm:spPr/>
      <dgm:t>
        <a:bodyPr/>
        <a:lstStyle/>
        <a:p>
          <a:endParaRPr lang="es-ES">
            <a:solidFill>
              <a:schemeClr val="tx1"/>
            </a:solidFill>
          </a:endParaRPr>
        </a:p>
      </dgm:t>
    </dgm:pt>
    <dgm:pt modelId="{C5C3305B-91D7-48A1-B825-3696F508804E}">
      <dgm:prSet/>
      <dgm:spPr/>
      <dgm:t>
        <a:bodyPr/>
        <a:lstStyle/>
        <a:p>
          <a:endParaRPr lang="es-ES" dirty="0">
            <a:solidFill>
              <a:schemeClr val="tx1"/>
            </a:solidFill>
          </a:endParaRPr>
        </a:p>
      </dgm:t>
    </dgm:pt>
    <dgm:pt modelId="{F14A2544-C9FE-40B2-856A-218EE4F43547}" type="parTrans" cxnId="{0C329F5B-2518-4E60-A5F2-984D27C1E7F7}">
      <dgm:prSet/>
      <dgm:spPr/>
      <dgm:t>
        <a:bodyPr/>
        <a:lstStyle/>
        <a:p>
          <a:endParaRPr lang="es-ES">
            <a:solidFill>
              <a:schemeClr val="tx1"/>
            </a:solidFill>
          </a:endParaRPr>
        </a:p>
      </dgm:t>
    </dgm:pt>
    <dgm:pt modelId="{4E0365FB-EF5A-488A-977E-C496D18B6549}" type="sibTrans" cxnId="{0C329F5B-2518-4E60-A5F2-984D27C1E7F7}">
      <dgm:prSet/>
      <dgm:spPr/>
      <dgm:t>
        <a:bodyPr/>
        <a:lstStyle/>
        <a:p>
          <a:endParaRPr lang="es-ES">
            <a:solidFill>
              <a:schemeClr val="tx1"/>
            </a:solidFill>
          </a:endParaRPr>
        </a:p>
      </dgm:t>
    </dgm:pt>
    <dgm:pt modelId="{D56F25E3-4EA8-4651-A82D-E043E8D2524A}" type="pres">
      <dgm:prSet presAssocID="{E9A2BE10-54F3-45C8-B9C6-77EC4D5C09E2}" presName="composite" presStyleCnt="0">
        <dgm:presLayoutVars>
          <dgm:chMax val="1"/>
          <dgm:dir/>
          <dgm:resizeHandles val="exact"/>
        </dgm:presLayoutVars>
      </dgm:prSet>
      <dgm:spPr/>
      <dgm:t>
        <a:bodyPr/>
        <a:lstStyle/>
        <a:p>
          <a:endParaRPr lang="es-ES"/>
        </a:p>
      </dgm:t>
    </dgm:pt>
    <dgm:pt modelId="{B83003C6-8916-4569-A3E4-9DA0EAE4442A}" type="pres">
      <dgm:prSet presAssocID="{39D0425C-79EA-420E-80B9-3096FD4D8B15}" presName="roof" presStyleLbl="dkBgShp" presStyleIdx="0" presStyleCnt="2" custScaleY="110891" custLinFactNeighborY="-7826"/>
      <dgm:spPr/>
      <dgm:t>
        <a:bodyPr/>
        <a:lstStyle/>
        <a:p>
          <a:endParaRPr lang="es-ES"/>
        </a:p>
      </dgm:t>
    </dgm:pt>
    <dgm:pt modelId="{47CC8FE5-7485-4A80-A859-B15DCC59A4FD}" type="pres">
      <dgm:prSet presAssocID="{39D0425C-79EA-420E-80B9-3096FD4D8B15}" presName="pillars" presStyleCnt="0"/>
      <dgm:spPr/>
    </dgm:pt>
    <dgm:pt modelId="{D454120F-2403-490D-844B-FFB830E6D956}" type="pres">
      <dgm:prSet presAssocID="{39D0425C-79EA-420E-80B9-3096FD4D8B15}" presName="pillar1" presStyleLbl="node1" presStyleIdx="0" presStyleCnt="3" custLinFactNeighborX="-147" custLinFactNeighborY="1316">
        <dgm:presLayoutVars>
          <dgm:bulletEnabled val="1"/>
        </dgm:presLayoutVars>
      </dgm:prSet>
      <dgm:spPr/>
      <dgm:t>
        <a:bodyPr/>
        <a:lstStyle/>
        <a:p>
          <a:endParaRPr lang="es-ES"/>
        </a:p>
      </dgm:t>
    </dgm:pt>
    <dgm:pt modelId="{B7404994-054F-4020-9A17-8B00933314EA}" type="pres">
      <dgm:prSet presAssocID="{476CB99F-904B-42BB-9372-B961F9183204}" presName="pillarX" presStyleLbl="node1" presStyleIdx="1" presStyleCnt="3" custLinFactNeighborX="733" custLinFactNeighborY="1316">
        <dgm:presLayoutVars>
          <dgm:bulletEnabled val="1"/>
        </dgm:presLayoutVars>
      </dgm:prSet>
      <dgm:spPr/>
      <dgm:t>
        <a:bodyPr/>
        <a:lstStyle/>
        <a:p>
          <a:endParaRPr lang="es-ES"/>
        </a:p>
      </dgm:t>
    </dgm:pt>
    <dgm:pt modelId="{7263D33D-0201-4057-8798-1AAB2C87F960}" type="pres">
      <dgm:prSet presAssocID="{3CAFAD11-A443-4FB2-88D4-753F39D2225C}" presName="pillarX" presStyleLbl="node1" presStyleIdx="2" presStyleCnt="3" custLinFactNeighborX="147" custLinFactNeighborY="1316">
        <dgm:presLayoutVars>
          <dgm:bulletEnabled val="1"/>
        </dgm:presLayoutVars>
      </dgm:prSet>
      <dgm:spPr/>
      <dgm:t>
        <a:bodyPr/>
        <a:lstStyle/>
        <a:p>
          <a:endParaRPr lang="es-ES"/>
        </a:p>
      </dgm:t>
    </dgm:pt>
    <dgm:pt modelId="{78BD99EB-E6F0-4D13-9172-AB0706600395}" type="pres">
      <dgm:prSet presAssocID="{39D0425C-79EA-420E-80B9-3096FD4D8B15}" presName="base" presStyleLbl="dkBgShp" presStyleIdx="1" presStyleCnt="2"/>
      <dgm:spPr/>
    </dgm:pt>
  </dgm:ptLst>
  <dgm:cxnLst>
    <dgm:cxn modelId="{7485B0CD-98F5-49D1-9ED3-9C928F5BE72D}" type="presOf" srcId="{90D6C3F6-68B3-43EB-AA2A-3D74ECEC4D80}" destId="{D454120F-2403-490D-844B-FFB830E6D956}" srcOrd="0" destOrd="0" presId="urn:microsoft.com/office/officeart/2005/8/layout/hList3"/>
    <dgm:cxn modelId="{969C9F63-DC5C-49AA-B9DF-F18C08FAF9E7}" type="presOf" srcId="{E9A2BE10-54F3-45C8-B9C6-77EC4D5C09E2}" destId="{D56F25E3-4EA8-4651-A82D-E043E8D2524A}" srcOrd="0" destOrd="0" presId="urn:microsoft.com/office/officeart/2005/8/layout/hList3"/>
    <dgm:cxn modelId="{E961D899-49F5-4A4F-AB1D-1F8D071C5C20}" type="presOf" srcId="{39D0425C-79EA-420E-80B9-3096FD4D8B15}" destId="{B83003C6-8916-4569-A3E4-9DA0EAE4442A}" srcOrd="0" destOrd="0" presId="urn:microsoft.com/office/officeart/2005/8/layout/hList3"/>
    <dgm:cxn modelId="{29814D27-8B18-4B38-92AA-94A04596E59E}" srcId="{E9A2BE10-54F3-45C8-B9C6-77EC4D5C09E2}" destId="{39D0425C-79EA-420E-80B9-3096FD4D8B15}" srcOrd="0" destOrd="0" parTransId="{70B882F3-B274-4E5B-93E0-3703D2401C78}" sibTransId="{1DF4468D-A66E-410A-A04A-41684556D24A}"/>
    <dgm:cxn modelId="{0C329F5B-2518-4E60-A5F2-984D27C1E7F7}" srcId="{E9A2BE10-54F3-45C8-B9C6-77EC4D5C09E2}" destId="{C5C3305B-91D7-48A1-B825-3696F508804E}" srcOrd="1" destOrd="0" parTransId="{F14A2544-C9FE-40B2-856A-218EE4F43547}" sibTransId="{4E0365FB-EF5A-488A-977E-C496D18B6549}"/>
    <dgm:cxn modelId="{BD720A10-A0EC-463D-82FF-70C283FC1F39}" srcId="{39D0425C-79EA-420E-80B9-3096FD4D8B15}" destId="{90D6C3F6-68B3-43EB-AA2A-3D74ECEC4D80}" srcOrd="0" destOrd="0" parTransId="{8A26E420-13E9-435B-AB1C-82A03DC0B2EB}" sibTransId="{C76AA7C7-5760-4CC6-9792-C82092883374}"/>
    <dgm:cxn modelId="{15EB1339-343F-4147-9A6C-15C1717E69FE}" srcId="{39D0425C-79EA-420E-80B9-3096FD4D8B15}" destId="{476CB99F-904B-42BB-9372-B961F9183204}" srcOrd="1" destOrd="0" parTransId="{113EB01D-89B6-4104-8E67-6F17DAD2E4A8}" sibTransId="{0E6C9E0F-01C5-4134-B6B7-6644C7C613DA}"/>
    <dgm:cxn modelId="{E824F1F9-AC1A-4AFC-AAE1-03B59B5915D5}" srcId="{39D0425C-79EA-420E-80B9-3096FD4D8B15}" destId="{3CAFAD11-A443-4FB2-88D4-753F39D2225C}" srcOrd="2" destOrd="0" parTransId="{90E2738D-3203-470E-90F3-3251BE1D8014}" sibTransId="{F846C88D-2FB9-46EE-A62F-AB5D24D34828}"/>
    <dgm:cxn modelId="{05E0F1CE-7E24-47F2-8992-02DE3720A12C}" type="presOf" srcId="{3CAFAD11-A443-4FB2-88D4-753F39D2225C}" destId="{7263D33D-0201-4057-8798-1AAB2C87F960}" srcOrd="0" destOrd="0" presId="urn:microsoft.com/office/officeart/2005/8/layout/hList3"/>
    <dgm:cxn modelId="{2C08F841-DE42-48D5-8EEC-D1298CB7E541}" type="presOf" srcId="{476CB99F-904B-42BB-9372-B961F9183204}" destId="{B7404994-054F-4020-9A17-8B00933314EA}" srcOrd="0" destOrd="0" presId="urn:microsoft.com/office/officeart/2005/8/layout/hList3"/>
    <dgm:cxn modelId="{1F62BC33-C1E9-4607-91E3-EB486B5A292A}" type="presParOf" srcId="{D56F25E3-4EA8-4651-A82D-E043E8D2524A}" destId="{B83003C6-8916-4569-A3E4-9DA0EAE4442A}" srcOrd="0" destOrd="0" presId="urn:microsoft.com/office/officeart/2005/8/layout/hList3"/>
    <dgm:cxn modelId="{403A98AC-960D-4943-8BDC-0DAB26DAC207}" type="presParOf" srcId="{D56F25E3-4EA8-4651-A82D-E043E8D2524A}" destId="{47CC8FE5-7485-4A80-A859-B15DCC59A4FD}" srcOrd="1" destOrd="0" presId="urn:microsoft.com/office/officeart/2005/8/layout/hList3"/>
    <dgm:cxn modelId="{CA4D722E-440C-473B-96C4-69647A1FC0D7}" type="presParOf" srcId="{47CC8FE5-7485-4A80-A859-B15DCC59A4FD}" destId="{D454120F-2403-490D-844B-FFB830E6D956}" srcOrd="0" destOrd="0" presId="urn:microsoft.com/office/officeart/2005/8/layout/hList3"/>
    <dgm:cxn modelId="{D73D0C24-8954-4AB5-B0A4-C88613364486}" type="presParOf" srcId="{47CC8FE5-7485-4A80-A859-B15DCC59A4FD}" destId="{B7404994-054F-4020-9A17-8B00933314EA}" srcOrd="1" destOrd="0" presId="urn:microsoft.com/office/officeart/2005/8/layout/hList3"/>
    <dgm:cxn modelId="{2BFF6F4B-44E3-4102-8FD7-2F89DE8ED20A}" type="presParOf" srcId="{47CC8FE5-7485-4A80-A859-B15DCC59A4FD}" destId="{7263D33D-0201-4057-8798-1AAB2C87F960}" srcOrd="2" destOrd="0" presId="urn:microsoft.com/office/officeart/2005/8/layout/hList3"/>
    <dgm:cxn modelId="{0879507A-35AB-4089-96F2-9F91864A2867}" type="presParOf" srcId="{D56F25E3-4EA8-4651-A82D-E043E8D2524A}" destId="{78BD99EB-E6F0-4D13-9172-AB0706600395}"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892B72-0C2D-49BA-B5CF-27D933884083}" type="doc">
      <dgm:prSet loTypeId="urn:microsoft.com/office/officeart/2005/8/layout/venn1" loCatId="relationship" qsTypeId="urn:microsoft.com/office/officeart/2005/8/quickstyle/simple1" qsCatId="simple" csTypeId="urn:microsoft.com/office/officeart/2005/8/colors/colorful2" csCatId="colorful" phldr="1"/>
      <dgm:spPr/>
    </dgm:pt>
    <dgm:pt modelId="{B62C9C5E-4593-4661-901C-0431E8B662B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AR" sz="2000" b="1" dirty="0" smtClean="0">
              <a:latin typeface="Verdana" pitchFamily="34" charset="0"/>
              <a:ea typeface="Verdana" pitchFamily="34" charset="0"/>
              <a:cs typeface="Verdana" pitchFamily="34" charset="0"/>
            </a:rPr>
            <a:t>A </a:t>
          </a:r>
        </a:p>
        <a:p>
          <a:pPr algn="ctr"/>
          <a:r>
            <a:rPr lang="es-AR" sz="2000" dirty="0" smtClean="0">
              <a:latin typeface="Verdana" pitchFamily="34" charset="0"/>
              <a:ea typeface="Verdana" pitchFamily="34" charset="0"/>
              <a:cs typeface="Verdana" pitchFamily="34" charset="0"/>
            </a:rPr>
            <a:t>Necesidad de seguir investigando y multiplicando sus intereses, abierta a las sugerencias exteriores.</a:t>
          </a:r>
          <a:endParaRPr lang="es-AR" sz="2000" dirty="0">
            <a:latin typeface="Verdana" pitchFamily="34" charset="0"/>
            <a:ea typeface="Verdana" pitchFamily="34" charset="0"/>
            <a:cs typeface="Verdana" pitchFamily="34" charset="0"/>
          </a:endParaRPr>
        </a:p>
      </dgm:t>
    </dgm:pt>
    <dgm:pt modelId="{643A581C-C8AA-4DB0-86E9-1F17ADC23C7D}" type="parTrans" cxnId="{595F0193-B53E-4439-A70C-554DC4A8E259}">
      <dgm:prSet/>
      <dgm:spPr/>
      <dgm:t>
        <a:bodyPr/>
        <a:lstStyle/>
        <a:p>
          <a:endParaRPr lang="es-AR"/>
        </a:p>
      </dgm:t>
    </dgm:pt>
    <dgm:pt modelId="{12F4495D-E5B1-4FE2-88C3-C84717E6102D}" type="sibTrans" cxnId="{595F0193-B53E-4439-A70C-554DC4A8E259}">
      <dgm:prSet/>
      <dgm:spPr/>
      <dgm:t>
        <a:bodyPr/>
        <a:lstStyle/>
        <a:p>
          <a:endParaRPr lang="es-AR"/>
        </a:p>
      </dgm:t>
    </dgm:pt>
    <dgm:pt modelId="{227EE0D0-A29B-4708-A6A9-8A6BEBC4DF21}">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AR" sz="2000" b="1" dirty="0" smtClean="0">
              <a:latin typeface="Verdana" pitchFamily="34" charset="0"/>
              <a:ea typeface="Verdana" pitchFamily="34" charset="0"/>
              <a:cs typeface="Verdana" pitchFamily="34" charset="0"/>
            </a:rPr>
            <a:t>B </a:t>
          </a:r>
        </a:p>
        <a:p>
          <a:pPr algn="ctr"/>
          <a:r>
            <a:rPr lang="es-AR" sz="2000" dirty="0" smtClean="0">
              <a:latin typeface="Verdana" pitchFamily="34" charset="0"/>
              <a:ea typeface="Verdana" pitchFamily="34" charset="0"/>
              <a:cs typeface="Verdana" pitchFamily="34" charset="0"/>
            </a:rPr>
            <a:t>Establecer las condiciones epistemológicas de esa investigación y el status científico del trabajo del historiador.</a:t>
          </a:r>
          <a:endParaRPr lang="es-AR" sz="2000" dirty="0">
            <a:latin typeface="Verdana" pitchFamily="34" charset="0"/>
            <a:ea typeface="Verdana" pitchFamily="34" charset="0"/>
            <a:cs typeface="Verdana" pitchFamily="34" charset="0"/>
          </a:endParaRPr>
        </a:p>
      </dgm:t>
    </dgm:pt>
    <dgm:pt modelId="{29781E6A-44A4-4C88-85C7-C66F82A20F58}" type="parTrans" cxnId="{905FD8E5-31F1-4D3C-8685-F847751CA64B}">
      <dgm:prSet/>
      <dgm:spPr/>
      <dgm:t>
        <a:bodyPr/>
        <a:lstStyle/>
        <a:p>
          <a:endParaRPr lang="es-AR"/>
        </a:p>
      </dgm:t>
    </dgm:pt>
    <dgm:pt modelId="{EC1BB517-CE7A-460E-BAE4-23D0B2DEFED4}" type="sibTrans" cxnId="{905FD8E5-31F1-4D3C-8685-F847751CA64B}">
      <dgm:prSet/>
      <dgm:spPr/>
      <dgm:t>
        <a:bodyPr/>
        <a:lstStyle/>
        <a:p>
          <a:endParaRPr lang="es-AR"/>
        </a:p>
      </dgm:t>
    </dgm:pt>
    <dgm:pt modelId="{A622583B-C0C1-444B-AC1B-442EF0033E3C}" type="pres">
      <dgm:prSet presAssocID="{09892B72-0C2D-49BA-B5CF-27D933884083}" presName="compositeShape" presStyleCnt="0">
        <dgm:presLayoutVars>
          <dgm:chMax val="7"/>
          <dgm:dir/>
          <dgm:resizeHandles val="exact"/>
        </dgm:presLayoutVars>
      </dgm:prSet>
      <dgm:spPr/>
    </dgm:pt>
    <dgm:pt modelId="{77E59C7A-5BB5-47E2-945D-AD5A511089CB}" type="pres">
      <dgm:prSet presAssocID="{B62C9C5E-4593-4661-901C-0431E8B662B5}" presName="circ1" presStyleLbl="vennNode1" presStyleIdx="0" presStyleCnt="2"/>
      <dgm:spPr/>
      <dgm:t>
        <a:bodyPr/>
        <a:lstStyle/>
        <a:p>
          <a:endParaRPr lang="es-AR"/>
        </a:p>
      </dgm:t>
    </dgm:pt>
    <dgm:pt modelId="{3B92A3C9-C3DE-4CE2-BADA-150E273850CC}" type="pres">
      <dgm:prSet presAssocID="{B62C9C5E-4593-4661-901C-0431E8B662B5}" presName="circ1Tx" presStyleLbl="revTx" presStyleIdx="0" presStyleCnt="0">
        <dgm:presLayoutVars>
          <dgm:chMax val="0"/>
          <dgm:chPref val="0"/>
          <dgm:bulletEnabled val="1"/>
        </dgm:presLayoutVars>
      </dgm:prSet>
      <dgm:spPr/>
      <dgm:t>
        <a:bodyPr/>
        <a:lstStyle/>
        <a:p>
          <a:endParaRPr lang="es-AR"/>
        </a:p>
      </dgm:t>
    </dgm:pt>
    <dgm:pt modelId="{51870F6E-36CA-4354-AEE8-405A72F374A6}" type="pres">
      <dgm:prSet presAssocID="{227EE0D0-A29B-4708-A6A9-8A6BEBC4DF21}" presName="circ2" presStyleLbl="vennNode1" presStyleIdx="1" presStyleCnt="2" custLinFactNeighborX="6227" custLinFactNeighborY="-273"/>
      <dgm:spPr/>
      <dgm:t>
        <a:bodyPr/>
        <a:lstStyle/>
        <a:p>
          <a:endParaRPr lang="es-AR"/>
        </a:p>
      </dgm:t>
    </dgm:pt>
    <dgm:pt modelId="{7AC26B79-A314-43DA-B681-E7B24CDEEC50}" type="pres">
      <dgm:prSet presAssocID="{227EE0D0-A29B-4708-A6A9-8A6BEBC4DF21}" presName="circ2Tx" presStyleLbl="revTx" presStyleIdx="0" presStyleCnt="0">
        <dgm:presLayoutVars>
          <dgm:chMax val="0"/>
          <dgm:chPref val="0"/>
          <dgm:bulletEnabled val="1"/>
        </dgm:presLayoutVars>
      </dgm:prSet>
      <dgm:spPr/>
      <dgm:t>
        <a:bodyPr/>
        <a:lstStyle/>
        <a:p>
          <a:endParaRPr lang="es-AR"/>
        </a:p>
      </dgm:t>
    </dgm:pt>
  </dgm:ptLst>
  <dgm:cxnLst>
    <dgm:cxn modelId="{E30DF7EC-C58C-4E1B-9AC2-4CAF699EC355}" type="presOf" srcId="{B62C9C5E-4593-4661-901C-0431E8B662B5}" destId="{77E59C7A-5BB5-47E2-945D-AD5A511089CB}" srcOrd="0" destOrd="0" presId="urn:microsoft.com/office/officeart/2005/8/layout/venn1"/>
    <dgm:cxn modelId="{F41C2472-B59A-4C93-882B-95B87006C61E}" type="presOf" srcId="{227EE0D0-A29B-4708-A6A9-8A6BEBC4DF21}" destId="{7AC26B79-A314-43DA-B681-E7B24CDEEC50}" srcOrd="1" destOrd="0" presId="urn:microsoft.com/office/officeart/2005/8/layout/venn1"/>
    <dgm:cxn modelId="{A2410586-9787-4E29-A36E-62BE0666201A}" type="presOf" srcId="{B62C9C5E-4593-4661-901C-0431E8B662B5}" destId="{3B92A3C9-C3DE-4CE2-BADA-150E273850CC}" srcOrd="1" destOrd="0" presId="urn:microsoft.com/office/officeart/2005/8/layout/venn1"/>
    <dgm:cxn modelId="{595F0193-B53E-4439-A70C-554DC4A8E259}" srcId="{09892B72-0C2D-49BA-B5CF-27D933884083}" destId="{B62C9C5E-4593-4661-901C-0431E8B662B5}" srcOrd="0" destOrd="0" parTransId="{643A581C-C8AA-4DB0-86E9-1F17ADC23C7D}" sibTransId="{12F4495D-E5B1-4FE2-88C3-C84717E6102D}"/>
    <dgm:cxn modelId="{905FD8E5-31F1-4D3C-8685-F847751CA64B}" srcId="{09892B72-0C2D-49BA-B5CF-27D933884083}" destId="{227EE0D0-A29B-4708-A6A9-8A6BEBC4DF21}" srcOrd="1" destOrd="0" parTransId="{29781E6A-44A4-4C88-85C7-C66F82A20F58}" sibTransId="{EC1BB517-CE7A-460E-BAE4-23D0B2DEFED4}"/>
    <dgm:cxn modelId="{C37482EB-A062-4D7B-AA89-4FB4982FB07F}" type="presOf" srcId="{09892B72-0C2D-49BA-B5CF-27D933884083}" destId="{A622583B-C0C1-444B-AC1B-442EF0033E3C}" srcOrd="0" destOrd="0" presId="urn:microsoft.com/office/officeart/2005/8/layout/venn1"/>
    <dgm:cxn modelId="{93E99900-58ED-488D-861D-D4309E10C66F}" type="presOf" srcId="{227EE0D0-A29B-4708-A6A9-8A6BEBC4DF21}" destId="{51870F6E-36CA-4354-AEE8-405A72F374A6}" srcOrd="0" destOrd="0" presId="urn:microsoft.com/office/officeart/2005/8/layout/venn1"/>
    <dgm:cxn modelId="{688D2574-3EBF-495D-9F94-4C265608B1F6}" type="presParOf" srcId="{A622583B-C0C1-444B-AC1B-442EF0033E3C}" destId="{77E59C7A-5BB5-47E2-945D-AD5A511089CB}" srcOrd="0" destOrd="0" presId="urn:microsoft.com/office/officeart/2005/8/layout/venn1"/>
    <dgm:cxn modelId="{49112BF0-C7BB-4097-AA5C-60E047CB0B45}" type="presParOf" srcId="{A622583B-C0C1-444B-AC1B-442EF0033E3C}" destId="{3B92A3C9-C3DE-4CE2-BADA-150E273850CC}" srcOrd="1" destOrd="0" presId="urn:microsoft.com/office/officeart/2005/8/layout/venn1"/>
    <dgm:cxn modelId="{AF9B3131-DDAD-4904-B395-433DF02AAE9C}" type="presParOf" srcId="{A622583B-C0C1-444B-AC1B-442EF0033E3C}" destId="{51870F6E-36CA-4354-AEE8-405A72F374A6}" srcOrd="2" destOrd="0" presId="urn:microsoft.com/office/officeart/2005/8/layout/venn1"/>
    <dgm:cxn modelId="{85E0C114-0309-4230-BAA3-E598B5B08818}" type="presParOf" srcId="{A622583B-C0C1-444B-AC1B-442EF0033E3C}" destId="{7AC26B79-A314-43DA-B681-E7B24CDEEC50}"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BA4F0-C1F6-4EA2-A4F9-7671B319664E}" type="doc">
      <dgm:prSet loTypeId="urn:microsoft.com/office/officeart/2005/8/layout/radial3" loCatId="relationship" qsTypeId="urn:microsoft.com/office/officeart/2005/8/quickstyle/simple5" qsCatId="simple" csTypeId="urn:microsoft.com/office/officeart/2005/8/colors/colorful5" csCatId="colorful" phldr="1"/>
      <dgm:spPr/>
      <dgm:t>
        <a:bodyPr/>
        <a:lstStyle/>
        <a:p>
          <a:endParaRPr lang="es-AR"/>
        </a:p>
      </dgm:t>
    </dgm:pt>
    <dgm:pt modelId="{92D2170F-9F52-4662-9EDF-3B5AA4E5C966}">
      <dgm:prSet phldrT="[Texto]" custT="1"/>
      <dgm:spPr>
        <a:solidFill>
          <a:srgbClr val="B2B2B2"/>
        </a:solidFill>
      </dgm:spPr>
      <dgm:t>
        <a:bodyPr/>
        <a:lstStyle/>
        <a:p>
          <a:r>
            <a:rPr lang="es-AR" sz="2800" b="1" dirty="0" smtClean="0">
              <a:solidFill>
                <a:schemeClr val="tx1"/>
              </a:solidFill>
              <a:latin typeface="Rockwell" pitchFamily="18" charset="0"/>
            </a:rPr>
            <a:t>REACCIÓN DE LOS HISTORIADORES</a:t>
          </a:r>
          <a:endParaRPr lang="es-AR" sz="2800" b="1" dirty="0">
            <a:solidFill>
              <a:schemeClr val="tx1"/>
            </a:solidFill>
            <a:latin typeface="Rockwell" pitchFamily="18" charset="0"/>
          </a:endParaRPr>
        </a:p>
      </dgm:t>
    </dgm:pt>
    <dgm:pt modelId="{8BFAA75A-093D-4D57-8328-8D01B46D458E}" type="parTrans" cxnId="{C06DF131-60B6-482F-9B3F-3A7643C6B736}">
      <dgm:prSet/>
      <dgm:spPr/>
      <dgm:t>
        <a:bodyPr/>
        <a:lstStyle/>
        <a:p>
          <a:endParaRPr lang="es-AR"/>
        </a:p>
      </dgm:t>
    </dgm:pt>
    <dgm:pt modelId="{16F393E1-7B26-467A-8023-CDC2AA11C504}" type="sibTrans" cxnId="{C06DF131-60B6-482F-9B3F-3A7643C6B736}">
      <dgm:prSet/>
      <dgm:spPr/>
      <dgm:t>
        <a:bodyPr/>
        <a:lstStyle/>
        <a:p>
          <a:endParaRPr lang="es-AR"/>
        </a:p>
      </dgm:t>
    </dgm:pt>
    <dgm:pt modelId="{906C4F4A-0EE0-4836-890A-8605801A2166}">
      <dgm:prSet phldrT="[Texto]" custT="1"/>
      <dgm:spPr>
        <a:solidFill>
          <a:srgbClr val="FFFF00"/>
        </a:solidFill>
      </dgm:spPr>
      <dgm:t>
        <a:bodyPr/>
        <a:lstStyle/>
        <a:p>
          <a:r>
            <a:rPr lang="es-AR" sz="1600" b="1" dirty="0" smtClean="0"/>
            <a:t>Se piensa en núcleos ordenadores de los fundamentos de la disciplina</a:t>
          </a:r>
          <a:endParaRPr lang="es-AR" sz="1600" b="1" dirty="0"/>
        </a:p>
      </dgm:t>
    </dgm:pt>
    <dgm:pt modelId="{44FD5783-0185-40D3-B973-FCEB714927A0}" type="parTrans" cxnId="{4560D1D3-79C4-4958-A56D-B07504A4A037}">
      <dgm:prSet/>
      <dgm:spPr/>
      <dgm:t>
        <a:bodyPr/>
        <a:lstStyle/>
        <a:p>
          <a:endParaRPr lang="es-AR"/>
        </a:p>
      </dgm:t>
    </dgm:pt>
    <dgm:pt modelId="{0069117C-F0EC-4E02-B72D-E2F52FF68EAC}" type="sibTrans" cxnId="{4560D1D3-79C4-4958-A56D-B07504A4A037}">
      <dgm:prSet/>
      <dgm:spPr/>
      <dgm:t>
        <a:bodyPr/>
        <a:lstStyle/>
        <a:p>
          <a:endParaRPr lang="es-AR"/>
        </a:p>
      </dgm:t>
    </dgm:pt>
    <dgm:pt modelId="{522E19DB-A107-4B86-81DC-7A095F474ACD}">
      <dgm:prSet phldrT="[Texto]" custT="1"/>
      <dgm:spPr>
        <a:solidFill>
          <a:srgbClr val="00B050"/>
        </a:solidFill>
      </dgm:spPr>
      <dgm:t>
        <a:bodyPr/>
        <a:lstStyle/>
        <a:p>
          <a:r>
            <a:rPr lang="es-AR" sz="1600" b="1" dirty="0" smtClean="0"/>
            <a:t>Se intenta recuperar el valor normativo de la racionalidad y el significado de la teoría</a:t>
          </a:r>
          <a:endParaRPr lang="es-AR" sz="1600" b="1" dirty="0"/>
        </a:p>
      </dgm:t>
    </dgm:pt>
    <dgm:pt modelId="{1503FC28-295D-4F72-96FA-6067AEFBF01C}" type="parTrans" cxnId="{6DE02A76-3513-4DD5-8D88-6994A04CE35E}">
      <dgm:prSet/>
      <dgm:spPr/>
      <dgm:t>
        <a:bodyPr/>
        <a:lstStyle/>
        <a:p>
          <a:endParaRPr lang="es-AR"/>
        </a:p>
      </dgm:t>
    </dgm:pt>
    <dgm:pt modelId="{AF02E6C2-A1DD-4DCE-8B2A-B9D1894050BD}" type="sibTrans" cxnId="{6DE02A76-3513-4DD5-8D88-6994A04CE35E}">
      <dgm:prSet/>
      <dgm:spPr/>
      <dgm:t>
        <a:bodyPr/>
        <a:lstStyle/>
        <a:p>
          <a:endParaRPr lang="es-AR"/>
        </a:p>
      </dgm:t>
    </dgm:pt>
    <dgm:pt modelId="{05178FB2-AF12-4951-943A-16C02DD66930}">
      <dgm:prSet phldrT="[Texto]" custT="1"/>
      <dgm:spPr>
        <a:solidFill>
          <a:srgbClr val="00B0F0"/>
        </a:solidFill>
      </dgm:spPr>
      <dgm:t>
        <a:bodyPr/>
        <a:lstStyle/>
        <a:p>
          <a:r>
            <a:rPr lang="es-AR" sz="1600" b="1" dirty="0" smtClean="0"/>
            <a:t>Se discuten nuevamente los fundamentos de la historiografía</a:t>
          </a:r>
          <a:endParaRPr lang="es-AR" sz="1600" b="1" dirty="0"/>
        </a:p>
      </dgm:t>
    </dgm:pt>
    <dgm:pt modelId="{374A4656-21F3-4CB9-8DA2-58DE11403B85}" type="parTrans" cxnId="{3A56D62A-6DED-4B74-A867-5265A55728DC}">
      <dgm:prSet/>
      <dgm:spPr/>
      <dgm:t>
        <a:bodyPr/>
        <a:lstStyle/>
        <a:p>
          <a:endParaRPr lang="es-AR"/>
        </a:p>
      </dgm:t>
    </dgm:pt>
    <dgm:pt modelId="{E0C19FEC-6F19-4AD6-846B-04E1BA34DD93}" type="sibTrans" cxnId="{3A56D62A-6DED-4B74-A867-5265A55728DC}">
      <dgm:prSet/>
      <dgm:spPr/>
      <dgm:t>
        <a:bodyPr/>
        <a:lstStyle/>
        <a:p>
          <a:endParaRPr lang="es-AR"/>
        </a:p>
      </dgm:t>
    </dgm:pt>
    <dgm:pt modelId="{2C1BC1CC-1ADA-4DB0-A843-C169E2E83456}" type="pres">
      <dgm:prSet presAssocID="{FEBBA4F0-C1F6-4EA2-A4F9-7671B319664E}" presName="composite" presStyleCnt="0">
        <dgm:presLayoutVars>
          <dgm:chMax val="1"/>
          <dgm:dir/>
          <dgm:resizeHandles val="exact"/>
        </dgm:presLayoutVars>
      </dgm:prSet>
      <dgm:spPr/>
      <dgm:t>
        <a:bodyPr/>
        <a:lstStyle/>
        <a:p>
          <a:endParaRPr lang="es-AR"/>
        </a:p>
      </dgm:t>
    </dgm:pt>
    <dgm:pt modelId="{080ADCE2-B65B-4ADB-AC7F-B12DDBE553BC}" type="pres">
      <dgm:prSet presAssocID="{FEBBA4F0-C1F6-4EA2-A4F9-7671B319664E}" presName="radial" presStyleCnt="0">
        <dgm:presLayoutVars>
          <dgm:animLvl val="ctr"/>
        </dgm:presLayoutVars>
      </dgm:prSet>
      <dgm:spPr/>
    </dgm:pt>
    <dgm:pt modelId="{18E09C2B-43AA-4D2A-B52B-6354348DEAC8}" type="pres">
      <dgm:prSet presAssocID="{92D2170F-9F52-4662-9EDF-3B5AA4E5C966}" presName="centerShape" presStyleLbl="vennNode1" presStyleIdx="0" presStyleCnt="4" custScaleX="134556" custScaleY="117407" custLinFactNeighborX="-789" custLinFactNeighborY="-13782"/>
      <dgm:spPr/>
      <dgm:t>
        <a:bodyPr/>
        <a:lstStyle/>
        <a:p>
          <a:endParaRPr lang="es-AR"/>
        </a:p>
      </dgm:t>
    </dgm:pt>
    <dgm:pt modelId="{0478857F-77D7-405E-8CE3-1ABC949651DA}" type="pres">
      <dgm:prSet presAssocID="{906C4F4A-0EE0-4836-890A-8605801A2166}" presName="node" presStyleLbl="vennNode1" presStyleIdx="1" presStyleCnt="4" custScaleX="131178" custScaleY="118124">
        <dgm:presLayoutVars>
          <dgm:bulletEnabled val="1"/>
        </dgm:presLayoutVars>
      </dgm:prSet>
      <dgm:spPr/>
      <dgm:t>
        <a:bodyPr/>
        <a:lstStyle/>
        <a:p>
          <a:endParaRPr lang="es-AR"/>
        </a:p>
      </dgm:t>
    </dgm:pt>
    <dgm:pt modelId="{E53B325F-13C4-4865-B1F8-98BC85413EF3}" type="pres">
      <dgm:prSet presAssocID="{522E19DB-A107-4B86-81DC-7A095F474ACD}" presName="node" presStyleLbl="vennNode1" presStyleIdx="2" presStyleCnt="4" custScaleX="140303" custScaleY="146800">
        <dgm:presLayoutVars>
          <dgm:bulletEnabled val="1"/>
        </dgm:presLayoutVars>
      </dgm:prSet>
      <dgm:spPr/>
      <dgm:t>
        <a:bodyPr/>
        <a:lstStyle/>
        <a:p>
          <a:endParaRPr lang="es-AR"/>
        </a:p>
      </dgm:t>
    </dgm:pt>
    <dgm:pt modelId="{AB5B0501-5D84-463B-A9C2-F15B666AE0BB}" type="pres">
      <dgm:prSet presAssocID="{05178FB2-AF12-4951-943A-16C02DD66930}" presName="node" presStyleLbl="vennNode1" presStyleIdx="3" presStyleCnt="4" custScaleX="142018" custScaleY="138431">
        <dgm:presLayoutVars>
          <dgm:bulletEnabled val="1"/>
        </dgm:presLayoutVars>
      </dgm:prSet>
      <dgm:spPr/>
      <dgm:t>
        <a:bodyPr/>
        <a:lstStyle/>
        <a:p>
          <a:endParaRPr lang="es-AR"/>
        </a:p>
      </dgm:t>
    </dgm:pt>
  </dgm:ptLst>
  <dgm:cxnLst>
    <dgm:cxn modelId="{4560D1D3-79C4-4958-A56D-B07504A4A037}" srcId="{92D2170F-9F52-4662-9EDF-3B5AA4E5C966}" destId="{906C4F4A-0EE0-4836-890A-8605801A2166}" srcOrd="0" destOrd="0" parTransId="{44FD5783-0185-40D3-B973-FCEB714927A0}" sibTransId="{0069117C-F0EC-4E02-B72D-E2F52FF68EAC}"/>
    <dgm:cxn modelId="{8EA50BD7-BEFE-4BB0-843B-9B46D3BC03AA}" type="presOf" srcId="{05178FB2-AF12-4951-943A-16C02DD66930}" destId="{AB5B0501-5D84-463B-A9C2-F15B666AE0BB}" srcOrd="0" destOrd="0" presId="urn:microsoft.com/office/officeart/2005/8/layout/radial3"/>
    <dgm:cxn modelId="{C0E0641A-AFFC-4F39-B010-3EB7212D0674}" type="presOf" srcId="{FEBBA4F0-C1F6-4EA2-A4F9-7671B319664E}" destId="{2C1BC1CC-1ADA-4DB0-A843-C169E2E83456}" srcOrd="0" destOrd="0" presId="urn:microsoft.com/office/officeart/2005/8/layout/radial3"/>
    <dgm:cxn modelId="{6DE02A76-3513-4DD5-8D88-6994A04CE35E}" srcId="{92D2170F-9F52-4662-9EDF-3B5AA4E5C966}" destId="{522E19DB-A107-4B86-81DC-7A095F474ACD}" srcOrd="1" destOrd="0" parTransId="{1503FC28-295D-4F72-96FA-6067AEFBF01C}" sibTransId="{AF02E6C2-A1DD-4DCE-8B2A-B9D1894050BD}"/>
    <dgm:cxn modelId="{3A56D62A-6DED-4B74-A867-5265A55728DC}" srcId="{92D2170F-9F52-4662-9EDF-3B5AA4E5C966}" destId="{05178FB2-AF12-4951-943A-16C02DD66930}" srcOrd="2" destOrd="0" parTransId="{374A4656-21F3-4CB9-8DA2-58DE11403B85}" sibTransId="{E0C19FEC-6F19-4AD6-846B-04E1BA34DD93}"/>
    <dgm:cxn modelId="{C06DF131-60B6-482F-9B3F-3A7643C6B736}" srcId="{FEBBA4F0-C1F6-4EA2-A4F9-7671B319664E}" destId="{92D2170F-9F52-4662-9EDF-3B5AA4E5C966}" srcOrd="0" destOrd="0" parTransId="{8BFAA75A-093D-4D57-8328-8D01B46D458E}" sibTransId="{16F393E1-7B26-467A-8023-CDC2AA11C504}"/>
    <dgm:cxn modelId="{69532F86-E7FB-49FF-980C-AF880D04A497}" type="presOf" srcId="{522E19DB-A107-4B86-81DC-7A095F474ACD}" destId="{E53B325F-13C4-4865-B1F8-98BC85413EF3}" srcOrd="0" destOrd="0" presId="urn:microsoft.com/office/officeart/2005/8/layout/radial3"/>
    <dgm:cxn modelId="{DD6582CE-D42C-4BFE-9DBE-323E7484DAA7}" type="presOf" srcId="{906C4F4A-0EE0-4836-890A-8605801A2166}" destId="{0478857F-77D7-405E-8CE3-1ABC949651DA}" srcOrd="0" destOrd="0" presId="urn:microsoft.com/office/officeart/2005/8/layout/radial3"/>
    <dgm:cxn modelId="{E2E717D5-9949-4442-BAD9-7368085951C5}" type="presOf" srcId="{92D2170F-9F52-4662-9EDF-3B5AA4E5C966}" destId="{18E09C2B-43AA-4D2A-B52B-6354348DEAC8}" srcOrd="0" destOrd="0" presId="urn:microsoft.com/office/officeart/2005/8/layout/radial3"/>
    <dgm:cxn modelId="{57EF864A-A763-4D7C-AE3C-EC3F108EF42B}" type="presParOf" srcId="{2C1BC1CC-1ADA-4DB0-A843-C169E2E83456}" destId="{080ADCE2-B65B-4ADB-AC7F-B12DDBE553BC}" srcOrd="0" destOrd="0" presId="urn:microsoft.com/office/officeart/2005/8/layout/radial3"/>
    <dgm:cxn modelId="{D736549B-AD97-4CCA-98D1-23C3D534302E}" type="presParOf" srcId="{080ADCE2-B65B-4ADB-AC7F-B12DDBE553BC}" destId="{18E09C2B-43AA-4D2A-B52B-6354348DEAC8}" srcOrd="0" destOrd="0" presId="urn:microsoft.com/office/officeart/2005/8/layout/radial3"/>
    <dgm:cxn modelId="{AB219685-63EC-40EA-8E7A-2C4FF2B3725B}" type="presParOf" srcId="{080ADCE2-B65B-4ADB-AC7F-B12DDBE553BC}" destId="{0478857F-77D7-405E-8CE3-1ABC949651DA}" srcOrd="1" destOrd="0" presId="urn:microsoft.com/office/officeart/2005/8/layout/radial3"/>
    <dgm:cxn modelId="{2B989495-23F5-4053-84DE-13FFFB8969CB}" type="presParOf" srcId="{080ADCE2-B65B-4ADB-AC7F-B12DDBE553BC}" destId="{E53B325F-13C4-4865-B1F8-98BC85413EF3}" srcOrd="2" destOrd="0" presId="urn:microsoft.com/office/officeart/2005/8/layout/radial3"/>
    <dgm:cxn modelId="{2DC6F545-8ADA-482F-9B74-5E302DFD5BF0}" type="presParOf" srcId="{080ADCE2-B65B-4ADB-AC7F-B12DDBE553BC}" destId="{AB5B0501-5D84-463B-A9C2-F15B666AE0BB}"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2B293-37AE-4383-BA94-C9AB709B7157}" type="doc">
      <dgm:prSet loTypeId="urn:microsoft.com/office/officeart/2005/8/layout/radial3" loCatId="relationship" qsTypeId="urn:microsoft.com/office/officeart/2005/8/quickstyle/simple5" qsCatId="simple" csTypeId="urn:microsoft.com/office/officeart/2005/8/colors/accent1_2" csCatId="accent1" phldr="1"/>
      <dgm:spPr/>
      <dgm:t>
        <a:bodyPr/>
        <a:lstStyle/>
        <a:p>
          <a:endParaRPr lang="es-AR"/>
        </a:p>
      </dgm:t>
    </dgm:pt>
    <dgm:pt modelId="{59E4F2DF-6C62-4F2B-A936-3133EE836D58}">
      <dgm:prSet/>
      <dgm:spPr>
        <a:solidFill>
          <a:schemeClr val="accent6">
            <a:lumMod val="60000"/>
            <a:lumOff val="40000"/>
          </a:schemeClr>
        </a:solidFill>
        <a:scene3d>
          <a:camera prst="orthographicFront"/>
          <a:lightRig rig="balanced" dir="t">
            <a:rot lat="0" lon="0" rev="19200000"/>
          </a:lightRig>
        </a:scene3d>
        <a:sp3d contourW="12700" prstMaterial="matte">
          <a:bevelT w="60000" h="50800"/>
          <a:contourClr>
            <a:schemeClr val="accent1">
              <a:alpha val="50000"/>
              <a:hueOff val="0"/>
              <a:satOff val="0"/>
              <a:lumOff val="0"/>
              <a:alphaOff val="0"/>
              <a:shade val="60000"/>
              <a:satMod val="110000"/>
            </a:schemeClr>
          </a:contourClr>
        </a:sp3d>
      </dgm:spPr>
      <dgm:t>
        <a:bodyPr/>
        <a:lstStyle/>
        <a:p>
          <a:pPr algn="ctr" rtl="0"/>
          <a:r>
            <a:rPr lang="es-ES" i="0" dirty="0" smtClean="0">
              <a:effectLst/>
              <a:latin typeface="Verdana" pitchFamily="34" charset="0"/>
              <a:ea typeface="Verdana" pitchFamily="34" charset="0"/>
              <a:cs typeface="Verdana" pitchFamily="34" charset="0"/>
            </a:rPr>
            <a:t>La objetividad de la historia pasa por privilegiar el consenso de la profesión en torno a </a:t>
          </a:r>
          <a:r>
            <a:rPr lang="es-ES" b="1" i="0" u="none" dirty="0" smtClean="0">
              <a:effectLst/>
              <a:latin typeface="Verdana" pitchFamily="34" charset="0"/>
              <a:ea typeface="Verdana" pitchFamily="34" charset="0"/>
              <a:cs typeface="Verdana" pitchFamily="34" charset="0"/>
            </a:rPr>
            <a:t>un conjunto de criterios racionalmente defendibles</a:t>
          </a:r>
          <a:endParaRPr lang="es-AR" b="1" i="0" u="none" dirty="0">
            <a:effectLst/>
            <a:latin typeface="Verdana" pitchFamily="34" charset="0"/>
            <a:ea typeface="Verdana" pitchFamily="34" charset="0"/>
            <a:cs typeface="Verdana" pitchFamily="34" charset="0"/>
          </a:endParaRPr>
        </a:p>
      </dgm:t>
    </dgm:pt>
    <dgm:pt modelId="{185DB19F-98E2-4AFC-B159-9F7EE197863D}" type="parTrans" cxnId="{95BB2B02-EE90-4835-8B21-C0AD6BED74E4}">
      <dgm:prSet/>
      <dgm:spPr/>
      <dgm:t>
        <a:bodyPr/>
        <a:lstStyle/>
        <a:p>
          <a:endParaRPr lang="es-AR"/>
        </a:p>
      </dgm:t>
    </dgm:pt>
    <dgm:pt modelId="{7FA78E6D-75F4-4AF4-996B-78794E86F968}" type="sibTrans" cxnId="{95BB2B02-EE90-4835-8B21-C0AD6BED74E4}">
      <dgm:prSet/>
      <dgm:spPr/>
      <dgm:t>
        <a:bodyPr/>
        <a:lstStyle/>
        <a:p>
          <a:endParaRPr lang="es-AR"/>
        </a:p>
      </dgm:t>
    </dgm:pt>
    <dgm:pt modelId="{0C09330B-CC74-4C96-AED3-8FB5617DD80F}">
      <dgm:prSet/>
      <dgm:spPr/>
      <dgm:t>
        <a:bodyPr/>
        <a:lstStyle/>
        <a:p>
          <a:pPr rtl="0"/>
          <a:endParaRPr lang="es-ES" i="1" u="sng" dirty="0"/>
        </a:p>
      </dgm:t>
    </dgm:pt>
    <dgm:pt modelId="{C041073A-E8AA-4FA0-8A4E-CA010D926894}" type="parTrans" cxnId="{E38991E8-5151-4A00-B5F9-9AD7D0754AE5}">
      <dgm:prSet/>
      <dgm:spPr/>
      <dgm:t>
        <a:bodyPr/>
        <a:lstStyle/>
        <a:p>
          <a:endParaRPr lang="es-AR"/>
        </a:p>
      </dgm:t>
    </dgm:pt>
    <dgm:pt modelId="{D6C63279-C354-4C79-B448-100181236C2E}" type="sibTrans" cxnId="{E38991E8-5151-4A00-B5F9-9AD7D0754AE5}">
      <dgm:prSet/>
      <dgm:spPr/>
      <dgm:t>
        <a:bodyPr/>
        <a:lstStyle/>
        <a:p>
          <a:endParaRPr lang="es-AR"/>
        </a:p>
      </dgm:t>
    </dgm:pt>
    <dgm:pt modelId="{9A05D990-9399-464C-8667-C2C4EDDFCB76}">
      <dgm:prSet/>
      <dgm:spPr/>
      <dgm:t>
        <a:bodyPr/>
        <a:lstStyle/>
        <a:p>
          <a:pPr rtl="0"/>
          <a:endParaRPr lang="es-ES" i="1" u="sng" dirty="0"/>
        </a:p>
      </dgm:t>
    </dgm:pt>
    <dgm:pt modelId="{968FCC4C-96CC-406A-BAF1-7C05E984EBCF}" type="parTrans" cxnId="{0E9F45B5-A579-42F1-BF38-D9427EE26CA7}">
      <dgm:prSet/>
      <dgm:spPr/>
      <dgm:t>
        <a:bodyPr/>
        <a:lstStyle/>
        <a:p>
          <a:endParaRPr lang="es-AR"/>
        </a:p>
      </dgm:t>
    </dgm:pt>
    <dgm:pt modelId="{1F3C556A-66A7-4E17-8F96-57B60D31364F}" type="sibTrans" cxnId="{0E9F45B5-A579-42F1-BF38-D9427EE26CA7}">
      <dgm:prSet/>
      <dgm:spPr/>
      <dgm:t>
        <a:bodyPr/>
        <a:lstStyle/>
        <a:p>
          <a:endParaRPr lang="es-AR"/>
        </a:p>
      </dgm:t>
    </dgm:pt>
    <dgm:pt modelId="{316B04DA-E055-4365-BFDF-364FA1520628}">
      <dgm:prSet/>
      <dgm:spPr/>
      <dgm:t>
        <a:bodyPr/>
        <a:lstStyle/>
        <a:p>
          <a:endParaRPr lang="es-AR"/>
        </a:p>
      </dgm:t>
    </dgm:pt>
    <dgm:pt modelId="{07CFAEAE-96E9-4DAE-96B2-5CE4354804A8}" type="parTrans" cxnId="{5C19F229-95F2-4D85-B185-C1AFC14A9587}">
      <dgm:prSet/>
      <dgm:spPr/>
      <dgm:t>
        <a:bodyPr/>
        <a:lstStyle/>
        <a:p>
          <a:endParaRPr lang="es-AR"/>
        </a:p>
      </dgm:t>
    </dgm:pt>
    <dgm:pt modelId="{B8F5D5D8-742E-44A8-80C5-828576F34650}" type="sibTrans" cxnId="{5C19F229-95F2-4D85-B185-C1AFC14A9587}">
      <dgm:prSet/>
      <dgm:spPr/>
      <dgm:t>
        <a:bodyPr/>
        <a:lstStyle/>
        <a:p>
          <a:endParaRPr lang="es-AR"/>
        </a:p>
      </dgm:t>
    </dgm:pt>
    <dgm:pt modelId="{B789D76F-3895-475C-8AA0-41CE802C6291}" type="pres">
      <dgm:prSet presAssocID="{C792B293-37AE-4383-BA94-C9AB709B7157}" presName="composite" presStyleCnt="0">
        <dgm:presLayoutVars>
          <dgm:chMax val="1"/>
          <dgm:dir/>
          <dgm:resizeHandles val="exact"/>
        </dgm:presLayoutVars>
      </dgm:prSet>
      <dgm:spPr/>
      <dgm:t>
        <a:bodyPr/>
        <a:lstStyle/>
        <a:p>
          <a:endParaRPr lang="es-AR"/>
        </a:p>
      </dgm:t>
    </dgm:pt>
    <dgm:pt modelId="{5D4B6AEA-8C24-4391-9503-AC0F28A4CE54}" type="pres">
      <dgm:prSet presAssocID="{C792B293-37AE-4383-BA94-C9AB709B7157}" presName="radial" presStyleCnt="0">
        <dgm:presLayoutVars>
          <dgm:animLvl val="ctr"/>
        </dgm:presLayoutVars>
      </dgm:prSet>
      <dgm:spPr/>
    </dgm:pt>
    <dgm:pt modelId="{635F4462-78B4-4C36-8C4D-A34B92B0B313}" type="pres">
      <dgm:prSet presAssocID="{59E4F2DF-6C62-4F2B-A936-3133EE836D58}" presName="centerShape" presStyleLbl="vennNode1" presStyleIdx="0" presStyleCnt="1" custLinFactNeighborX="2543" custLinFactNeighborY="136"/>
      <dgm:spPr/>
      <dgm:t>
        <a:bodyPr/>
        <a:lstStyle/>
        <a:p>
          <a:endParaRPr lang="es-AR"/>
        </a:p>
      </dgm:t>
    </dgm:pt>
  </dgm:ptLst>
  <dgm:cxnLst>
    <dgm:cxn modelId="{BB2656C0-D18B-4FED-B56D-102A05551FA9}" type="presOf" srcId="{C792B293-37AE-4383-BA94-C9AB709B7157}" destId="{B789D76F-3895-475C-8AA0-41CE802C6291}" srcOrd="0" destOrd="0" presId="urn:microsoft.com/office/officeart/2005/8/layout/radial3"/>
    <dgm:cxn modelId="{BC222EC7-B35F-43D8-8E64-7FB4DA811C92}" type="presOf" srcId="{59E4F2DF-6C62-4F2B-A936-3133EE836D58}" destId="{635F4462-78B4-4C36-8C4D-A34B92B0B313}" srcOrd="0" destOrd="0" presId="urn:microsoft.com/office/officeart/2005/8/layout/radial3"/>
    <dgm:cxn modelId="{5C19F229-95F2-4D85-B185-C1AFC14A9587}" srcId="{C792B293-37AE-4383-BA94-C9AB709B7157}" destId="{316B04DA-E055-4365-BFDF-364FA1520628}" srcOrd="3" destOrd="0" parTransId="{07CFAEAE-96E9-4DAE-96B2-5CE4354804A8}" sibTransId="{B8F5D5D8-742E-44A8-80C5-828576F34650}"/>
    <dgm:cxn modelId="{95BB2B02-EE90-4835-8B21-C0AD6BED74E4}" srcId="{C792B293-37AE-4383-BA94-C9AB709B7157}" destId="{59E4F2DF-6C62-4F2B-A936-3133EE836D58}" srcOrd="0" destOrd="0" parTransId="{185DB19F-98E2-4AFC-B159-9F7EE197863D}" sibTransId="{7FA78E6D-75F4-4AF4-996B-78794E86F968}"/>
    <dgm:cxn modelId="{E38991E8-5151-4A00-B5F9-9AD7D0754AE5}" srcId="{C792B293-37AE-4383-BA94-C9AB709B7157}" destId="{0C09330B-CC74-4C96-AED3-8FB5617DD80F}" srcOrd="1" destOrd="0" parTransId="{C041073A-E8AA-4FA0-8A4E-CA010D926894}" sibTransId="{D6C63279-C354-4C79-B448-100181236C2E}"/>
    <dgm:cxn modelId="{0E9F45B5-A579-42F1-BF38-D9427EE26CA7}" srcId="{C792B293-37AE-4383-BA94-C9AB709B7157}" destId="{9A05D990-9399-464C-8667-C2C4EDDFCB76}" srcOrd="2" destOrd="0" parTransId="{968FCC4C-96CC-406A-BAF1-7C05E984EBCF}" sibTransId="{1F3C556A-66A7-4E17-8F96-57B60D31364F}"/>
    <dgm:cxn modelId="{E8484D26-0A36-4284-BAD0-5EEB0F5DCECE}" type="presParOf" srcId="{B789D76F-3895-475C-8AA0-41CE802C6291}" destId="{5D4B6AEA-8C24-4391-9503-AC0F28A4CE54}" srcOrd="0" destOrd="0" presId="urn:microsoft.com/office/officeart/2005/8/layout/radial3"/>
    <dgm:cxn modelId="{A6E3AB0C-45E5-4CF5-BA73-8B3B2BF8E59F}" type="presParOf" srcId="{5D4B6AEA-8C24-4391-9503-AC0F28A4CE54}" destId="{635F4462-78B4-4C36-8C4D-A34B92B0B313}" srcOrd="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B634A-3BB2-4C03-93D5-C9C0C5EC0511}"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s-AR"/>
        </a:p>
      </dgm:t>
    </dgm:pt>
    <dgm:pt modelId="{E645F723-FEBB-4A31-8CC3-63AE1AFE748E}">
      <dgm:prSet custT="1"/>
      <dgm:spPr>
        <a:solidFill>
          <a:schemeClr val="bg2">
            <a:lumMod val="90000"/>
          </a:schemeClr>
        </a:solidFill>
      </dgm:spPr>
      <dgm:t>
        <a:bodyPr/>
        <a:lstStyle/>
        <a:p>
          <a:pPr rtl="0"/>
          <a:r>
            <a:rPr lang="es-ES" sz="2000" b="0" i="0" dirty="0" smtClean="0">
              <a:solidFill>
                <a:srgbClr val="C00000"/>
              </a:solidFill>
              <a:latin typeface="Verdana" pitchFamily="34" charset="0"/>
              <a:ea typeface="Verdana" pitchFamily="34" charset="0"/>
              <a:cs typeface="Verdana" pitchFamily="34" charset="0"/>
            </a:rPr>
            <a:t>En primer lugar, la que investiga las interpretaciones demasiado unidas a convicciones políticas y culturales</a:t>
          </a:r>
          <a:endParaRPr lang="es-AR" sz="2000" b="0" i="0" dirty="0">
            <a:solidFill>
              <a:srgbClr val="C00000"/>
            </a:solidFill>
            <a:latin typeface="Verdana" pitchFamily="34" charset="0"/>
            <a:ea typeface="Verdana" pitchFamily="34" charset="0"/>
            <a:cs typeface="Verdana" pitchFamily="34" charset="0"/>
          </a:endParaRPr>
        </a:p>
      </dgm:t>
    </dgm:pt>
    <dgm:pt modelId="{E581B196-A55F-4D34-9130-E8F9D79FDBC3}" type="parTrans" cxnId="{181A068E-3CD5-47B8-8BAA-2BF3AEDFFE18}">
      <dgm:prSet/>
      <dgm:spPr/>
      <dgm:t>
        <a:bodyPr/>
        <a:lstStyle/>
        <a:p>
          <a:endParaRPr lang="es-AR"/>
        </a:p>
      </dgm:t>
    </dgm:pt>
    <dgm:pt modelId="{055C0149-46EC-4459-8583-91BA3C95BAB9}" type="sibTrans" cxnId="{181A068E-3CD5-47B8-8BAA-2BF3AEDFFE18}">
      <dgm:prSet/>
      <dgm:spPr/>
      <dgm:t>
        <a:bodyPr/>
        <a:lstStyle/>
        <a:p>
          <a:endParaRPr lang="es-AR"/>
        </a:p>
      </dgm:t>
    </dgm:pt>
    <dgm:pt modelId="{813746A1-D7AD-4938-A769-FF8EF6CE91C0}">
      <dgm:prSet custT="1"/>
      <dgm:spPr>
        <a:solidFill>
          <a:schemeClr val="bg2">
            <a:lumMod val="90000"/>
          </a:schemeClr>
        </a:solidFill>
      </dgm:spPr>
      <dgm:t>
        <a:bodyPr/>
        <a:lstStyle/>
        <a:p>
          <a:pPr rtl="0"/>
          <a:r>
            <a:rPr lang="es-ES" sz="2000" b="0" i="0" dirty="0" smtClean="0">
              <a:solidFill>
                <a:srgbClr val="006666"/>
              </a:solidFill>
              <a:latin typeface="Verdana" pitchFamily="34" charset="0"/>
              <a:ea typeface="Verdana" pitchFamily="34" charset="0"/>
              <a:cs typeface="Verdana" pitchFamily="34" charset="0"/>
            </a:rPr>
            <a:t>En tercer lugar, la que pretende apartarse de la extrema intensidad de las reacciones y emociones que  anidan en las adhesiones a las corrientes historiográficas</a:t>
          </a:r>
          <a:endParaRPr lang="es-ES" sz="2000" b="0" i="0" dirty="0">
            <a:solidFill>
              <a:srgbClr val="006666"/>
            </a:solidFill>
            <a:latin typeface="Verdana" pitchFamily="34" charset="0"/>
            <a:ea typeface="Verdana" pitchFamily="34" charset="0"/>
            <a:cs typeface="Verdana" pitchFamily="34" charset="0"/>
          </a:endParaRPr>
        </a:p>
      </dgm:t>
    </dgm:pt>
    <dgm:pt modelId="{C9B44281-0189-4B87-A07C-8D7B802C5564}" type="parTrans" cxnId="{2EB21B6B-BE72-4269-AED9-DE519150B71E}">
      <dgm:prSet/>
      <dgm:spPr/>
      <dgm:t>
        <a:bodyPr/>
        <a:lstStyle/>
        <a:p>
          <a:endParaRPr lang="es-AR"/>
        </a:p>
      </dgm:t>
    </dgm:pt>
    <dgm:pt modelId="{5F234B52-BDA0-4152-B772-F22B86B0DB55}" type="sibTrans" cxnId="{2EB21B6B-BE72-4269-AED9-DE519150B71E}">
      <dgm:prSet/>
      <dgm:spPr/>
      <dgm:t>
        <a:bodyPr/>
        <a:lstStyle/>
        <a:p>
          <a:endParaRPr lang="es-AR"/>
        </a:p>
      </dgm:t>
    </dgm:pt>
    <dgm:pt modelId="{E7E41C12-0150-45FF-9FC6-CE0646B04A6A}">
      <dgm:prSet custT="1"/>
      <dgm:spPr>
        <a:solidFill>
          <a:schemeClr val="bg2">
            <a:lumMod val="90000"/>
          </a:schemeClr>
        </a:solidFill>
      </dgm:spPr>
      <dgm:t>
        <a:bodyPr/>
        <a:lstStyle/>
        <a:p>
          <a:pPr rtl="0"/>
          <a:r>
            <a:rPr lang="es-ES" sz="2000" b="0" i="0" dirty="0" smtClean="0">
              <a:solidFill>
                <a:srgbClr val="C49500"/>
              </a:solidFill>
              <a:effectLst/>
              <a:latin typeface="Verdana" pitchFamily="34" charset="0"/>
              <a:ea typeface="Verdana" pitchFamily="34" charset="0"/>
              <a:cs typeface="Verdana" pitchFamily="34" charset="0"/>
            </a:rPr>
            <a:t>En segundo lugar, la que intenta  diferenciar el rescate de lo simbólico - como dimensión legítima del análisis histórico - de una actitud mítica que pretende situar la  realidad en la ficción y hacer pasar una por otra.</a:t>
          </a:r>
          <a:endParaRPr lang="es-ES" sz="2000" b="0" i="0" dirty="0">
            <a:solidFill>
              <a:srgbClr val="C49500"/>
            </a:solidFill>
            <a:effectLst/>
            <a:latin typeface="Verdana" pitchFamily="34" charset="0"/>
            <a:ea typeface="Verdana" pitchFamily="34" charset="0"/>
            <a:cs typeface="Verdana" pitchFamily="34" charset="0"/>
          </a:endParaRPr>
        </a:p>
      </dgm:t>
    </dgm:pt>
    <dgm:pt modelId="{A65991D7-F9FD-42AD-9986-20480DA2C3CA}" type="parTrans" cxnId="{3E6870F4-C2C8-43C4-B65D-34BF251BA990}">
      <dgm:prSet/>
      <dgm:spPr/>
      <dgm:t>
        <a:bodyPr/>
        <a:lstStyle/>
        <a:p>
          <a:endParaRPr lang="es-AR"/>
        </a:p>
      </dgm:t>
    </dgm:pt>
    <dgm:pt modelId="{D0269484-52E1-4784-BA57-4609EF6D0379}" type="sibTrans" cxnId="{3E6870F4-C2C8-43C4-B65D-34BF251BA990}">
      <dgm:prSet/>
      <dgm:spPr/>
      <dgm:t>
        <a:bodyPr/>
        <a:lstStyle/>
        <a:p>
          <a:endParaRPr lang="es-AR"/>
        </a:p>
      </dgm:t>
    </dgm:pt>
    <dgm:pt modelId="{210E4FCE-0199-4E3E-8FC6-DB1931A20127}">
      <dgm:prSet custT="1"/>
      <dgm:spPr>
        <a:solidFill>
          <a:schemeClr val="bg2">
            <a:lumMod val="90000"/>
          </a:schemeClr>
        </a:solidFill>
      </dgm:spPr>
      <dgm:t>
        <a:bodyPr/>
        <a:lstStyle/>
        <a:p>
          <a:pPr rtl="0"/>
          <a:r>
            <a:rPr lang="es-ES" sz="2000" b="0" i="0" dirty="0" smtClean="0">
              <a:solidFill>
                <a:srgbClr val="7030A0"/>
              </a:solidFill>
              <a:latin typeface="Verdana" pitchFamily="34" charset="0"/>
              <a:ea typeface="Verdana" pitchFamily="34" charset="0"/>
              <a:cs typeface="Verdana" pitchFamily="34" charset="0"/>
            </a:rPr>
            <a:t>En cuarto lugar,  Los intentos realizados para diferenciar entre la historia sistemática y la memoria histórica</a:t>
          </a:r>
          <a:endParaRPr lang="es-ES" sz="2000" b="0" i="0" dirty="0">
            <a:solidFill>
              <a:srgbClr val="7030A0"/>
            </a:solidFill>
            <a:latin typeface="Verdana" pitchFamily="34" charset="0"/>
            <a:ea typeface="Verdana" pitchFamily="34" charset="0"/>
            <a:cs typeface="Verdana" pitchFamily="34" charset="0"/>
          </a:endParaRPr>
        </a:p>
      </dgm:t>
    </dgm:pt>
    <dgm:pt modelId="{A24D719C-B0CF-4156-AB0B-9288B8FCEBDD}" type="parTrans" cxnId="{3F5BB662-8E2C-4E14-A798-D032FE6A8AC5}">
      <dgm:prSet/>
      <dgm:spPr/>
      <dgm:t>
        <a:bodyPr/>
        <a:lstStyle/>
        <a:p>
          <a:endParaRPr lang="es-AR"/>
        </a:p>
      </dgm:t>
    </dgm:pt>
    <dgm:pt modelId="{283A328E-7DA7-4239-82FB-B4B35B2B3BF5}" type="sibTrans" cxnId="{3F5BB662-8E2C-4E14-A798-D032FE6A8AC5}">
      <dgm:prSet/>
      <dgm:spPr/>
      <dgm:t>
        <a:bodyPr/>
        <a:lstStyle/>
        <a:p>
          <a:endParaRPr lang="es-AR"/>
        </a:p>
      </dgm:t>
    </dgm:pt>
    <dgm:pt modelId="{B674DF6E-EC4F-4F21-8CC6-DF8086A210F2}">
      <dgm:prSet/>
      <dgm:spPr/>
      <dgm:t>
        <a:bodyPr/>
        <a:lstStyle/>
        <a:p>
          <a:endParaRPr lang="es-AR" sz="1600" dirty="0">
            <a:latin typeface="Verdana" pitchFamily="34" charset="0"/>
            <a:ea typeface="Verdana" pitchFamily="34" charset="0"/>
            <a:cs typeface="Verdana" pitchFamily="34" charset="0"/>
          </a:endParaRPr>
        </a:p>
      </dgm:t>
    </dgm:pt>
    <dgm:pt modelId="{566B707E-7B92-48F6-B1AF-FAAF7184122E}" type="parTrans" cxnId="{524484D0-AD5E-40C3-929A-07D120BD0B29}">
      <dgm:prSet/>
      <dgm:spPr/>
      <dgm:t>
        <a:bodyPr/>
        <a:lstStyle/>
        <a:p>
          <a:endParaRPr lang="es-AR"/>
        </a:p>
      </dgm:t>
    </dgm:pt>
    <dgm:pt modelId="{4134B98A-8EBB-42F4-BAB2-F48CF583A313}" type="sibTrans" cxnId="{524484D0-AD5E-40C3-929A-07D120BD0B29}">
      <dgm:prSet/>
      <dgm:spPr/>
      <dgm:t>
        <a:bodyPr/>
        <a:lstStyle/>
        <a:p>
          <a:endParaRPr lang="es-AR"/>
        </a:p>
      </dgm:t>
    </dgm:pt>
    <dgm:pt modelId="{5D863980-BEED-4337-8FC1-48C4F39B1961}">
      <dgm:prSet/>
      <dgm:spPr/>
      <dgm:t>
        <a:bodyPr/>
        <a:lstStyle/>
        <a:p>
          <a:endParaRPr lang="es-ES" sz="1600" dirty="0" smtClean="0">
            <a:latin typeface="Verdana" pitchFamily="34" charset="0"/>
            <a:ea typeface="Verdana" pitchFamily="34" charset="0"/>
            <a:cs typeface="Verdana" pitchFamily="34" charset="0"/>
          </a:endParaRPr>
        </a:p>
      </dgm:t>
    </dgm:pt>
    <dgm:pt modelId="{A88FE843-D4C4-4293-88D9-EF184F63AFEB}" type="parTrans" cxnId="{0E2AE16E-6A94-4BFE-AAD1-AADD8DC1202F}">
      <dgm:prSet/>
      <dgm:spPr/>
      <dgm:t>
        <a:bodyPr/>
        <a:lstStyle/>
        <a:p>
          <a:endParaRPr lang="es-AR"/>
        </a:p>
      </dgm:t>
    </dgm:pt>
    <dgm:pt modelId="{C4BE52FE-17C5-4134-A679-6BD56786B18C}" type="sibTrans" cxnId="{0E2AE16E-6A94-4BFE-AAD1-AADD8DC1202F}">
      <dgm:prSet/>
      <dgm:spPr/>
      <dgm:t>
        <a:bodyPr/>
        <a:lstStyle/>
        <a:p>
          <a:endParaRPr lang="es-AR"/>
        </a:p>
      </dgm:t>
    </dgm:pt>
    <dgm:pt modelId="{D8A4376A-C40C-4C44-AA7D-B874BAB0B264}" type="pres">
      <dgm:prSet presAssocID="{EC9B634A-3BB2-4C03-93D5-C9C0C5EC0511}" presName="matrix" presStyleCnt="0">
        <dgm:presLayoutVars>
          <dgm:chMax val="1"/>
          <dgm:dir/>
          <dgm:resizeHandles val="exact"/>
        </dgm:presLayoutVars>
      </dgm:prSet>
      <dgm:spPr/>
      <dgm:t>
        <a:bodyPr/>
        <a:lstStyle/>
        <a:p>
          <a:endParaRPr lang="es-AR"/>
        </a:p>
      </dgm:t>
    </dgm:pt>
    <dgm:pt modelId="{D32BCCE7-4008-4DCD-B8BE-08D51EDB455A}" type="pres">
      <dgm:prSet presAssocID="{EC9B634A-3BB2-4C03-93D5-C9C0C5EC0511}" presName="diamond" presStyleLbl="bgShp" presStyleIdx="0" presStyleCnt="1" custScaleX="125001" custLinFactNeighborX="4708" custLinFactNeighborY="0"/>
      <dgm:spPr>
        <a:solidFill>
          <a:schemeClr val="accent6"/>
        </a:solidFill>
      </dgm:spPr>
      <dgm:t>
        <a:bodyPr/>
        <a:lstStyle/>
        <a:p>
          <a:endParaRPr lang="es-AR"/>
        </a:p>
      </dgm:t>
    </dgm:pt>
    <dgm:pt modelId="{1DABA9F0-FA7F-49FC-8B61-8F7ED964426F}" type="pres">
      <dgm:prSet presAssocID="{EC9B634A-3BB2-4C03-93D5-C9C0C5EC0511}" presName="quad1" presStyleLbl="node1" presStyleIdx="0" presStyleCnt="4" custScaleX="164049" custScaleY="109700" custLinFactNeighborX="-25635" custLinFactNeighborY="-16179">
        <dgm:presLayoutVars>
          <dgm:chMax val="0"/>
          <dgm:chPref val="0"/>
          <dgm:bulletEnabled val="1"/>
        </dgm:presLayoutVars>
      </dgm:prSet>
      <dgm:spPr/>
      <dgm:t>
        <a:bodyPr/>
        <a:lstStyle/>
        <a:p>
          <a:endParaRPr lang="es-AR"/>
        </a:p>
      </dgm:t>
    </dgm:pt>
    <dgm:pt modelId="{F85F0810-8029-470B-91C1-99CAA7D529F2}" type="pres">
      <dgm:prSet presAssocID="{EC9B634A-3BB2-4C03-93D5-C9C0C5EC0511}" presName="quad2" presStyleLbl="node1" presStyleIdx="1" presStyleCnt="4" custScaleX="171016" custScaleY="106300" custLinFactNeighborX="63017" custLinFactNeighborY="-15635">
        <dgm:presLayoutVars>
          <dgm:chMax val="0"/>
          <dgm:chPref val="0"/>
          <dgm:bulletEnabled val="1"/>
        </dgm:presLayoutVars>
      </dgm:prSet>
      <dgm:spPr/>
      <dgm:t>
        <a:bodyPr/>
        <a:lstStyle/>
        <a:p>
          <a:endParaRPr lang="es-AR"/>
        </a:p>
      </dgm:t>
    </dgm:pt>
    <dgm:pt modelId="{24985F27-A800-4BD5-ACE1-43DF35A8A786}" type="pres">
      <dgm:prSet presAssocID="{EC9B634A-3BB2-4C03-93D5-C9C0C5EC0511}" presName="quad3" presStyleLbl="node1" presStyleIdx="2" presStyleCnt="4" custScaleX="171016" custScaleY="127817" custLinFactNeighborX="-20903" custLinFactNeighborY="10451">
        <dgm:presLayoutVars>
          <dgm:chMax val="0"/>
          <dgm:chPref val="0"/>
          <dgm:bulletEnabled val="1"/>
        </dgm:presLayoutVars>
      </dgm:prSet>
      <dgm:spPr/>
      <dgm:t>
        <a:bodyPr/>
        <a:lstStyle/>
        <a:p>
          <a:endParaRPr lang="es-AR"/>
        </a:p>
      </dgm:t>
    </dgm:pt>
    <dgm:pt modelId="{5F9D57CF-6A51-4DC5-9A7F-2AC7C015483D}" type="pres">
      <dgm:prSet presAssocID="{EC9B634A-3BB2-4C03-93D5-C9C0C5EC0511}" presName="quad4" presStyleLbl="node1" presStyleIdx="3" presStyleCnt="4" custScaleX="171016" custScaleY="127817" custLinFactNeighborX="63017" custLinFactNeighborY="10451">
        <dgm:presLayoutVars>
          <dgm:chMax val="0"/>
          <dgm:chPref val="0"/>
          <dgm:bulletEnabled val="1"/>
        </dgm:presLayoutVars>
      </dgm:prSet>
      <dgm:spPr/>
      <dgm:t>
        <a:bodyPr/>
        <a:lstStyle/>
        <a:p>
          <a:endParaRPr lang="es-AR"/>
        </a:p>
      </dgm:t>
    </dgm:pt>
  </dgm:ptLst>
  <dgm:cxnLst>
    <dgm:cxn modelId="{5B1D40DA-BC78-4FED-8059-C42FB84A6563}" type="presOf" srcId="{EC9B634A-3BB2-4C03-93D5-C9C0C5EC0511}" destId="{D8A4376A-C40C-4C44-AA7D-B874BAB0B264}" srcOrd="0" destOrd="0" presId="urn:microsoft.com/office/officeart/2005/8/layout/matrix3"/>
    <dgm:cxn modelId="{0E2AE16E-6A94-4BFE-AAD1-AADD8DC1202F}" srcId="{EC9B634A-3BB2-4C03-93D5-C9C0C5EC0511}" destId="{5D863980-BEED-4337-8FC1-48C4F39B1961}" srcOrd="4" destOrd="0" parTransId="{A88FE843-D4C4-4293-88D9-EF184F63AFEB}" sibTransId="{C4BE52FE-17C5-4134-A679-6BD56786B18C}"/>
    <dgm:cxn modelId="{7F6E45B7-4F53-4A25-ACCD-032C19EA6AF2}" type="presOf" srcId="{E7E41C12-0150-45FF-9FC6-CE0646B04A6A}" destId="{24985F27-A800-4BD5-ACE1-43DF35A8A786}" srcOrd="0" destOrd="0" presId="urn:microsoft.com/office/officeart/2005/8/layout/matrix3"/>
    <dgm:cxn modelId="{524484D0-AD5E-40C3-929A-07D120BD0B29}" srcId="{EC9B634A-3BB2-4C03-93D5-C9C0C5EC0511}" destId="{B674DF6E-EC4F-4F21-8CC6-DF8086A210F2}" srcOrd="5" destOrd="0" parTransId="{566B707E-7B92-48F6-B1AF-FAAF7184122E}" sibTransId="{4134B98A-8EBB-42F4-BAB2-F48CF583A313}"/>
    <dgm:cxn modelId="{181A068E-3CD5-47B8-8BAA-2BF3AEDFFE18}" srcId="{EC9B634A-3BB2-4C03-93D5-C9C0C5EC0511}" destId="{E645F723-FEBB-4A31-8CC3-63AE1AFE748E}" srcOrd="0" destOrd="0" parTransId="{E581B196-A55F-4D34-9130-E8F9D79FDBC3}" sibTransId="{055C0149-46EC-4459-8583-91BA3C95BAB9}"/>
    <dgm:cxn modelId="{80D4337F-6573-4C30-A87B-F330E9432ADC}" type="presOf" srcId="{E645F723-FEBB-4A31-8CC3-63AE1AFE748E}" destId="{1DABA9F0-FA7F-49FC-8B61-8F7ED964426F}" srcOrd="0" destOrd="0" presId="urn:microsoft.com/office/officeart/2005/8/layout/matrix3"/>
    <dgm:cxn modelId="{47CBFD9A-259D-486B-9619-406DBC66706A}" type="presOf" srcId="{210E4FCE-0199-4E3E-8FC6-DB1931A20127}" destId="{5F9D57CF-6A51-4DC5-9A7F-2AC7C015483D}" srcOrd="0" destOrd="0" presId="urn:microsoft.com/office/officeart/2005/8/layout/matrix3"/>
    <dgm:cxn modelId="{3F5BB662-8E2C-4E14-A798-D032FE6A8AC5}" srcId="{EC9B634A-3BB2-4C03-93D5-C9C0C5EC0511}" destId="{210E4FCE-0199-4E3E-8FC6-DB1931A20127}" srcOrd="3" destOrd="0" parTransId="{A24D719C-B0CF-4156-AB0B-9288B8FCEBDD}" sibTransId="{283A328E-7DA7-4239-82FB-B4B35B2B3BF5}"/>
    <dgm:cxn modelId="{1B64B223-CB06-4784-9490-23C3C04EDD94}" type="presOf" srcId="{813746A1-D7AD-4938-A769-FF8EF6CE91C0}" destId="{F85F0810-8029-470B-91C1-99CAA7D529F2}" srcOrd="0" destOrd="0" presId="urn:microsoft.com/office/officeart/2005/8/layout/matrix3"/>
    <dgm:cxn modelId="{3E6870F4-C2C8-43C4-B65D-34BF251BA990}" srcId="{EC9B634A-3BB2-4C03-93D5-C9C0C5EC0511}" destId="{E7E41C12-0150-45FF-9FC6-CE0646B04A6A}" srcOrd="2" destOrd="0" parTransId="{A65991D7-F9FD-42AD-9986-20480DA2C3CA}" sibTransId="{D0269484-52E1-4784-BA57-4609EF6D0379}"/>
    <dgm:cxn modelId="{2EB21B6B-BE72-4269-AED9-DE519150B71E}" srcId="{EC9B634A-3BB2-4C03-93D5-C9C0C5EC0511}" destId="{813746A1-D7AD-4938-A769-FF8EF6CE91C0}" srcOrd="1" destOrd="0" parTransId="{C9B44281-0189-4B87-A07C-8D7B802C5564}" sibTransId="{5F234B52-BDA0-4152-B772-F22B86B0DB55}"/>
    <dgm:cxn modelId="{E39AF1F0-71A8-4AFB-A349-4B8B0E53DA7D}" type="presParOf" srcId="{D8A4376A-C40C-4C44-AA7D-B874BAB0B264}" destId="{D32BCCE7-4008-4DCD-B8BE-08D51EDB455A}" srcOrd="0" destOrd="0" presId="urn:microsoft.com/office/officeart/2005/8/layout/matrix3"/>
    <dgm:cxn modelId="{94E765B4-6D76-458C-9BF9-C9BD28295B48}" type="presParOf" srcId="{D8A4376A-C40C-4C44-AA7D-B874BAB0B264}" destId="{1DABA9F0-FA7F-49FC-8B61-8F7ED964426F}" srcOrd="1" destOrd="0" presId="urn:microsoft.com/office/officeart/2005/8/layout/matrix3"/>
    <dgm:cxn modelId="{B26FE22F-26BA-4C5B-A72A-4B3F11FC11AC}" type="presParOf" srcId="{D8A4376A-C40C-4C44-AA7D-B874BAB0B264}" destId="{F85F0810-8029-470B-91C1-99CAA7D529F2}" srcOrd="2" destOrd="0" presId="urn:microsoft.com/office/officeart/2005/8/layout/matrix3"/>
    <dgm:cxn modelId="{1EE7BD06-704E-4FF1-A625-AE9EA7B5E34D}" type="presParOf" srcId="{D8A4376A-C40C-4C44-AA7D-B874BAB0B264}" destId="{24985F27-A800-4BD5-ACE1-43DF35A8A786}" srcOrd="3" destOrd="0" presId="urn:microsoft.com/office/officeart/2005/8/layout/matrix3"/>
    <dgm:cxn modelId="{C5EC2E53-52C7-4701-AFDD-521C1345F72D}" type="presParOf" srcId="{D8A4376A-C40C-4C44-AA7D-B874BAB0B264}" destId="{5F9D57CF-6A51-4DC5-9A7F-2AC7C015483D}"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C727D-D677-432F-8383-68EB814C78B1}"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s-AR"/>
        </a:p>
      </dgm:t>
    </dgm:pt>
    <dgm:pt modelId="{8520884B-DEAB-4ADB-B5FA-2E6BA0F2DC77}">
      <dgm:prSet phldrT="[Texto]"/>
      <dgm:spPr/>
      <dgm:t>
        <a:bodyPr/>
        <a:lstStyle/>
        <a:p>
          <a:r>
            <a:rPr lang="es-AR" dirty="0" smtClean="0"/>
            <a:t>   CONTROVERSIAS Y</a:t>
          </a:r>
          <a:endParaRPr lang="es-AR" dirty="0"/>
        </a:p>
      </dgm:t>
    </dgm:pt>
    <dgm:pt modelId="{D8C36C69-54FE-46C6-93D6-878FAFC38090}" type="parTrans" cxnId="{54628010-D4EC-41C5-80FB-B985DAB9D009}">
      <dgm:prSet/>
      <dgm:spPr/>
      <dgm:t>
        <a:bodyPr/>
        <a:lstStyle/>
        <a:p>
          <a:endParaRPr lang="es-AR"/>
        </a:p>
      </dgm:t>
    </dgm:pt>
    <dgm:pt modelId="{6FFDF5BC-93A5-47D0-B5FC-3005AC74E1DB}" type="sibTrans" cxnId="{54628010-D4EC-41C5-80FB-B985DAB9D009}">
      <dgm:prSet/>
      <dgm:spPr/>
      <dgm:t>
        <a:bodyPr/>
        <a:lstStyle/>
        <a:p>
          <a:endParaRPr lang="es-AR"/>
        </a:p>
      </dgm:t>
    </dgm:pt>
    <dgm:pt modelId="{2660F800-8C4D-4D5B-9D6E-A94BB67E74B7}">
      <dgm:prSet phldrT="[Texto]"/>
      <dgm:spPr/>
      <dgm:t>
        <a:bodyPr/>
        <a:lstStyle/>
        <a:p>
          <a:r>
            <a:rPr lang="es-AR" dirty="0" smtClean="0"/>
            <a:t>POLÉMICAS</a:t>
          </a:r>
          <a:endParaRPr lang="es-AR" dirty="0"/>
        </a:p>
      </dgm:t>
    </dgm:pt>
    <dgm:pt modelId="{0180B565-D412-4B19-83D6-877079B35AFC}" type="parTrans" cxnId="{C5229441-65A9-4BFA-96E8-64522D536413}">
      <dgm:prSet/>
      <dgm:spPr/>
      <dgm:t>
        <a:bodyPr/>
        <a:lstStyle/>
        <a:p>
          <a:endParaRPr lang="es-AR"/>
        </a:p>
      </dgm:t>
    </dgm:pt>
    <dgm:pt modelId="{86256A45-C804-4D61-B235-BD5D8033D7AA}" type="sibTrans" cxnId="{C5229441-65A9-4BFA-96E8-64522D536413}">
      <dgm:prSet/>
      <dgm:spPr/>
      <dgm:t>
        <a:bodyPr/>
        <a:lstStyle/>
        <a:p>
          <a:endParaRPr lang="es-AR"/>
        </a:p>
      </dgm:t>
    </dgm:pt>
    <dgm:pt modelId="{0FDA9977-29A8-4CCB-B412-7FC7BB49F7DD}" type="pres">
      <dgm:prSet presAssocID="{205C727D-D677-432F-8383-68EB814C78B1}" presName="compositeShape" presStyleCnt="0">
        <dgm:presLayoutVars>
          <dgm:chMax val="2"/>
          <dgm:dir/>
          <dgm:resizeHandles val="exact"/>
        </dgm:presLayoutVars>
      </dgm:prSet>
      <dgm:spPr/>
      <dgm:t>
        <a:bodyPr/>
        <a:lstStyle/>
        <a:p>
          <a:endParaRPr lang="es-AR"/>
        </a:p>
      </dgm:t>
    </dgm:pt>
    <dgm:pt modelId="{21AC563C-B6D5-455D-9258-48C483260A48}" type="pres">
      <dgm:prSet presAssocID="{8520884B-DEAB-4ADB-B5FA-2E6BA0F2DC77}" presName="upArrow" presStyleLbl="node1" presStyleIdx="0" presStyleCnt="2"/>
      <dgm:spPr>
        <a:solidFill>
          <a:srgbClr val="C00000"/>
        </a:solidFill>
      </dgm:spPr>
      <dgm:t>
        <a:bodyPr/>
        <a:lstStyle/>
        <a:p>
          <a:endParaRPr lang="es-AR"/>
        </a:p>
      </dgm:t>
    </dgm:pt>
    <dgm:pt modelId="{BEEBAF87-03D2-4347-99E2-07E090EC2A62}" type="pres">
      <dgm:prSet presAssocID="{8520884B-DEAB-4ADB-B5FA-2E6BA0F2DC77}" presName="upArrowText" presStyleLbl="revTx" presStyleIdx="0" presStyleCnt="2">
        <dgm:presLayoutVars>
          <dgm:chMax val="0"/>
          <dgm:bulletEnabled val="1"/>
        </dgm:presLayoutVars>
      </dgm:prSet>
      <dgm:spPr/>
      <dgm:t>
        <a:bodyPr/>
        <a:lstStyle/>
        <a:p>
          <a:endParaRPr lang="es-AR"/>
        </a:p>
      </dgm:t>
    </dgm:pt>
    <dgm:pt modelId="{633A092A-D902-407B-A0E7-CDCDB9E6F64E}" type="pres">
      <dgm:prSet presAssocID="{2660F800-8C4D-4D5B-9D6E-A94BB67E74B7}" presName="downArrow" presStyleLbl="node1" presStyleIdx="1" presStyleCnt="2"/>
      <dgm:spPr>
        <a:solidFill>
          <a:srgbClr val="C00000"/>
        </a:solidFill>
      </dgm:spPr>
      <dgm:t>
        <a:bodyPr/>
        <a:lstStyle/>
        <a:p>
          <a:endParaRPr lang="es-AR"/>
        </a:p>
      </dgm:t>
    </dgm:pt>
    <dgm:pt modelId="{2AF7E773-8DA9-4B79-8CCA-255383216C14}" type="pres">
      <dgm:prSet presAssocID="{2660F800-8C4D-4D5B-9D6E-A94BB67E74B7}" presName="downArrowText" presStyleLbl="revTx" presStyleIdx="1" presStyleCnt="2">
        <dgm:presLayoutVars>
          <dgm:chMax val="0"/>
          <dgm:bulletEnabled val="1"/>
        </dgm:presLayoutVars>
      </dgm:prSet>
      <dgm:spPr/>
      <dgm:t>
        <a:bodyPr/>
        <a:lstStyle/>
        <a:p>
          <a:endParaRPr lang="es-AR"/>
        </a:p>
      </dgm:t>
    </dgm:pt>
  </dgm:ptLst>
  <dgm:cxnLst>
    <dgm:cxn modelId="{5CCF2EC8-DEB9-4FF4-AA2D-BA4FA5A55D58}" type="presOf" srcId="{2660F800-8C4D-4D5B-9D6E-A94BB67E74B7}" destId="{2AF7E773-8DA9-4B79-8CCA-255383216C14}" srcOrd="0" destOrd="0" presId="urn:microsoft.com/office/officeart/2005/8/layout/arrow4"/>
    <dgm:cxn modelId="{54628010-D4EC-41C5-80FB-B985DAB9D009}" srcId="{205C727D-D677-432F-8383-68EB814C78B1}" destId="{8520884B-DEAB-4ADB-B5FA-2E6BA0F2DC77}" srcOrd="0" destOrd="0" parTransId="{D8C36C69-54FE-46C6-93D6-878FAFC38090}" sibTransId="{6FFDF5BC-93A5-47D0-B5FC-3005AC74E1DB}"/>
    <dgm:cxn modelId="{C0204424-F9FA-4308-954C-5E2FB2D6E6FF}" type="presOf" srcId="{8520884B-DEAB-4ADB-B5FA-2E6BA0F2DC77}" destId="{BEEBAF87-03D2-4347-99E2-07E090EC2A62}" srcOrd="0" destOrd="0" presId="urn:microsoft.com/office/officeart/2005/8/layout/arrow4"/>
    <dgm:cxn modelId="{C5229441-65A9-4BFA-96E8-64522D536413}" srcId="{205C727D-D677-432F-8383-68EB814C78B1}" destId="{2660F800-8C4D-4D5B-9D6E-A94BB67E74B7}" srcOrd="1" destOrd="0" parTransId="{0180B565-D412-4B19-83D6-877079B35AFC}" sibTransId="{86256A45-C804-4D61-B235-BD5D8033D7AA}"/>
    <dgm:cxn modelId="{77CBDA78-5567-4E2A-8C40-9FF8C8C35549}" type="presOf" srcId="{205C727D-D677-432F-8383-68EB814C78B1}" destId="{0FDA9977-29A8-4CCB-B412-7FC7BB49F7DD}" srcOrd="0" destOrd="0" presId="urn:microsoft.com/office/officeart/2005/8/layout/arrow4"/>
    <dgm:cxn modelId="{E1F6D418-A9F5-4E79-A77A-3C8231673E58}" type="presParOf" srcId="{0FDA9977-29A8-4CCB-B412-7FC7BB49F7DD}" destId="{21AC563C-B6D5-455D-9258-48C483260A48}" srcOrd="0" destOrd="0" presId="urn:microsoft.com/office/officeart/2005/8/layout/arrow4"/>
    <dgm:cxn modelId="{4BE40407-8A26-4052-A439-84F764BE2354}" type="presParOf" srcId="{0FDA9977-29A8-4CCB-B412-7FC7BB49F7DD}" destId="{BEEBAF87-03D2-4347-99E2-07E090EC2A62}" srcOrd="1" destOrd="0" presId="urn:microsoft.com/office/officeart/2005/8/layout/arrow4"/>
    <dgm:cxn modelId="{B19D8089-ACA6-4BE4-ABB4-751A534019A6}" type="presParOf" srcId="{0FDA9977-29A8-4CCB-B412-7FC7BB49F7DD}" destId="{633A092A-D902-407B-A0E7-CDCDB9E6F64E}" srcOrd="2" destOrd="0" presId="urn:microsoft.com/office/officeart/2005/8/layout/arrow4"/>
    <dgm:cxn modelId="{7DD2FA8B-A681-4BDD-A2A3-9AC84F63C6EF}" type="presParOf" srcId="{0FDA9977-29A8-4CCB-B412-7FC7BB49F7DD}" destId="{2AF7E773-8DA9-4B79-8CCA-255383216C1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5C727D-D677-432F-8383-68EB814C78B1}"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s-AR"/>
        </a:p>
      </dgm:t>
    </dgm:pt>
    <dgm:pt modelId="{8520884B-DEAB-4ADB-B5FA-2E6BA0F2DC77}">
      <dgm:prSet phldrT="[Texto]"/>
      <dgm:spPr/>
      <dgm:t>
        <a:bodyPr/>
        <a:lstStyle/>
        <a:p>
          <a:r>
            <a:rPr lang="es-AR" dirty="0" smtClean="0"/>
            <a:t>   CONTROVERSIAS </a:t>
          </a:r>
        </a:p>
        <a:p>
          <a:r>
            <a:rPr lang="es-AR" dirty="0" smtClean="0"/>
            <a:t>                 y        </a:t>
          </a:r>
          <a:endParaRPr lang="es-AR" dirty="0"/>
        </a:p>
      </dgm:t>
    </dgm:pt>
    <dgm:pt modelId="{D8C36C69-54FE-46C6-93D6-878FAFC38090}" type="parTrans" cxnId="{54628010-D4EC-41C5-80FB-B985DAB9D009}">
      <dgm:prSet/>
      <dgm:spPr/>
      <dgm:t>
        <a:bodyPr/>
        <a:lstStyle/>
        <a:p>
          <a:endParaRPr lang="es-AR"/>
        </a:p>
      </dgm:t>
    </dgm:pt>
    <dgm:pt modelId="{6FFDF5BC-93A5-47D0-B5FC-3005AC74E1DB}" type="sibTrans" cxnId="{54628010-D4EC-41C5-80FB-B985DAB9D009}">
      <dgm:prSet/>
      <dgm:spPr/>
      <dgm:t>
        <a:bodyPr/>
        <a:lstStyle/>
        <a:p>
          <a:endParaRPr lang="es-AR"/>
        </a:p>
      </dgm:t>
    </dgm:pt>
    <dgm:pt modelId="{2660F800-8C4D-4D5B-9D6E-A94BB67E74B7}">
      <dgm:prSet phldrT="[Texto]"/>
      <dgm:spPr/>
      <dgm:t>
        <a:bodyPr/>
        <a:lstStyle/>
        <a:p>
          <a:r>
            <a:rPr lang="es-AR" dirty="0" smtClean="0"/>
            <a:t>POLÉMICAS</a:t>
          </a:r>
          <a:endParaRPr lang="es-AR" dirty="0"/>
        </a:p>
      </dgm:t>
    </dgm:pt>
    <dgm:pt modelId="{0180B565-D412-4B19-83D6-877079B35AFC}" type="parTrans" cxnId="{C5229441-65A9-4BFA-96E8-64522D536413}">
      <dgm:prSet/>
      <dgm:spPr/>
      <dgm:t>
        <a:bodyPr/>
        <a:lstStyle/>
        <a:p>
          <a:endParaRPr lang="es-AR"/>
        </a:p>
      </dgm:t>
    </dgm:pt>
    <dgm:pt modelId="{86256A45-C804-4D61-B235-BD5D8033D7AA}" type="sibTrans" cxnId="{C5229441-65A9-4BFA-96E8-64522D536413}">
      <dgm:prSet/>
      <dgm:spPr/>
      <dgm:t>
        <a:bodyPr/>
        <a:lstStyle/>
        <a:p>
          <a:endParaRPr lang="es-AR"/>
        </a:p>
      </dgm:t>
    </dgm:pt>
    <dgm:pt modelId="{0FDA9977-29A8-4CCB-B412-7FC7BB49F7DD}" type="pres">
      <dgm:prSet presAssocID="{205C727D-D677-432F-8383-68EB814C78B1}" presName="compositeShape" presStyleCnt="0">
        <dgm:presLayoutVars>
          <dgm:chMax val="2"/>
          <dgm:dir/>
          <dgm:resizeHandles val="exact"/>
        </dgm:presLayoutVars>
      </dgm:prSet>
      <dgm:spPr/>
      <dgm:t>
        <a:bodyPr/>
        <a:lstStyle/>
        <a:p>
          <a:endParaRPr lang="es-AR"/>
        </a:p>
      </dgm:t>
    </dgm:pt>
    <dgm:pt modelId="{21AC563C-B6D5-455D-9258-48C483260A48}" type="pres">
      <dgm:prSet presAssocID="{8520884B-DEAB-4ADB-B5FA-2E6BA0F2DC77}" presName="upArrow" presStyleLbl="node1" presStyleIdx="0" presStyleCnt="2"/>
      <dgm:spPr>
        <a:solidFill>
          <a:srgbClr val="FFC000"/>
        </a:solidFill>
      </dgm:spPr>
      <dgm:t>
        <a:bodyPr/>
        <a:lstStyle/>
        <a:p>
          <a:endParaRPr lang="es-AR"/>
        </a:p>
      </dgm:t>
    </dgm:pt>
    <dgm:pt modelId="{BEEBAF87-03D2-4347-99E2-07E090EC2A62}" type="pres">
      <dgm:prSet presAssocID="{8520884B-DEAB-4ADB-B5FA-2E6BA0F2DC77}" presName="upArrowText" presStyleLbl="revTx" presStyleIdx="0" presStyleCnt="2">
        <dgm:presLayoutVars>
          <dgm:chMax val="0"/>
          <dgm:bulletEnabled val="1"/>
        </dgm:presLayoutVars>
      </dgm:prSet>
      <dgm:spPr/>
      <dgm:t>
        <a:bodyPr/>
        <a:lstStyle/>
        <a:p>
          <a:endParaRPr lang="es-AR"/>
        </a:p>
      </dgm:t>
    </dgm:pt>
    <dgm:pt modelId="{633A092A-D902-407B-A0E7-CDCDB9E6F64E}" type="pres">
      <dgm:prSet presAssocID="{2660F800-8C4D-4D5B-9D6E-A94BB67E74B7}" presName="downArrow" presStyleLbl="node1" presStyleIdx="1" presStyleCnt="2"/>
      <dgm:spPr>
        <a:solidFill>
          <a:srgbClr val="FFC000"/>
        </a:solidFill>
      </dgm:spPr>
      <dgm:t>
        <a:bodyPr/>
        <a:lstStyle/>
        <a:p>
          <a:endParaRPr lang="es-AR"/>
        </a:p>
      </dgm:t>
    </dgm:pt>
    <dgm:pt modelId="{2AF7E773-8DA9-4B79-8CCA-255383216C14}" type="pres">
      <dgm:prSet presAssocID="{2660F800-8C4D-4D5B-9D6E-A94BB67E74B7}" presName="downArrowText" presStyleLbl="revTx" presStyleIdx="1" presStyleCnt="2">
        <dgm:presLayoutVars>
          <dgm:chMax val="0"/>
          <dgm:bulletEnabled val="1"/>
        </dgm:presLayoutVars>
      </dgm:prSet>
      <dgm:spPr/>
      <dgm:t>
        <a:bodyPr/>
        <a:lstStyle/>
        <a:p>
          <a:endParaRPr lang="es-AR"/>
        </a:p>
      </dgm:t>
    </dgm:pt>
  </dgm:ptLst>
  <dgm:cxnLst>
    <dgm:cxn modelId="{CEFC4DB0-940C-41E9-8BFF-6D2AFA5E7DE6}" type="presOf" srcId="{205C727D-D677-432F-8383-68EB814C78B1}" destId="{0FDA9977-29A8-4CCB-B412-7FC7BB49F7DD}" srcOrd="0" destOrd="0" presId="urn:microsoft.com/office/officeart/2005/8/layout/arrow4"/>
    <dgm:cxn modelId="{54628010-D4EC-41C5-80FB-B985DAB9D009}" srcId="{205C727D-D677-432F-8383-68EB814C78B1}" destId="{8520884B-DEAB-4ADB-B5FA-2E6BA0F2DC77}" srcOrd="0" destOrd="0" parTransId="{D8C36C69-54FE-46C6-93D6-878FAFC38090}" sibTransId="{6FFDF5BC-93A5-47D0-B5FC-3005AC74E1DB}"/>
    <dgm:cxn modelId="{71806F04-0C59-47E5-B465-C71AC17C251B}" type="presOf" srcId="{2660F800-8C4D-4D5B-9D6E-A94BB67E74B7}" destId="{2AF7E773-8DA9-4B79-8CCA-255383216C14}" srcOrd="0" destOrd="0" presId="urn:microsoft.com/office/officeart/2005/8/layout/arrow4"/>
    <dgm:cxn modelId="{15B97A69-A809-4650-AB5D-6A8BD3A346EC}" type="presOf" srcId="{8520884B-DEAB-4ADB-B5FA-2E6BA0F2DC77}" destId="{BEEBAF87-03D2-4347-99E2-07E090EC2A62}" srcOrd="0" destOrd="0" presId="urn:microsoft.com/office/officeart/2005/8/layout/arrow4"/>
    <dgm:cxn modelId="{C5229441-65A9-4BFA-96E8-64522D536413}" srcId="{205C727D-D677-432F-8383-68EB814C78B1}" destId="{2660F800-8C4D-4D5B-9D6E-A94BB67E74B7}" srcOrd="1" destOrd="0" parTransId="{0180B565-D412-4B19-83D6-877079B35AFC}" sibTransId="{86256A45-C804-4D61-B235-BD5D8033D7AA}"/>
    <dgm:cxn modelId="{71B37696-3A76-4B24-A61B-E7F0F8922C9F}" type="presParOf" srcId="{0FDA9977-29A8-4CCB-B412-7FC7BB49F7DD}" destId="{21AC563C-B6D5-455D-9258-48C483260A48}" srcOrd="0" destOrd="0" presId="urn:microsoft.com/office/officeart/2005/8/layout/arrow4"/>
    <dgm:cxn modelId="{E28B5C15-5B89-4AC3-8087-6FEC26F4BD31}" type="presParOf" srcId="{0FDA9977-29A8-4CCB-B412-7FC7BB49F7DD}" destId="{BEEBAF87-03D2-4347-99E2-07E090EC2A62}" srcOrd="1" destOrd="0" presId="urn:microsoft.com/office/officeart/2005/8/layout/arrow4"/>
    <dgm:cxn modelId="{FEA8584E-170C-4D86-8768-777AAF40BBF1}" type="presParOf" srcId="{0FDA9977-29A8-4CCB-B412-7FC7BB49F7DD}" destId="{633A092A-D902-407B-A0E7-CDCDB9E6F64E}" srcOrd="2" destOrd="0" presId="urn:microsoft.com/office/officeart/2005/8/layout/arrow4"/>
    <dgm:cxn modelId="{48359931-591B-4111-86AC-BE172ED51232}" type="presParOf" srcId="{0FDA9977-29A8-4CCB-B412-7FC7BB49F7DD}" destId="{2AF7E773-8DA9-4B79-8CCA-255383216C1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5C727D-D677-432F-8383-68EB814C78B1}"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s-AR"/>
        </a:p>
      </dgm:t>
    </dgm:pt>
    <dgm:pt modelId="{8520884B-DEAB-4ADB-B5FA-2E6BA0F2DC77}">
      <dgm:prSet phldrT="[Texto]"/>
      <dgm:spPr/>
      <dgm:t>
        <a:bodyPr/>
        <a:lstStyle/>
        <a:p>
          <a:r>
            <a:rPr lang="es-AR" dirty="0" smtClean="0"/>
            <a:t>   CONTROVERSIAS Y</a:t>
          </a:r>
          <a:endParaRPr lang="es-AR" dirty="0"/>
        </a:p>
      </dgm:t>
    </dgm:pt>
    <dgm:pt modelId="{D8C36C69-54FE-46C6-93D6-878FAFC38090}" type="parTrans" cxnId="{54628010-D4EC-41C5-80FB-B985DAB9D009}">
      <dgm:prSet/>
      <dgm:spPr/>
      <dgm:t>
        <a:bodyPr/>
        <a:lstStyle/>
        <a:p>
          <a:endParaRPr lang="es-AR"/>
        </a:p>
      </dgm:t>
    </dgm:pt>
    <dgm:pt modelId="{6FFDF5BC-93A5-47D0-B5FC-3005AC74E1DB}" type="sibTrans" cxnId="{54628010-D4EC-41C5-80FB-B985DAB9D009}">
      <dgm:prSet/>
      <dgm:spPr/>
      <dgm:t>
        <a:bodyPr/>
        <a:lstStyle/>
        <a:p>
          <a:endParaRPr lang="es-AR"/>
        </a:p>
      </dgm:t>
    </dgm:pt>
    <dgm:pt modelId="{2660F800-8C4D-4D5B-9D6E-A94BB67E74B7}">
      <dgm:prSet phldrT="[Texto]"/>
      <dgm:spPr/>
      <dgm:t>
        <a:bodyPr/>
        <a:lstStyle/>
        <a:p>
          <a:r>
            <a:rPr lang="es-AR" dirty="0" smtClean="0"/>
            <a:t>POLÉMICAS</a:t>
          </a:r>
          <a:endParaRPr lang="es-AR" dirty="0"/>
        </a:p>
      </dgm:t>
    </dgm:pt>
    <dgm:pt modelId="{0180B565-D412-4B19-83D6-877079B35AFC}" type="parTrans" cxnId="{C5229441-65A9-4BFA-96E8-64522D536413}">
      <dgm:prSet/>
      <dgm:spPr/>
      <dgm:t>
        <a:bodyPr/>
        <a:lstStyle/>
        <a:p>
          <a:endParaRPr lang="es-AR"/>
        </a:p>
      </dgm:t>
    </dgm:pt>
    <dgm:pt modelId="{86256A45-C804-4D61-B235-BD5D8033D7AA}" type="sibTrans" cxnId="{C5229441-65A9-4BFA-96E8-64522D536413}">
      <dgm:prSet/>
      <dgm:spPr/>
      <dgm:t>
        <a:bodyPr/>
        <a:lstStyle/>
        <a:p>
          <a:endParaRPr lang="es-AR"/>
        </a:p>
      </dgm:t>
    </dgm:pt>
    <dgm:pt modelId="{0FDA9977-29A8-4CCB-B412-7FC7BB49F7DD}" type="pres">
      <dgm:prSet presAssocID="{205C727D-D677-432F-8383-68EB814C78B1}" presName="compositeShape" presStyleCnt="0">
        <dgm:presLayoutVars>
          <dgm:chMax val="2"/>
          <dgm:dir/>
          <dgm:resizeHandles val="exact"/>
        </dgm:presLayoutVars>
      </dgm:prSet>
      <dgm:spPr/>
      <dgm:t>
        <a:bodyPr/>
        <a:lstStyle/>
        <a:p>
          <a:endParaRPr lang="es-AR"/>
        </a:p>
      </dgm:t>
    </dgm:pt>
    <dgm:pt modelId="{21AC563C-B6D5-455D-9258-48C483260A48}" type="pres">
      <dgm:prSet presAssocID="{8520884B-DEAB-4ADB-B5FA-2E6BA0F2DC77}" presName="upArrow" presStyleLbl="node1" presStyleIdx="0" presStyleCnt="2"/>
      <dgm:spPr>
        <a:solidFill>
          <a:srgbClr val="00B050"/>
        </a:solidFill>
      </dgm:spPr>
      <dgm:t>
        <a:bodyPr/>
        <a:lstStyle/>
        <a:p>
          <a:endParaRPr lang="es-AR"/>
        </a:p>
      </dgm:t>
    </dgm:pt>
    <dgm:pt modelId="{BEEBAF87-03D2-4347-99E2-07E090EC2A62}" type="pres">
      <dgm:prSet presAssocID="{8520884B-DEAB-4ADB-B5FA-2E6BA0F2DC77}" presName="upArrowText" presStyleLbl="revTx" presStyleIdx="0" presStyleCnt="2">
        <dgm:presLayoutVars>
          <dgm:chMax val="0"/>
          <dgm:bulletEnabled val="1"/>
        </dgm:presLayoutVars>
      </dgm:prSet>
      <dgm:spPr/>
      <dgm:t>
        <a:bodyPr/>
        <a:lstStyle/>
        <a:p>
          <a:endParaRPr lang="es-AR"/>
        </a:p>
      </dgm:t>
    </dgm:pt>
    <dgm:pt modelId="{633A092A-D902-407B-A0E7-CDCDB9E6F64E}" type="pres">
      <dgm:prSet presAssocID="{2660F800-8C4D-4D5B-9D6E-A94BB67E74B7}" presName="downArrow" presStyleLbl="node1" presStyleIdx="1" presStyleCnt="2"/>
      <dgm:spPr>
        <a:solidFill>
          <a:srgbClr val="00B050"/>
        </a:solidFill>
      </dgm:spPr>
      <dgm:t>
        <a:bodyPr/>
        <a:lstStyle/>
        <a:p>
          <a:endParaRPr lang="es-AR"/>
        </a:p>
      </dgm:t>
    </dgm:pt>
    <dgm:pt modelId="{2AF7E773-8DA9-4B79-8CCA-255383216C14}" type="pres">
      <dgm:prSet presAssocID="{2660F800-8C4D-4D5B-9D6E-A94BB67E74B7}" presName="downArrowText" presStyleLbl="revTx" presStyleIdx="1" presStyleCnt="2">
        <dgm:presLayoutVars>
          <dgm:chMax val="0"/>
          <dgm:bulletEnabled val="1"/>
        </dgm:presLayoutVars>
      </dgm:prSet>
      <dgm:spPr/>
      <dgm:t>
        <a:bodyPr/>
        <a:lstStyle/>
        <a:p>
          <a:endParaRPr lang="es-AR"/>
        </a:p>
      </dgm:t>
    </dgm:pt>
  </dgm:ptLst>
  <dgm:cxnLst>
    <dgm:cxn modelId="{33AB5CBD-4217-4FCD-BA4B-58C3DAC453E1}" type="presOf" srcId="{2660F800-8C4D-4D5B-9D6E-A94BB67E74B7}" destId="{2AF7E773-8DA9-4B79-8CCA-255383216C14}" srcOrd="0" destOrd="0" presId="urn:microsoft.com/office/officeart/2005/8/layout/arrow4"/>
    <dgm:cxn modelId="{93B244E7-A717-4ABC-A3DD-A9F6083B5497}" type="presOf" srcId="{205C727D-D677-432F-8383-68EB814C78B1}" destId="{0FDA9977-29A8-4CCB-B412-7FC7BB49F7DD}" srcOrd="0" destOrd="0" presId="urn:microsoft.com/office/officeart/2005/8/layout/arrow4"/>
    <dgm:cxn modelId="{54628010-D4EC-41C5-80FB-B985DAB9D009}" srcId="{205C727D-D677-432F-8383-68EB814C78B1}" destId="{8520884B-DEAB-4ADB-B5FA-2E6BA0F2DC77}" srcOrd="0" destOrd="0" parTransId="{D8C36C69-54FE-46C6-93D6-878FAFC38090}" sibTransId="{6FFDF5BC-93A5-47D0-B5FC-3005AC74E1DB}"/>
    <dgm:cxn modelId="{DD0C0080-6DDC-4A32-B4D3-9C55561973AD}" type="presOf" srcId="{8520884B-DEAB-4ADB-B5FA-2E6BA0F2DC77}" destId="{BEEBAF87-03D2-4347-99E2-07E090EC2A62}" srcOrd="0" destOrd="0" presId="urn:microsoft.com/office/officeart/2005/8/layout/arrow4"/>
    <dgm:cxn modelId="{C5229441-65A9-4BFA-96E8-64522D536413}" srcId="{205C727D-D677-432F-8383-68EB814C78B1}" destId="{2660F800-8C4D-4D5B-9D6E-A94BB67E74B7}" srcOrd="1" destOrd="0" parTransId="{0180B565-D412-4B19-83D6-877079B35AFC}" sibTransId="{86256A45-C804-4D61-B235-BD5D8033D7AA}"/>
    <dgm:cxn modelId="{8CF77425-BD06-4A2F-90E1-424B6D2E5009}" type="presParOf" srcId="{0FDA9977-29A8-4CCB-B412-7FC7BB49F7DD}" destId="{21AC563C-B6D5-455D-9258-48C483260A48}" srcOrd="0" destOrd="0" presId="urn:microsoft.com/office/officeart/2005/8/layout/arrow4"/>
    <dgm:cxn modelId="{7E9E5B1C-A7D1-493F-ACEF-60E0BA8C6C52}" type="presParOf" srcId="{0FDA9977-29A8-4CCB-B412-7FC7BB49F7DD}" destId="{BEEBAF87-03D2-4347-99E2-07E090EC2A62}" srcOrd="1" destOrd="0" presId="urn:microsoft.com/office/officeart/2005/8/layout/arrow4"/>
    <dgm:cxn modelId="{2B70EB50-CBBA-4B1E-8FE8-F5FC7016038D}" type="presParOf" srcId="{0FDA9977-29A8-4CCB-B412-7FC7BB49F7DD}" destId="{633A092A-D902-407B-A0E7-CDCDB9E6F64E}" srcOrd="2" destOrd="0" presId="urn:microsoft.com/office/officeart/2005/8/layout/arrow4"/>
    <dgm:cxn modelId="{B5633341-6BD7-4BFE-81F1-4BF67061922C}" type="presParOf" srcId="{0FDA9977-29A8-4CCB-B412-7FC7BB49F7DD}" destId="{2AF7E773-8DA9-4B79-8CCA-255383216C1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5C727D-D677-432F-8383-68EB814C78B1}"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s-AR"/>
        </a:p>
      </dgm:t>
    </dgm:pt>
    <dgm:pt modelId="{8520884B-DEAB-4ADB-B5FA-2E6BA0F2DC77}">
      <dgm:prSet phldrT="[Texto]"/>
      <dgm:spPr/>
      <dgm:t>
        <a:bodyPr/>
        <a:lstStyle/>
        <a:p>
          <a:r>
            <a:rPr lang="es-AR" dirty="0" smtClean="0"/>
            <a:t>   CONTROVERSIAS Y</a:t>
          </a:r>
          <a:endParaRPr lang="es-AR" dirty="0"/>
        </a:p>
      </dgm:t>
    </dgm:pt>
    <dgm:pt modelId="{D8C36C69-54FE-46C6-93D6-878FAFC38090}" type="parTrans" cxnId="{54628010-D4EC-41C5-80FB-B985DAB9D009}">
      <dgm:prSet/>
      <dgm:spPr/>
      <dgm:t>
        <a:bodyPr/>
        <a:lstStyle/>
        <a:p>
          <a:endParaRPr lang="es-AR"/>
        </a:p>
      </dgm:t>
    </dgm:pt>
    <dgm:pt modelId="{6FFDF5BC-93A5-47D0-B5FC-3005AC74E1DB}" type="sibTrans" cxnId="{54628010-D4EC-41C5-80FB-B985DAB9D009}">
      <dgm:prSet/>
      <dgm:spPr/>
      <dgm:t>
        <a:bodyPr/>
        <a:lstStyle/>
        <a:p>
          <a:endParaRPr lang="es-AR"/>
        </a:p>
      </dgm:t>
    </dgm:pt>
    <dgm:pt modelId="{2660F800-8C4D-4D5B-9D6E-A94BB67E74B7}">
      <dgm:prSet phldrT="[Texto]"/>
      <dgm:spPr/>
      <dgm:t>
        <a:bodyPr/>
        <a:lstStyle/>
        <a:p>
          <a:r>
            <a:rPr lang="es-AR" dirty="0" smtClean="0"/>
            <a:t>POLÉMICAS</a:t>
          </a:r>
          <a:endParaRPr lang="es-AR" dirty="0"/>
        </a:p>
      </dgm:t>
    </dgm:pt>
    <dgm:pt modelId="{0180B565-D412-4B19-83D6-877079B35AFC}" type="parTrans" cxnId="{C5229441-65A9-4BFA-96E8-64522D536413}">
      <dgm:prSet/>
      <dgm:spPr/>
      <dgm:t>
        <a:bodyPr/>
        <a:lstStyle/>
        <a:p>
          <a:endParaRPr lang="es-AR"/>
        </a:p>
      </dgm:t>
    </dgm:pt>
    <dgm:pt modelId="{86256A45-C804-4D61-B235-BD5D8033D7AA}" type="sibTrans" cxnId="{C5229441-65A9-4BFA-96E8-64522D536413}">
      <dgm:prSet/>
      <dgm:spPr/>
      <dgm:t>
        <a:bodyPr/>
        <a:lstStyle/>
        <a:p>
          <a:endParaRPr lang="es-AR"/>
        </a:p>
      </dgm:t>
    </dgm:pt>
    <dgm:pt modelId="{0FDA9977-29A8-4CCB-B412-7FC7BB49F7DD}" type="pres">
      <dgm:prSet presAssocID="{205C727D-D677-432F-8383-68EB814C78B1}" presName="compositeShape" presStyleCnt="0">
        <dgm:presLayoutVars>
          <dgm:chMax val="2"/>
          <dgm:dir/>
          <dgm:resizeHandles val="exact"/>
        </dgm:presLayoutVars>
      </dgm:prSet>
      <dgm:spPr/>
      <dgm:t>
        <a:bodyPr/>
        <a:lstStyle/>
        <a:p>
          <a:endParaRPr lang="es-AR"/>
        </a:p>
      </dgm:t>
    </dgm:pt>
    <dgm:pt modelId="{21AC563C-B6D5-455D-9258-48C483260A48}" type="pres">
      <dgm:prSet presAssocID="{8520884B-DEAB-4ADB-B5FA-2E6BA0F2DC77}" presName="upArrow" presStyleLbl="node1" presStyleIdx="0" presStyleCnt="2"/>
      <dgm:spPr>
        <a:solidFill>
          <a:srgbClr val="7030A0"/>
        </a:solidFill>
      </dgm:spPr>
    </dgm:pt>
    <dgm:pt modelId="{BEEBAF87-03D2-4347-99E2-07E090EC2A62}" type="pres">
      <dgm:prSet presAssocID="{8520884B-DEAB-4ADB-B5FA-2E6BA0F2DC77}" presName="upArrowText" presStyleLbl="revTx" presStyleIdx="0" presStyleCnt="2">
        <dgm:presLayoutVars>
          <dgm:chMax val="0"/>
          <dgm:bulletEnabled val="1"/>
        </dgm:presLayoutVars>
      </dgm:prSet>
      <dgm:spPr/>
      <dgm:t>
        <a:bodyPr/>
        <a:lstStyle/>
        <a:p>
          <a:endParaRPr lang="es-AR"/>
        </a:p>
      </dgm:t>
    </dgm:pt>
    <dgm:pt modelId="{633A092A-D902-407B-A0E7-CDCDB9E6F64E}" type="pres">
      <dgm:prSet presAssocID="{2660F800-8C4D-4D5B-9D6E-A94BB67E74B7}" presName="downArrow" presStyleLbl="node1" presStyleIdx="1" presStyleCnt="2"/>
      <dgm:spPr>
        <a:solidFill>
          <a:srgbClr val="7030A0"/>
        </a:solidFill>
      </dgm:spPr>
    </dgm:pt>
    <dgm:pt modelId="{2AF7E773-8DA9-4B79-8CCA-255383216C14}" type="pres">
      <dgm:prSet presAssocID="{2660F800-8C4D-4D5B-9D6E-A94BB67E74B7}" presName="downArrowText" presStyleLbl="revTx" presStyleIdx="1" presStyleCnt="2">
        <dgm:presLayoutVars>
          <dgm:chMax val="0"/>
          <dgm:bulletEnabled val="1"/>
        </dgm:presLayoutVars>
      </dgm:prSet>
      <dgm:spPr/>
      <dgm:t>
        <a:bodyPr/>
        <a:lstStyle/>
        <a:p>
          <a:endParaRPr lang="es-AR"/>
        </a:p>
      </dgm:t>
    </dgm:pt>
  </dgm:ptLst>
  <dgm:cxnLst>
    <dgm:cxn modelId="{AD3E353F-0C74-4877-9EB8-E4769F47CB4F}" type="presOf" srcId="{2660F800-8C4D-4D5B-9D6E-A94BB67E74B7}" destId="{2AF7E773-8DA9-4B79-8CCA-255383216C14}" srcOrd="0" destOrd="0" presId="urn:microsoft.com/office/officeart/2005/8/layout/arrow4"/>
    <dgm:cxn modelId="{54628010-D4EC-41C5-80FB-B985DAB9D009}" srcId="{205C727D-D677-432F-8383-68EB814C78B1}" destId="{8520884B-DEAB-4ADB-B5FA-2E6BA0F2DC77}" srcOrd="0" destOrd="0" parTransId="{D8C36C69-54FE-46C6-93D6-878FAFC38090}" sibTransId="{6FFDF5BC-93A5-47D0-B5FC-3005AC74E1DB}"/>
    <dgm:cxn modelId="{C5229441-65A9-4BFA-96E8-64522D536413}" srcId="{205C727D-D677-432F-8383-68EB814C78B1}" destId="{2660F800-8C4D-4D5B-9D6E-A94BB67E74B7}" srcOrd="1" destOrd="0" parTransId="{0180B565-D412-4B19-83D6-877079B35AFC}" sibTransId="{86256A45-C804-4D61-B235-BD5D8033D7AA}"/>
    <dgm:cxn modelId="{60CD3D5B-9C50-46A0-9E6F-DAF1BFB296E3}" type="presOf" srcId="{205C727D-D677-432F-8383-68EB814C78B1}" destId="{0FDA9977-29A8-4CCB-B412-7FC7BB49F7DD}" srcOrd="0" destOrd="0" presId="urn:microsoft.com/office/officeart/2005/8/layout/arrow4"/>
    <dgm:cxn modelId="{2B9DF34C-4F2B-4459-8C98-4D0875A12B44}" type="presOf" srcId="{8520884B-DEAB-4ADB-B5FA-2E6BA0F2DC77}" destId="{BEEBAF87-03D2-4347-99E2-07E090EC2A62}" srcOrd="0" destOrd="0" presId="urn:microsoft.com/office/officeart/2005/8/layout/arrow4"/>
    <dgm:cxn modelId="{0C81706A-7382-4E8A-8CE7-D0A3334119D5}" type="presParOf" srcId="{0FDA9977-29A8-4CCB-B412-7FC7BB49F7DD}" destId="{21AC563C-B6D5-455D-9258-48C483260A48}" srcOrd="0" destOrd="0" presId="urn:microsoft.com/office/officeart/2005/8/layout/arrow4"/>
    <dgm:cxn modelId="{78F68E9D-21E7-4FB7-A4AA-B03F4BA050C4}" type="presParOf" srcId="{0FDA9977-29A8-4CCB-B412-7FC7BB49F7DD}" destId="{BEEBAF87-03D2-4347-99E2-07E090EC2A62}" srcOrd="1" destOrd="0" presId="urn:microsoft.com/office/officeart/2005/8/layout/arrow4"/>
    <dgm:cxn modelId="{E15AAC9E-5D8C-4F39-9786-D7C961B193B1}" type="presParOf" srcId="{0FDA9977-29A8-4CCB-B412-7FC7BB49F7DD}" destId="{633A092A-D902-407B-A0E7-CDCDB9E6F64E}" srcOrd="2" destOrd="0" presId="urn:microsoft.com/office/officeart/2005/8/layout/arrow4"/>
    <dgm:cxn modelId="{3583079B-5C72-4D64-8B42-CD5276C6A974}" type="presParOf" srcId="{0FDA9977-29A8-4CCB-B412-7FC7BB49F7DD}" destId="{2AF7E773-8DA9-4B79-8CCA-255383216C1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23934C-FC65-456F-A85E-33B74028C321}" type="doc">
      <dgm:prSet loTypeId="urn:microsoft.com/office/officeart/2005/8/layout/arrow4" loCatId="relationship" qsTypeId="urn:microsoft.com/office/officeart/2005/8/quickstyle/3d9" qsCatId="3D" csTypeId="urn:microsoft.com/office/officeart/2005/8/colors/accent3_2" csCatId="accent3" phldr="1"/>
      <dgm:spPr/>
      <dgm:t>
        <a:bodyPr/>
        <a:lstStyle/>
        <a:p>
          <a:endParaRPr lang="es-AR"/>
        </a:p>
      </dgm:t>
    </dgm:pt>
    <dgm:pt modelId="{24E9ADB0-CC91-47EE-9AAC-585AB29A9D94}">
      <dgm:prSet phldrT="[Texto]"/>
      <dgm:spPr/>
      <dgm:t>
        <a:bodyPr/>
        <a:lstStyle/>
        <a:p>
          <a:r>
            <a:rPr lang="es-AR" dirty="0" smtClean="0"/>
            <a:t>CONTROVERSIAS Y</a:t>
          </a:r>
          <a:endParaRPr lang="es-AR" dirty="0"/>
        </a:p>
      </dgm:t>
    </dgm:pt>
    <dgm:pt modelId="{0C24A133-37EA-46EE-B76A-BD91D6EF702F}" type="parTrans" cxnId="{B93B09EA-17E6-4997-9CA2-3BAF93060E7C}">
      <dgm:prSet/>
      <dgm:spPr/>
      <dgm:t>
        <a:bodyPr/>
        <a:lstStyle/>
        <a:p>
          <a:endParaRPr lang="es-AR"/>
        </a:p>
      </dgm:t>
    </dgm:pt>
    <dgm:pt modelId="{D6A90E5B-4561-4CFE-9B55-814AD1077143}" type="sibTrans" cxnId="{B93B09EA-17E6-4997-9CA2-3BAF93060E7C}">
      <dgm:prSet/>
      <dgm:spPr/>
      <dgm:t>
        <a:bodyPr/>
        <a:lstStyle/>
        <a:p>
          <a:endParaRPr lang="es-AR"/>
        </a:p>
      </dgm:t>
    </dgm:pt>
    <dgm:pt modelId="{14D559DF-D43F-41B4-8221-ACF13824D9B1}">
      <dgm:prSet phldrT="[Texto]"/>
      <dgm:spPr/>
      <dgm:t>
        <a:bodyPr/>
        <a:lstStyle/>
        <a:p>
          <a:r>
            <a:rPr lang="es-AR" dirty="0" smtClean="0"/>
            <a:t>POLÉMICAS</a:t>
          </a:r>
          <a:endParaRPr lang="es-AR" dirty="0"/>
        </a:p>
      </dgm:t>
    </dgm:pt>
    <dgm:pt modelId="{ABB87F82-6C66-4F95-A018-30E0FD89CF57}" type="parTrans" cxnId="{26E6A9A0-4CFF-4A8C-AA57-0FD61F81AC75}">
      <dgm:prSet/>
      <dgm:spPr/>
      <dgm:t>
        <a:bodyPr/>
        <a:lstStyle/>
        <a:p>
          <a:endParaRPr lang="es-AR"/>
        </a:p>
      </dgm:t>
    </dgm:pt>
    <dgm:pt modelId="{553166E5-CCF0-4535-AEFB-E4626574CFAC}" type="sibTrans" cxnId="{26E6A9A0-4CFF-4A8C-AA57-0FD61F81AC75}">
      <dgm:prSet/>
      <dgm:spPr/>
      <dgm:t>
        <a:bodyPr/>
        <a:lstStyle/>
        <a:p>
          <a:endParaRPr lang="es-AR"/>
        </a:p>
      </dgm:t>
    </dgm:pt>
    <dgm:pt modelId="{920FA829-AB4F-4FDF-A92F-958B3E00F958}" type="pres">
      <dgm:prSet presAssocID="{4E23934C-FC65-456F-A85E-33B74028C321}" presName="compositeShape" presStyleCnt="0">
        <dgm:presLayoutVars>
          <dgm:chMax val="2"/>
          <dgm:dir/>
          <dgm:resizeHandles val="exact"/>
        </dgm:presLayoutVars>
      </dgm:prSet>
      <dgm:spPr/>
      <dgm:t>
        <a:bodyPr/>
        <a:lstStyle/>
        <a:p>
          <a:endParaRPr lang="es-AR"/>
        </a:p>
      </dgm:t>
    </dgm:pt>
    <dgm:pt modelId="{770CF35B-3C72-48AF-AE4F-85618490C8D8}" type="pres">
      <dgm:prSet presAssocID="{24E9ADB0-CC91-47EE-9AAC-585AB29A9D94}" presName="upArrow" presStyleLbl="node1" presStyleIdx="0" presStyleCnt="2"/>
      <dgm:spPr>
        <a:solidFill>
          <a:srgbClr val="00B0F0"/>
        </a:solidFill>
      </dgm:spPr>
      <dgm:t>
        <a:bodyPr/>
        <a:lstStyle/>
        <a:p>
          <a:endParaRPr lang="es-AR"/>
        </a:p>
      </dgm:t>
    </dgm:pt>
    <dgm:pt modelId="{D0004773-67D6-43CE-9F11-DC5DEAF3CB03}" type="pres">
      <dgm:prSet presAssocID="{24E9ADB0-CC91-47EE-9AAC-585AB29A9D94}" presName="upArrowText" presStyleLbl="revTx" presStyleIdx="0" presStyleCnt="2">
        <dgm:presLayoutVars>
          <dgm:chMax val="0"/>
          <dgm:bulletEnabled val="1"/>
        </dgm:presLayoutVars>
      </dgm:prSet>
      <dgm:spPr/>
      <dgm:t>
        <a:bodyPr/>
        <a:lstStyle/>
        <a:p>
          <a:endParaRPr lang="es-AR"/>
        </a:p>
      </dgm:t>
    </dgm:pt>
    <dgm:pt modelId="{292F17AF-B6CD-460A-BA4D-BD3BB162CE93}" type="pres">
      <dgm:prSet presAssocID="{14D559DF-D43F-41B4-8221-ACF13824D9B1}" presName="downArrow" presStyleLbl="node1" presStyleIdx="1" presStyleCnt="2"/>
      <dgm:spPr>
        <a:solidFill>
          <a:srgbClr val="00B0F0"/>
        </a:solidFill>
      </dgm:spPr>
      <dgm:t>
        <a:bodyPr/>
        <a:lstStyle/>
        <a:p>
          <a:endParaRPr lang="es-AR"/>
        </a:p>
      </dgm:t>
    </dgm:pt>
    <dgm:pt modelId="{9E109F65-9939-4ACC-B7D0-716C61093957}" type="pres">
      <dgm:prSet presAssocID="{14D559DF-D43F-41B4-8221-ACF13824D9B1}" presName="downArrowText" presStyleLbl="revTx" presStyleIdx="1" presStyleCnt="2">
        <dgm:presLayoutVars>
          <dgm:chMax val="0"/>
          <dgm:bulletEnabled val="1"/>
        </dgm:presLayoutVars>
      </dgm:prSet>
      <dgm:spPr/>
      <dgm:t>
        <a:bodyPr/>
        <a:lstStyle/>
        <a:p>
          <a:endParaRPr lang="es-AR"/>
        </a:p>
      </dgm:t>
    </dgm:pt>
  </dgm:ptLst>
  <dgm:cxnLst>
    <dgm:cxn modelId="{38069756-4082-4603-A1D5-5AE0F99CD248}" type="presOf" srcId="{4E23934C-FC65-456F-A85E-33B74028C321}" destId="{920FA829-AB4F-4FDF-A92F-958B3E00F958}" srcOrd="0" destOrd="0" presId="urn:microsoft.com/office/officeart/2005/8/layout/arrow4"/>
    <dgm:cxn modelId="{1B220A78-9B7D-48E2-8083-4F6662B5AC8F}" type="presOf" srcId="{24E9ADB0-CC91-47EE-9AAC-585AB29A9D94}" destId="{D0004773-67D6-43CE-9F11-DC5DEAF3CB03}" srcOrd="0" destOrd="0" presId="urn:microsoft.com/office/officeart/2005/8/layout/arrow4"/>
    <dgm:cxn modelId="{26E6A9A0-4CFF-4A8C-AA57-0FD61F81AC75}" srcId="{4E23934C-FC65-456F-A85E-33B74028C321}" destId="{14D559DF-D43F-41B4-8221-ACF13824D9B1}" srcOrd="1" destOrd="0" parTransId="{ABB87F82-6C66-4F95-A018-30E0FD89CF57}" sibTransId="{553166E5-CCF0-4535-AEFB-E4626574CFAC}"/>
    <dgm:cxn modelId="{B93B09EA-17E6-4997-9CA2-3BAF93060E7C}" srcId="{4E23934C-FC65-456F-A85E-33B74028C321}" destId="{24E9ADB0-CC91-47EE-9AAC-585AB29A9D94}" srcOrd="0" destOrd="0" parTransId="{0C24A133-37EA-46EE-B76A-BD91D6EF702F}" sibTransId="{D6A90E5B-4561-4CFE-9B55-814AD1077143}"/>
    <dgm:cxn modelId="{909B63B9-4731-48A3-85A4-151E02BC9D67}" type="presOf" srcId="{14D559DF-D43F-41B4-8221-ACF13824D9B1}" destId="{9E109F65-9939-4ACC-B7D0-716C61093957}" srcOrd="0" destOrd="0" presId="urn:microsoft.com/office/officeart/2005/8/layout/arrow4"/>
    <dgm:cxn modelId="{B51E1434-1C04-49C5-824A-0FC163638FC1}" type="presParOf" srcId="{920FA829-AB4F-4FDF-A92F-958B3E00F958}" destId="{770CF35B-3C72-48AF-AE4F-85618490C8D8}" srcOrd="0" destOrd="0" presId="urn:microsoft.com/office/officeart/2005/8/layout/arrow4"/>
    <dgm:cxn modelId="{21A9A7F9-DD60-4110-88CD-985B6A423E47}" type="presParOf" srcId="{920FA829-AB4F-4FDF-A92F-958B3E00F958}" destId="{D0004773-67D6-43CE-9F11-DC5DEAF3CB03}" srcOrd="1" destOrd="0" presId="urn:microsoft.com/office/officeart/2005/8/layout/arrow4"/>
    <dgm:cxn modelId="{44B407B8-2091-476C-B6C0-6F0C391DC50D}" type="presParOf" srcId="{920FA829-AB4F-4FDF-A92F-958B3E00F958}" destId="{292F17AF-B6CD-460A-BA4D-BD3BB162CE93}" srcOrd="2" destOrd="0" presId="urn:microsoft.com/office/officeart/2005/8/layout/arrow4"/>
    <dgm:cxn modelId="{8169E2A6-8D52-4BD6-B410-9E3F87AFED88}" type="presParOf" srcId="{920FA829-AB4F-4FDF-A92F-958B3E00F958}" destId="{9E109F65-9939-4ACC-B7D0-716C61093957}"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FD186C-E4B7-4C75-A20B-ECF9942A7AB3}">
      <dsp:nvSpPr>
        <dsp:cNvPr id="0" name=""/>
        <dsp:cNvSpPr/>
      </dsp:nvSpPr>
      <dsp:spPr>
        <a:xfrm>
          <a:off x="0" y="1236"/>
          <a:ext cx="2957533" cy="1035896"/>
        </a:xfrm>
        <a:prstGeom prst="roundRect">
          <a:avLst/>
        </a:prstGeom>
        <a:solidFill>
          <a:srgbClr val="0070C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eaLnBrk="1" latinLnBrk="0">
            <a:lnSpc>
              <a:spcPct val="90000"/>
            </a:lnSpc>
            <a:spcBef>
              <a:spcPct val="0"/>
            </a:spcBef>
            <a:spcAft>
              <a:spcPct val="35000"/>
            </a:spcAft>
          </a:pPr>
          <a:r>
            <a:rPr lang="es-ES" sz="2200" b="1" kern="1200" dirty="0" smtClean="0">
              <a:solidFill>
                <a:schemeClr val="bg2"/>
              </a:solidFill>
              <a:latin typeface="Rockwell" pitchFamily="18" charset="0"/>
            </a:rPr>
            <a:t>INTRODUCCIÓN</a:t>
          </a:r>
        </a:p>
        <a:p>
          <a:pPr lvl="0" algn="ctr" defTabSz="977900">
            <a:lnSpc>
              <a:spcPct val="90000"/>
            </a:lnSpc>
            <a:spcBef>
              <a:spcPct val="0"/>
            </a:spcBef>
            <a:spcAft>
              <a:spcPct val="35000"/>
            </a:spcAft>
          </a:pPr>
          <a:endParaRPr lang="es-AR" sz="2200" kern="1200" dirty="0">
            <a:solidFill>
              <a:schemeClr val="bg2"/>
            </a:solidFill>
            <a:latin typeface="Rockwell" pitchFamily="18" charset="0"/>
          </a:endParaRPr>
        </a:p>
      </dsp:txBody>
      <dsp:txXfrm>
        <a:off x="0" y="1236"/>
        <a:ext cx="2957533" cy="1035896"/>
      </dsp:txXfrm>
    </dsp:sp>
    <dsp:sp modelId="{417F7E9A-BFC3-4A58-8680-D88010351C4A}">
      <dsp:nvSpPr>
        <dsp:cNvPr id="0" name=""/>
        <dsp:cNvSpPr/>
      </dsp:nvSpPr>
      <dsp:spPr>
        <a:xfrm rot="5400000">
          <a:off x="4693680" y="-335962"/>
          <a:ext cx="1728402" cy="5257836"/>
        </a:xfrm>
        <a:prstGeom prst="round2SameRect">
          <a:avLst/>
        </a:prstGeom>
        <a:solidFill>
          <a:srgbClr val="00FF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eaLnBrk="1">
            <a:lnSpc>
              <a:spcPct val="90000"/>
            </a:lnSpc>
            <a:spcBef>
              <a:spcPct val="0"/>
            </a:spcBef>
            <a:spcAft>
              <a:spcPct val="15000"/>
            </a:spcAft>
            <a:buChar char="••"/>
          </a:pPr>
          <a:endParaRPr lang="es-AR" sz="1500" kern="1200" dirty="0">
            <a:latin typeface="Rockwell" pitchFamily="18" charset="0"/>
          </a:endParaRPr>
        </a:p>
        <a:p>
          <a:pPr marL="114300" lvl="1" indent="-114300" algn="l" defTabSz="666750" eaLnBrk="1">
            <a:lnSpc>
              <a:spcPct val="90000"/>
            </a:lnSpc>
            <a:spcBef>
              <a:spcPct val="0"/>
            </a:spcBef>
            <a:spcAft>
              <a:spcPct val="15000"/>
            </a:spcAft>
            <a:buChar char="••"/>
          </a:pPr>
          <a:r>
            <a:rPr lang="es-ES_tradnl" sz="1500" kern="1200" dirty="0" smtClean="0">
              <a:latin typeface="Verdana" pitchFamily="34" charset="0"/>
              <a:ea typeface="Verdana" pitchFamily="34" charset="0"/>
              <a:cs typeface="Verdana" pitchFamily="34" charset="0"/>
            </a:rPr>
            <a:t>Teorizar  desde la historia.</a:t>
          </a:r>
          <a:endParaRPr lang="es-AR" sz="1500" kern="1200" dirty="0">
            <a:latin typeface="Verdana" pitchFamily="34" charset="0"/>
            <a:ea typeface="Verdana" pitchFamily="34" charset="0"/>
            <a:cs typeface="Verdana" pitchFamily="34" charset="0"/>
          </a:endParaRPr>
        </a:p>
        <a:p>
          <a:pPr marL="114300" lvl="1" indent="-114300" algn="l" defTabSz="666750" eaLnBrk="1">
            <a:lnSpc>
              <a:spcPct val="90000"/>
            </a:lnSpc>
            <a:spcBef>
              <a:spcPct val="0"/>
            </a:spcBef>
            <a:spcAft>
              <a:spcPct val="15000"/>
            </a:spcAft>
            <a:buChar char="••"/>
          </a:pPr>
          <a:r>
            <a:rPr lang="es-ES_tradnl" sz="1500" kern="1200" dirty="0" smtClean="0">
              <a:latin typeface="Verdana" pitchFamily="34" charset="0"/>
              <a:ea typeface="Verdana" pitchFamily="34" charset="0"/>
              <a:cs typeface="Verdana" pitchFamily="34" charset="0"/>
            </a:rPr>
            <a:t>Los  caminos teóricos de la historiografía del 90.</a:t>
          </a:r>
          <a:endParaRPr lang="es-AR" sz="1500" kern="1200" dirty="0">
            <a:latin typeface="Verdana" pitchFamily="34" charset="0"/>
            <a:ea typeface="Verdana" pitchFamily="34" charset="0"/>
            <a:cs typeface="Verdana" pitchFamily="34" charset="0"/>
          </a:endParaRPr>
        </a:p>
        <a:p>
          <a:pPr marL="114300" lvl="1" indent="-114300" algn="l" defTabSz="666750" eaLnBrk="1">
            <a:lnSpc>
              <a:spcPct val="90000"/>
            </a:lnSpc>
            <a:spcBef>
              <a:spcPct val="0"/>
            </a:spcBef>
            <a:spcAft>
              <a:spcPct val="15000"/>
            </a:spcAft>
            <a:buChar char="••"/>
          </a:pPr>
          <a:r>
            <a:rPr lang="es-ES_tradnl" sz="1500" kern="1200" dirty="0" smtClean="0">
              <a:latin typeface="Verdana" pitchFamily="34" charset="0"/>
              <a:ea typeface="Verdana" pitchFamily="34" charset="0"/>
              <a:cs typeface="Verdana" pitchFamily="34" charset="0"/>
            </a:rPr>
            <a:t>La historiografía: carencias y excesos.</a:t>
          </a:r>
          <a:endParaRPr lang="es-AR" sz="1500" kern="1200" dirty="0">
            <a:latin typeface="Verdana" pitchFamily="34" charset="0"/>
            <a:ea typeface="Verdana" pitchFamily="34" charset="0"/>
            <a:cs typeface="Verdana" pitchFamily="34" charset="0"/>
          </a:endParaRPr>
        </a:p>
        <a:p>
          <a:pPr marL="114300" lvl="1" indent="-114300" algn="l" defTabSz="666750" eaLnBrk="1">
            <a:lnSpc>
              <a:spcPct val="90000"/>
            </a:lnSpc>
            <a:spcBef>
              <a:spcPct val="0"/>
            </a:spcBef>
            <a:spcAft>
              <a:spcPct val="15000"/>
            </a:spcAft>
            <a:buChar char="••"/>
          </a:pPr>
          <a:r>
            <a:rPr lang="es-ES_tradnl" sz="1500" kern="1200" dirty="0" smtClean="0">
              <a:latin typeface="Verdana" pitchFamily="34" charset="0"/>
              <a:ea typeface="Verdana" pitchFamily="34" charset="0"/>
              <a:cs typeface="Verdana" pitchFamily="34" charset="0"/>
            </a:rPr>
            <a:t>Categorías usadas en la historiografía.</a:t>
          </a:r>
        </a:p>
        <a:p>
          <a:pPr marL="114300" lvl="1" indent="-114300" algn="l" defTabSz="666750">
            <a:lnSpc>
              <a:spcPct val="90000"/>
            </a:lnSpc>
            <a:spcBef>
              <a:spcPct val="0"/>
            </a:spcBef>
            <a:spcAft>
              <a:spcPct val="15000"/>
            </a:spcAft>
            <a:buChar char="••"/>
          </a:pPr>
          <a:endParaRPr lang="es-AR" sz="1500" kern="1200" dirty="0">
            <a:latin typeface="Verdana" pitchFamily="34" charset="0"/>
            <a:ea typeface="Verdana" pitchFamily="34" charset="0"/>
            <a:cs typeface="Verdana" pitchFamily="34" charset="0"/>
          </a:endParaRPr>
        </a:p>
      </dsp:txBody>
      <dsp:txXfrm rot="5400000">
        <a:off x="4693680" y="-335962"/>
        <a:ext cx="1728402" cy="5257836"/>
      </dsp:txXfrm>
    </dsp:sp>
    <dsp:sp modelId="{38E984DE-8C9F-4C97-A9D8-FEE6591FE447}">
      <dsp:nvSpPr>
        <dsp:cNvPr id="0" name=""/>
        <dsp:cNvSpPr/>
      </dsp:nvSpPr>
      <dsp:spPr>
        <a:xfrm>
          <a:off x="0" y="1145158"/>
          <a:ext cx="2957533" cy="2160503"/>
        </a:xfrm>
        <a:prstGeom prst="roundRect">
          <a:avLst/>
        </a:prstGeom>
        <a:solidFill>
          <a:srgbClr val="0070C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_tradnl" sz="2200" b="1" kern="1200" dirty="0" smtClean="0">
              <a:solidFill>
                <a:schemeClr val="bg2"/>
              </a:solidFill>
              <a:latin typeface="Rockwell" pitchFamily="18" charset="0"/>
            </a:rPr>
            <a:t>I .PARTE:</a:t>
          </a:r>
        </a:p>
        <a:p>
          <a:pPr marL="0" marR="0" lvl="0" indent="0" algn="ctr" defTabSz="914400" eaLnBrk="1" fontAlgn="auto" latinLnBrk="0" hangingPunct="1">
            <a:lnSpc>
              <a:spcPct val="100000"/>
            </a:lnSpc>
            <a:spcBef>
              <a:spcPct val="0"/>
            </a:spcBef>
            <a:spcAft>
              <a:spcPts val="0"/>
            </a:spcAft>
            <a:buClrTx/>
            <a:buSzTx/>
            <a:buFontTx/>
            <a:buNone/>
            <a:tabLst/>
            <a:defRPr/>
          </a:pPr>
          <a:endParaRPr lang="es-ES_tradnl" sz="2200" b="1" kern="1200" dirty="0" smtClean="0">
            <a:solidFill>
              <a:schemeClr val="bg2"/>
            </a:solidFill>
            <a:latin typeface="Rockwell"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1500" kern="1200" dirty="0" smtClean="0">
              <a:latin typeface="Verdana" pitchFamily="34" charset="0"/>
              <a:ea typeface="Verdana" pitchFamily="34" charset="0"/>
              <a:cs typeface="Verdana" pitchFamily="34" charset="0"/>
            </a:rPr>
            <a:t>Análisis crítico de la problemática teórica de la historiografía</a:t>
          </a:r>
          <a:endParaRPr lang="es-ES_tradnl" sz="1500" b="1" kern="1200" dirty="0" smtClean="0">
            <a:solidFill>
              <a:schemeClr val="bg2"/>
            </a:solidFill>
            <a:latin typeface="Verdana" pitchFamily="34" charset="0"/>
            <a:ea typeface="Verdana" pitchFamily="34" charset="0"/>
            <a:cs typeface="Verdana" pitchFamily="34" charset="0"/>
          </a:endParaRPr>
        </a:p>
        <a:p>
          <a:pPr lvl="0" algn="ctr" defTabSz="977900">
            <a:lnSpc>
              <a:spcPct val="90000"/>
            </a:lnSpc>
            <a:spcBef>
              <a:spcPct val="0"/>
            </a:spcBef>
            <a:spcAft>
              <a:spcPct val="35000"/>
            </a:spcAft>
          </a:pPr>
          <a:endParaRPr lang="es-AR" sz="2200" kern="1200" dirty="0">
            <a:solidFill>
              <a:schemeClr val="bg2"/>
            </a:solidFill>
            <a:latin typeface="Rockwell" pitchFamily="18" charset="0"/>
          </a:endParaRPr>
        </a:p>
      </dsp:txBody>
      <dsp:txXfrm>
        <a:off x="0" y="1145158"/>
        <a:ext cx="2957533" cy="2160503"/>
      </dsp:txXfrm>
    </dsp:sp>
    <dsp:sp modelId="{E5CEC591-7362-4F3E-B01C-B3A7B4118B57}">
      <dsp:nvSpPr>
        <dsp:cNvPr id="0" name=""/>
        <dsp:cNvSpPr/>
      </dsp:nvSpPr>
      <dsp:spPr>
        <a:xfrm rot="5400000">
          <a:off x="4722250" y="1865020"/>
          <a:ext cx="1728402" cy="5257836"/>
        </a:xfrm>
        <a:prstGeom prst="round2SameRect">
          <a:avLst/>
        </a:prstGeom>
        <a:solidFill>
          <a:srgbClr val="00FF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effectLst/>
              <a:latin typeface="Verdana" pitchFamily="34" charset="0"/>
              <a:ea typeface="Verdana" pitchFamily="34" charset="0"/>
              <a:cs typeface="Verdana" pitchFamily="34" charset="0"/>
            </a:rPr>
            <a:t>Los  historiadores toman la palabra.</a:t>
          </a:r>
          <a:endParaRPr lang="es-AR" sz="1500" kern="1200" dirty="0">
            <a:latin typeface="Verdana" pitchFamily="34" charset="0"/>
            <a:ea typeface="Verdana" pitchFamily="34" charset="0"/>
            <a:cs typeface="Verdana" pitchFamily="34" charset="0"/>
          </a:endParaRPr>
        </a:p>
        <a:p>
          <a:pPr marL="114300" lvl="1" indent="-114300" algn="l" defTabSz="666750">
            <a:lnSpc>
              <a:spcPct val="90000"/>
            </a:lnSpc>
            <a:spcBef>
              <a:spcPct val="0"/>
            </a:spcBef>
            <a:spcAft>
              <a:spcPct val="15000"/>
            </a:spcAft>
            <a:buChar char="••"/>
          </a:pPr>
          <a:r>
            <a:rPr lang="es-ES_tradnl" sz="1500" kern="1200" dirty="0" smtClean="0">
              <a:effectLst/>
              <a:latin typeface="Verdana" pitchFamily="34" charset="0"/>
              <a:ea typeface="Verdana" pitchFamily="34" charset="0"/>
              <a:cs typeface="Verdana" pitchFamily="34" charset="0"/>
            </a:rPr>
            <a:t>Los  historiadores y el fenómeno populista.</a:t>
          </a:r>
          <a:endParaRPr lang="es-ES" sz="1500" kern="1200" dirty="0" smtClean="0">
            <a:effectLst/>
            <a:latin typeface="Verdana" pitchFamily="34" charset="0"/>
            <a:ea typeface="Verdana" pitchFamily="34" charset="0"/>
            <a:cs typeface="Verdana" pitchFamily="34" charset="0"/>
          </a:endParaRPr>
        </a:p>
        <a:p>
          <a:pPr marL="114300" lvl="1" indent="-114300" algn="l" defTabSz="666750">
            <a:lnSpc>
              <a:spcPct val="90000"/>
            </a:lnSpc>
            <a:spcBef>
              <a:spcPct val="0"/>
            </a:spcBef>
            <a:spcAft>
              <a:spcPct val="15000"/>
            </a:spcAft>
            <a:buChar char="••"/>
          </a:pPr>
          <a:r>
            <a:rPr lang="es-ES_tradnl" sz="1500" kern="1200" dirty="0" smtClean="0">
              <a:effectLst/>
              <a:latin typeface="Verdana" pitchFamily="34" charset="0"/>
              <a:ea typeface="Verdana" pitchFamily="34" charset="0"/>
              <a:cs typeface="Verdana" pitchFamily="34" charset="0"/>
            </a:rPr>
            <a:t>Los  historiadores y las categorías sobre el populismo.</a:t>
          </a:r>
        </a:p>
      </dsp:txBody>
      <dsp:txXfrm rot="5400000">
        <a:off x="4722250" y="1865020"/>
        <a:ext cx="1728402" cy="5257836"/>
      </dsp:txXfrm>
    </dsp:sp>
    <dsp:sp modelId="{D7629160-9943-4A2C-8A92-1652DDB2BA41}">
      <dsp:nvSpPr>
        <dsp:cNvPr id="0" name=""/>
        <dsp:cNvSpPr/>
      </dsp:nvSpPr>
      <dsp:spPr>
        <a:xfrm>
          <a:off x="0" y="3413687"/>
          <a:ext cx="2957533" cy="2160503"/>
        </a:xfrm>
        <a:prstGeom prst="roundRect">
          <a:avLst/>
        </a:prstGeom>
        <a:solidFill>
          <a:srgbClr val="0070C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AR" sz="2200" b="1" kern="1200" dirty="0" smtClean="0">
              <a:solidFill>
                <a:schemeClr val="bg2"/>
              </a:solidFill>
              <a:latin typeface="Rockwell" pitchFamily="18" charset="0"/>
            </a:rPr>
            <a:t>II. PARTE:</a:t>
          </a: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1500" kern="1200" dirty="0" smtClean="0">
              <a:effectLst/>
              <a:latin typeface="Verdana" pitchFamily="34" charset="0"/>
              <a:ea typeface="Verdana" pitchFamily="34" charset="0"/>
              <a:cs typeface="Verdana" pitchFamily="34" charset="0"/>
            </a:rPr>
            <a:t>Aplicación de hipótesis de investigación sobre populismos latinoamericanos. Argentina y Brasil. Tendencias en la década del 90.</a:t>
          </a:r>
          <a:endParaRPr lang="es-AR" sz="1500" b="1" kern="1200" dirty="0">
            <a:solidFill>
              <a:schemeClr val="bg2"/>
            </a:solidFill>
            <a:latin typeface="Verdana" pitchFamily="34" charset="0"/>
            <a:ea typeface="Verdana" pitchFamily="34" charset="0"/>
            <a:cs typeface="Verdana" pitchFamily="34" charset="0"/>
          </a:endParaRPr>
        </a:p>
      </dsp:txBody>
      <dsp:txXfrm>
        <a:off x="0" y="3413687"/>
        <a:ext cx="2957533" cy="2160503"/>
      </dsp:txXfrm>
    </dsp:sp>
    <dsp:sp modelId="{DEE48F64-9E04-4C4F-8AD4-235E27BE86F5}">
      <dsp:nvSpPr>
        <dsp:cNvPr id="0" name=""/>
        <dsp:cNvSpPr/>
      </dsp:nvSpPr>
      <dsp:spPr>
        <a:xfrm>
          <a:off x="0" y="5624919"/>
          <a:ext cx="2957533" cy="960257"/>
        </a:xfrm>
        <a:prstGeom prst="roundRect">
          <a:avLst/>
        </a:prstGeom>
        <a:solidFill>
          <a:srgbClr val="0070C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AR" sz="2200" b="1" kern="1200" dirty="0" smtClean="0">
              <a:solidFill>
                <a:schemeClr val="bg2"/>
              </a:solidFill>
              <a:latin typeface="Rockwell" pitchFamily="18" charset="0"/>
            </a:rPr>
            <a:t>CONCLUSIONES</a:t>
          </a:r>
          <a:endParaRPr lang="es-AR" sz="2200" b="1" kern="1200" dirty="0">
            <a:solidFill>
              <a:schemeClr val="bg2"/>
            </a:solidFill>
            <a:latin typeface="Rockwell" pitchFamily="18" charset="0"/>
          </a:endParaRPr>
        </a:p>
      </dsp:txBody>
      <dsp:txXfrm>
        <a:off x="0" y="5624919"/>
        <a:ext cx="2957533" cy="96025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DEA64-E4D8-4B12-8E20-F6AC2EDD08DE}">
      <dsp:nvSpPr>
        <dsp:cNvPr id="0" name=""/>
        <dsp:cNvSpPr/>
      </dsp:nvSpPr>
      <dsp:spPr>
        <a:xfrm>
          <a:off x="0" y="357189"/>
          <a:ext cx="9144000" cy="5143536"/>
        </a:xfrm>
        <a:prstGeom prst="leftRightRibbon">
          <a:avLst/>
        </a:prstGeom>
        <a:solidFill>
          <a:srgbClr val="99CCFF"/>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70CE4-7475-4874-89CA-481E688C3674}">
      <dsp:nvSpPr>
        <dsp:cNvPr id="0" name=""/>
        <dsp:cNvSpPr/>
      </dsp:nvSpPr>
      <dsp:spPr>
        <a:xfrm>
          <a:off x="1097280" y="1593643"/>
          <a:ext cx="3017519" cy="2085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S" sz="2000" b="0" kern="1200" dirty="0" smtClean="0">
              <a:solidFill>
                <a:srgbClr val="0000FF"/>
              </a:solidFill>
            </a:rPr>
            <a:t>Ciertos imaginarios  pueden influir o provocar rupturas en el ordenamiento social, no por ello se </a:t>
          </a:r>
          <a:r>
            <a:rPr lang="es-ES" sz="2000" b="0" u="none" kern="1200" dirty="0" smtClean="0">
              <a:solidFill>
                <a:srgbClr val="0000FF"/>
              </a:solidFill>
            </a:rPr>
            <a:t>crea un nuevo objeto de estudio para la historia.</a:t>
          </a:r>
          <a:endParaRPr lang="es-ES" sz="2000" b="0" u="none" kern="1200" dirty="0">
            <a:solidFill>
              <a:srgbClr val="0000FF"/>
            </a:solidFill>
          </a:endParaRPr>
        </a:p>
      </dsp:txBody>
      <dsp:txXfrm>
        <a:off x="1097280" y="1593643"/>
        <a:ext cx="3017519" cy="2085413"/>
      </dsp:txXfrm>
    </dsp:sp>
    <dsp:sp modelId="{926A283C-6E47-448A-BC06-E0A95B0F4368}">
      <dsp:nvSpPr>
        <dsp:cNvPr id="0" name=""/>
        <dsp:cNvSpPr/>
      </dsp:nvSpPr>
      <dsp:spPr>
        <a:xfrm>
          <a:off x="4572000" y="2198125"/>
          <a:ext cx="3566160" cy="204688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S" sz="2000" b="0" kern="1200" dirty="0" smtClean="0">
              <a:solidFill>
                <a:srgbClr val="0000FF"/>
              </a:solidFill>
            </a:rPr>
            <a:t>La realidad desde el punto de vista de la historia, </a:t>
          </a:r>
          <a:r>
            <a:rPr lang="es-ES" sz="2000" b="0" u="none" kern="1200" dirty="0" smtClean="0">
              <a:solidFill>
                <a:srgbClr val="0000FF"/>
              </a:solidFill>
            </a:rPr>
            <a:t>se construye como su objeto en base a hechos empíricos.</a:t>
          </a:r>
          <a:endParaRPr lang="es-ES" sz="2000" b="0" kern="1200" dirty="0">
            <a:solidFill>
              <a:srgbClr val="0000FF"/>
            </a:solidFill>
          </a:endParaRPr>
        </a:p>
      </dsp:txBody>
      <dsp:txXfrm>
        <a:off x="4572000" y="2198125"/>
        <a:ext cx="3566160" cy="204688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C5982C-3CB3-4EFE-9E2A-5408B864BB77}">
      <dsp:nvSpPr>
        <dsp:cNvPr id="0" name=""/>
        <dsp:cNvSpPr/>
      </dsp:nvSpPr>
      <dsp:spPr>
        <a:xfrm>
          <a:off x="0" y="-78572"/>
          <a:ext cx="9144000" cy="5943600"/>
        </a:xfrm>
        <a:prstGeom prst="leftRightRibbon">
          <a:avLst/>
        </a:prstGeom>
        <a:solidFill>
          <a:srgbClr val="99FFCC"/>
        </a:solidFill>
        <a:ln w="55000" cap="flat" cmpd="thickThin" algn="ctr">
          <a:solidFill>
            <a:srgbClr val="33CC33"/>
          </a:solidFill>
          <a:prstDash val="solid"/>
        </a:ln>
        <a:effectLst>
          <a:outerShdw dist="50800" sx="1000" sy="1000" algn="ctr" rotWithShape="0">
            <a:srgbClr val="000000"/>
          </a:outerShdw>
        </a:effectLst>
        <a:scene3d>
          <a:camera prst="orthographicFront"/>
          <a:lightRig rig="sunset" dir="t"/>
        </a:scene3d>
        <a:sp3d extrusionH="76200" contourW="12700" prstMaterial="softEdge">
          <a:extrusionClr>
            <a:schemeClr val="accent2">
              <a:lumMod val="60000"/>
              <a:lumOff val="40000"/>
            </a:schemeClr>
          </a:extrusionClr>
          <a:contourClr>
            <a:srgbClr val="FF0066"/>
          </a:contourClr>
        </a:sp3d>
      </dsp:spPr>
      <dsp:style>
        <a:lnRef idx="2">
          <a:scrgbClr r="0" g="0" b="0"/>
        </a:lnRef>
        <a:fillRef idx="1">
          <a:scrgbClr r="0" g="0" b="0"/>
        </a:fillRef>
        <a:effectRef idx="0">
          <a:scrgbClr r="0" g="0" b="0"/>
        </a:effectRef>
        <a:fontRef idx="minor">
          <a:schemeClr val="lt1"/>
        </a:fontRef>
      </dsp:style>
    </dsp:sp>
    <dsp:sp modelId="{E3213787-3BA9-43FB-A6E3-0A63ADDB6EEC}">
      <dsp:nvSpPr>
        <dsp:cNvPr id="0" name=""/>
        <dsp:cNvSpPr/>
      </dsp:nvSpPr>
      <dsp:spPr>
        <a:xfrm>
          <a:off x="990595" y="912057"/>
          <a:ext cx="3230888" cy="2919927"/>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100000"/>
            </a:lnSpc>
            <a:spcBef>
              <a:spcPct val="0"/>
            </a:spcBef>
            <a:spcAft>
              <a:spcPct val="35000"/>
            </a:spcAft>
          </a:pPr>
          <a:r>
            <a:rPr lang="es-ES" sz="1800" b="0" u="none" kern="1200" dirty="0" smtClean="0">
              <a:solidFill>
                <a:srgbClr val="002060"/>
              </a:solidFill>
            </a:rPr>
            <a:t>       Una invasión de análisis de discurso amenaza con reemplazar la realidad</a:t>
          </a:r>
          <a:r>
            <a:rPr lang="es-ES" sz="1800" b="0" i="1" u="none" kern="1200" dirty="0" smtClean="0">
              <a:solidFill>
                <a:srgbClr val="002060"/>
              </a:solidFill>
            </a:rPr>
            <a:t>.</a:t>
          </a:r>
        </a:p>
        <a:p>
          <a:pPr lvl="0" algn="ctr" defTabSz="800100">
            <a:lnSpc>
              <a:spcPct val="100000"/>
            </a:lnSpc>
            <a:spcBef>
              <a:spcPct val="0"/>
            </a:spcBef>
            <a:spcAft>
              <a:spcPct val="35000"/>
            </a:spcAft>
          </a:pPr>
          <a:r>
            <a:rPr lang="es-ES" sz="1800" b="0" i="1" u="none" kern="1200" dirty="0" smtClean="0">
              <a:solidFill>
                <a:srgbClr val="002060"/>
              </a:solidFill>
            </a:rPr>
            <a:t>“Que  pretende remplazar el estudio de los problemas reales de los hombres por los discursos que se refieren a ellos”.</a:t>
          </a:r>
        </a:p>
        <a:p>
          <a:pPr lvl="0" algn="ctr" defTabSz="800100">
            <a:lnSpc>
              <a:spcPct val="100000"/>
            </a:lnSpc>
            <a:spcBef>
              <a:spcPct val="0"/>
            </a:spcBef>
            <a:spcAft>
              <a:spcPct val="35000"/>
            </a:spcAft>
          </a:pPr>
          <a:r>
            <a:rPr lang="es-ES" sz="1400" b="0" u="none" kern="1200" dirty="0" smtClean="0">
              <a:solidFill>
                <a:srgbClr val="002060"/>
              </a:solidFill>
            </a:rPr>
            <a:t> Josep Fontana, 1992.   </a:t>
          </a:r>
          <a:endParaRPr lang="es-ES" sz="1400" b="0" u="none" kern="1200" dirty="0">
            <a:solidFill>
              <a:srgbClr val="002060"/>
            </a:solidFill>
          </a:endParaRPr>
        </a:p>
      </dsp:txBody>
      <dsp:txXfrm>
        <a:off x="990595" y="912057"/>
        <a:ext cx="3230888" cy="2919927"/>
      </dsp:txXfrm>
    </dsp:sp>
    <dsp:sp modelId="{1B794EAF-A772-43F6-8136-0A3951CC8C44}">
      <dsp:nvSpPr>
        <dsp:cNvPr id="0" name=""/>
        <dsp:cNvSpPr/>
      </dsp:nvSpPr>
      <dsp:spPr>
        <a:xfrm>
          <a:off x="4357691" y="2055049"/>
          <a:ext cx="3842359" cy="2718767"/>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2060"/>
              </a:solidFill>
            </a:rPr>
            <a:t>Hay una cierta tendencia </a:t>
          </a:r>
        </a:p>
        <a:p>
          <a:pPr lvl="0" algn="ctr" defTabSz="622300">
            <a:lnSpc>
              <a:spcPct val="90000"/>
            </a:lnSpc>
            <a:spcBef>
              <a:spcPct val="0"/>
            </a:spcBef>
            <a:spcAft>
              <a:spcPct val="35000"/>
            </a:spcAft>
          </a:pPr>
          <a:r>
            <a:rPr lang="es-ES" sz="1400" b="1" kern="1200" dirty="0" smtClean="0">
              <a:solidFill>
                <a:srgbClr val="002060"/>
              </a:solidFill>
            </a:rPr>
            <a:t>dentro del discurso posmoderno a pretender que por la multiplicidad de puntos de vista de muchos discursos, se produciría, la disolución del mundo real. Todo el que vive en el mundo real sabe que esto no es cierto (…) Y descubre que esa realidad, (…) se resiste a todo discurso y tiende a modificarlo.</a:t>
          </a:r>
        </a:p>
        <a:p>
          <a:pPr lvl="0" algn="ctr" defTabSz="622300">
            <a:lnSpc>
              <a:spcPct val="90000"/>
            </a:lnSpc>
            <a:spcBef>
              <a:spcPct val="0"/>
            </a:spcBef>
            <a:spcAft>
              <a:spcPct val="35000"/>
            </a:spcAft>
          </a:pPr>
          <a:r>
            <a:rPr lang="es-ES" sz="1400" b="1" kern="1200" dirty="0" smtClean="0">
              <a:solidFill>
                <a:srgbClr val="002060"/>
              </a:solidFill>
            </a:rPr>
            <a:t>Cristian Buchrucker</a:t>
          </a:r>
          <a:r>
            <a:rPr lang="es-ES" sz="1400" b="1" i="1" kern="1200" dirty="0" smtClean="0">
              <a:solidFill>
                <a:srgbClr val="002060"/>
              </a:solidFill>
            </a:rPr>
            <a:t>,1995 </a:t>
          </a:r>
          <a:endParaRPr lang="es-ES" sz="1400" b="1" kern="1200" dirty="0">
            <a:solidFill>
              <a:srgbClr val="002060"/>
            </a:solidFill>
          </a:endParaRPr>
        </a:p>
      </dsp:txBody>
      <dsp:txXfrm>
        <a:off x="4357691" y="2055049"/>
        <a:ext cx="3842359" cy="271876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91887-70E4-47C6-A422-461DC7153FF1}">
      <dsp:nvSpPr>
        <dsp:cNvPr id="0" name=""/>
        <dsp:cNvSpPr/>
      </dsp:nvSpPr>
      <dsp:spPr>
        <a:xfrm>
          <a:off x="1524987" y="32933"/>
          <a:ext cx="2015871" cy="70008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66349-DB12-417D-8262-9F248B578A20}">
      <dsp:nvSpPr>
        <dsp:cNvPr id="0" name=""/>
        <dsp:cNvSpPr/>
      </dsp:nvSpPr>
      <dsp:spPr>
        <a:xfrm>
          <a:off x="2340712" y="1747205"/>
          <a:ext cx="390672" cy="250030"/>
        </a:xfrm>
        <a:prstGeom prst="downArrow">
          <a:avLst/>
        </a:prstGeom>
        <a:solidFill>
          <a:srgbClr val="C0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857EB-64A1-4C16-8F2B-76AD7C36F7E2}">
      <dsp:nvSpPr>
        <dsp:cNvPr id="0" name=""/>
        <dsp:cNvSpPr/>
      </dsp:nvSpPr>
      <dsp:spPr>
        <a:xfrm>
          <a:off x="1143006" y="1809946"/>
          <a:ext cx="2786084" cy="74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r>
            <a:rPr lang="es-AR" sz="2000" b="1" kern="1200" cap="none" spc="0" dirty="0" smtClean="0">
              <a:ln w="1905"/>
              <a:solidFill>
                <a:srgbClr val="006699"/>
              </a:solidFill>
              <a:effectLst>
                <a:innerShdw blurRad="69850" dist="43180" dir="5400000">
                  <a:srgbClr val="000000">
                    <a:alpha val="65000"/>
                  </a:srgbClr>
                </a:innerShdw>
              </a:effectLst>
              <a:latin typeface="Rockwell" pitchFamily="18" charset="0"/>
            </a:rPr>
            <a:t>EN SÍNTESIS</a:t>
          </a:r>
          <a:endParaRPr lang="es-AR" sz="2000" b="1" kern="1200" cap="none" spc="0" dirty="0">
            <a:ln w="1905"/>
            <a:solidFill>
              <a:srgbClr val="006699"/>
            </a:solidFill>
            <a:effectLst>
              <a:innerShdw blurRad="69850" dist="43180" dir="5400000">
                <a:srgbClr val="000000">
                  <a:alpha val="65000"/>
                </a:srgbClr>
              </a:innerShdw>
            </a:effectLst>
            <a:latin typeface="Rockwell" pitchFamily="18" charset="0"/>
          </a:endParaRPr>
        </a:p>
      </dsp:txBody>
      <dsp:txXfrm>
        <a:off x="1143006" y="1809946"/>
        <a:ext cx="2786084" cy="743373"/>
      </dsp:txXfrm>
    </dsp:sp>
    <dsp:sp modelId="{3C6FCE80-C32D-4CCE-A76C-31B096C03A19}">
      <dsp:nvSpPr>
        <dsp:cNvPr id="0" name=""/>
        <dsp:cNvSpPr/>
      </dsp:nvSpPr>
      <dsp:spPr>
        <a:xfrm>
          <a:off x="2257889" y="787088"/>
          <a:ext cx="703211" cy="703211"/>
        </a:xfrm>
        <a:prstGeom prst="ellipse">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s-AR" sz="1000" kern="1200" dirty="0"/>
        </a:p>
      </dsp:txBody>
      <dsp:txXfrm>
        <a:off x="2257889" y="787088"/>
        <a:ext cx="703211" cy="703211"/>
      </dsp:txXfrm>
    </dsp:sp>
    <dsp:sp modelId="{8406457A-991F-496D-813A-B00F53CC811D}">
      <dsp:nvSpPr>
        <dsp:cNvPr id="0" name=""/>
        <dsp:cNvSpPr/>
      </dsp:nvSpPr>
      <dsp:spPr>
        <a:xfrm>
          <a:off x="1754703" y="259523"/>
          <a:ext cx="703211" cy="703211"/>
        </a:xfrm>
        <a:prstGeom prst="ellipse">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s-AR" sz="1000" kern="1200" dirty="0"/>
        </a:p>
      </dsp:txBody>
      <dsp:txXfrm>
        <a:off x="1754703" y="259523"/>
        <a:ext cx="703211" cy="703211"/>
      </dsp:txXfrm>
    </dsp:sp>
    <dsp:sp modelId="{67D1B6D0-7216-4137-AB10-04CAD389A5D2}">
      <dsp:nvSpPr>
        <dsp:cNvPr id="0" name=""/>
        <dsp:cNvSpPr/>
      </dsp:nvSpPr>
      <dsp:spPr>
        <a:xfrm>
          <a:off x="2473541" y="89502"/>
          <a:ext cx="703211" cy="703211"/>
        </a:xfrm>
        <a:prstGeom prst="ellipse">
          <a:avLst/>
        </a:prstGeom>
        <a:solidFill>
          <a:srgbClr val="FFFF99"/>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s-AR" sz="1000" kern="1200" dirty="0"/>
        </a:p>
      </dsp:txBody>
      <dsp:txXfrm>
        <a:off x="2473541" y="89502"/>
        <a:ext cx="703211" cy="703211"/>
      </dsp:txXfrm>
    </dsp:sp>
    <dsp:sp modelId="{FBCA3893-A509-4987-BAB5-FB652EFB7D86}">
      <dsp:nvSpPr>
        <dsp:cNvPr id="0" name=""/>
        <dsp:cNvSpPr/>
      </dsp:nvSpPr>
      <dsp:spPr>
        <a:xfrm>
          <a:off x="1428754" y="-53014"/>
          <a:ext cx="2187767" cy="1750214"/>
        </a:xfrm>
        <a:prstGeom prst="funnel">
          <a:avLst/>
        </a:prstGeom>
        <a:solidFill>
          <a:srgbClr val="00FFFF">
            <a:alpha val="40000"/>
          </a:srgb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B35333-81EC-4334-B482-7A63A1AAC5FE}">
      <dsp:nvSpPr>
        <dsp:cNvPr id="0" name=""/>
        <dsp:cNvSpPr/>
      </dsp:nvSpPr>
      <dsp:spPr>
        <a:xfrm>
          <a:off x="656433" y="0"/>
          <a:ext cx="1234434" cy="925825"/>
        </a:xfrm>
        <a:prstGeom prst="upArrow">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CD4741B-B15F-407A-A474-FF531B8F8DBE}">
      <dsp:nvSpPr>
        <dsp:cNvPr id="0" name=""/>
        <dsp:cNvSpPr/>
      </dsp:nvSpPr>
      <dsp:spPr>
        <a:xfrm>
          <a:off x="1927901" y="0"/>
          <a:ext cx="3760482" cy="92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lang="es-ES" sz="3500" kern="1200" dirty="0" smtClean="0">
              <a:latin typeface="Rockwell" pitchFamily="18" charset="0"/>
            </a:rPr>
            <a:t>Representación</a:t>
          </a:r>
          <a:endParaRPr lang="es-AR" sz="3500" kern="1200" dirty="0">
            <a:latin typeface="Rockwell" pitchFamily="18" charset="0"/>
          </a:endParaRPr>
        </a:p>
      </dsp:txBody>
      <dsp:txXfrm>
        <a:off x="1927901" y="0"/>
        <a:ext cx="3760482" cy="925825"/>
      </dsp:txXfrm>
    </dsp:sp>
    <dsp:sp modelId="{8DB5B402-09A0-44C2-A609-0CCFCC75D3BE}">
      <dsp:nvSpPr>
        <dsp:cNvPr id="0" name=""/>
        <dsp:cNvSpPr/>
      </dsp:nvSpPr>
      <dsp:spPr>
        <a:xfrm>
          <a:off x="1026763" y="1002978"/>
          <a:ext cx="1234434" cy="925825"/>
        </a:xfrm>
        <a:prstGeom prst="downArrow">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62292B5-05F9-48A4-B259-9EB0072C8983}">
      <dsp:nvSpPr>
        <dsp:cNvPr id="0" name=""/>
        <dsp:cNvSpPr/>
      </dsp:nvSpPr>
      <dsp:spPr>
        <a:xfrm>
          <a:off x="2298231" y="1002978"/>
          <a:ext cx="3760482" cy="92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lang="es-ES" sz="3500" kern="1200" dirty="0" smtClean="0">
              <a:latin typeface="Rockwell" pitchFamily="18" charset="0"/>
            </a:rPr>
            <a:t>Realidad</a:t>
          </a:r>
          <a:endParaRPr lang="es-AR" sz="3500" kern="1200" dirty="0">
            <a:latin typeface="Rockwell" pitchFamily="18" charset="0"/>
          </a:endParaRPr>
        </a:p>
      </dsp:txBody>
      <dsp:txXfrm>
        <a:off x="2298231" y="1002978"/>
        <a:ext cx="3760482" cy="92582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C3E692-052B-4605-8D39-5427C18455F6}">
      <dsp:nvSpPr>
        <dsp:cNvPr id="0" name=""/>
        <dsp:cNvSpPr/>
      </dsp:nvSpPr>
      <dsp:spPr>
        <a:xfrm>
          <a:off x="0" y="1571643"/>
          <a:ext cx="8635563" cy="1547701"/>
        </a:xfrm>
        <a:prstGeom prst="roundRect">
          <a:avLst/>
        </a:prstGeom>
        <a:gradFill flip="none" rotWithShape="0">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b="100000"/>
          </a:path>
          <a:tileRect t="-100000" r="-10000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smtClean="0">
              <a:latin typeface="Verdana" pitchFamily="34" charset="0"/>
              <a:ea typeface="Verdana" pitchFamily="34" charset="0"/>
              <a:cs typeface="Verdana" pitchFamily="34" charset="0"/>
            </a:rPr>
            <a:t>¿Se observa un </a:t>
          </a:r>
          <a:r>
            <a:rPr lang="es-ES" sz="2400" u="none" kern="1200" dirty="0" smtClean="0">
              <a:latin typeface="Verdana" pitchFamily="34" charset="0"/>
              <a:ea typeface="Verdana" pitchFamily="34" charset="0"/>
              <a:cs typeface="Verdana" pitchFamily="34" charset="0"/>
            </a:rPr>
            <a:t>predominio de una visión simbólica o representación ideal sobre ciertos hechos de la realidad?</a:t>
          </a:r>
          <a:endParaRPr lang="es-ES" sz="2400" kern="1200" dirty="0" smtClean="0">
            <a:latin typeface="Verdana" pitchFamily="34" charset="0"/>
            <a:ea typeface="Verdana" pitchFamily="34" charset="0"/>
            <a:cs typeface="Verdana" pitchFamily="34" charset="0"/>
          </a:endParaRPr>
        </a:p>
      </dsp:txBody>
      <dsp:txXfrm>
        <a:off x="0" y="1571643"/>
        <a:ext cx="8635563" cy="1547701"/>
      </dsp:txXfrm>
    </dsp:sp>
    <dsp:sp modelId="{3D5FBA39-19F6-41E0-9F98-1C33E2ABA655}">
      <dsp:nvSpPr>
        <dsp:cNvPr id="0" name=""/>
        <dsp:cNvSpPr/>
      </dsp:nvSpPr>
      <dsp:spPr>
        <a:xfrm>
          <a:off x="8434" y="3214698"/>
          <a:ext cx="8635563" cy="1547701"/>
        </a:xfrm>
        <a:prstGeom prst="roundRect">
          <a:avLst/>
        </a:prstGeom>
        <a:gradFill flip="none" rotWithShape="0">
          <a:gsLst>
            <a:gs pos="0">
              <a:srgbClr val="FF66FF">
                <a:shade val="30000"/>
                <a:satMod val="115000"/>
              </a:srgbClr>
            </a:gs>
            <a:gs pos="50000">
              <a:srgbClr val="FF66FF">
                <a:shade val="67500"/>
                <a:satMod val="115000"/>
              </a:srgbClr>
            </a:gs>
            <a:gs pos="100000">
              <a:srgbClr val="FF66FF">
                <a:shade val="100000"/>
                <a:satMod val="115000"/>
              </a:srgbClr>
            </a:gs>
          </a:gsLst>
          <a:path path="circle">
            <a:fillToRect l="100000" t="100000"/>
          </a:path>
          <a:tileRect r="-100000" b="-10000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latin typeface="Verdana" pitchFamily="34" charset="0"/>
              <a:ea typeface="Verdana" pitchFamily="34" charset="0"/>
              <a:cs typeface="Verdana" pitchFamily="34" charset="0"/>
            </a:rPr>
            <a:t>¿Las corrientes irracionalistas de pensamiento tienen una marcada influencia en la historiografía latinoamericana? </a:t>
          </a:r>
          <a:endParaRPr lang="es-ES" sz="2400" kern="1200" dirty="0">
            <a:latin typeface="Verdana" pitchFamily="34" charset="0"/>
            <a:ea typeface="Verdana" pitchFamily="34" charset="0"/>
            <a:cs typeface="Verdana" pitchFamily="34" charset="0"/>
          </a:endParaRPr>
        </a:p>
      </dsp:txBody>
      <dsp:txXfrm>
        <a:off x="8434" y="3214698"/>
        <a:ext cx="8635563" cy="1547701"/>
      </dsp:txXfrm>
    </dsp:sp>
    <dsp:sp modelId="{259B41A3-EA4C-48A9-B2EE-D60B9C413289}">
      <dsp:nvSpPr>
        <dsp:cNvPr id="0" name=""/>
        <dsp:cNvSpPr/>
      </dsp:nvSpPr>
      <dsp:spPr>
        <a:xfrm>
          <a:off x="8434" y="4881695"/>
          <a:ext cx="8635563" cy="1547701"/>
        </a:xfrm>
        <a:prstGeom prst="roundRect">
          <a:avLst/>
        </a:prstGeom>
        <a:gradFill flip="none" rotWithShape="0">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latin typeface="Verdana" pitchFamily="34" charset="0"/>
              <a:ea typeface="Verdana" pitchFamily="34" charset="0"/>
              <a:cs typeface="Verdana" pitchFamily="34" charset="0"/>
            </a:rPr>
            <a:t>¿El pensamiento </a:t>
          </a:r>
          <a:r>
            <a:rPr lang="es-MX" sz="2400" kern="1200" dirty="0" smtClean="0">
              <a:latin typeface="Verdana" pitchFamily="34" charset="0"/>
              <a:ea typeface="Verdana" pitchFamily="34" charset="0"/>
              <a:cs typeface="Verdana" pitchFamily="34" charset="0"/>
            </a:rPr>
            <a:t>posmoderno </a:t>
          </a:r>
          <a:r>
            <a:rPr lang="es-ES" sz="2400" kern="1200" dirty="0" smtClean="0">
              <a:latin typeface="Verdana" pitchFamily="34" charset="0"/>
              <a:ea typeface="Verdana" pitchFamily="34" charset="0"/>
              <a:cs typeface="Verdana" pitchFamily="34" charset="0"/>
            </a:rPr>
            <a:t>ha influido más radicalmente en los historiadores latinoamericanos?</a:t>
          </a:r>
          <a:endParaRPr lang="es-ES" sz="2400" kern="1200" dirty="0">
            <a:latin typeface="Verdana" pitchFamily="34" charset="0"/>
            <a:ea typeface="Verdana" pitchFamily="34" charset="0"/>
            <a:cs typeface="Verdana" pitchFamily="34" charset="0"/>
          </a:endParaRPr>
        </a:p>
      </dsp:txBody>
      <dsp:txXfrm>
        <a:off x="8434" y="4881695"/>
        <a:ext cx="8635563" cy="1547701"/>
      </dsp:txXfrm>
    </dsp:sp>
    <dsp:sp modelId="{CBB951FB-394E-4AC7-97A6-64C5B898FEEB}">
      <dsp:nvSpPr>
        <dsp:cNvPr id="0" name=""/>
        <dsp:cNvSpPr/>
      </dsp:nvSpPr>
      <dsp:spPr>
        <a:xfrm>
          <a:off x="0" y="0"/>
          <a:ext cx="8635563" cy="1547701"/>
        </a:xfrm>
        <a:prstGeom prst="roundRect">
          <a:avLst/>
        </a:prstGeom>
        <a:solidFill>
          <a:srgbClr val="BC8FDD"/>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solidFill>
                <a:srgbClr val="C00000"/>
              </a:solidFill>
              <a:latin typeface="Verdana" pitchFamily="34" charset="0"/>
              <a:ea typeface="Verdana" pitchFamily="34" charset="0"/>
              <a:cs typeface="Verdana" pitchFamily="34" charset="0"/>
            </a:rPr>
            <a:t>¿Predominio de visiones simbólicas?</a:t>
          </a:r>
          <a:endParaRPr lang="es-ES" sz="2400" kern="1200" dirty="0">
            <a:solidFill>
              <a:srgbClr val="C00000"/>
            </a:solidFill>
            <a:latin typeface="Verdana" pitchFamily="34" charset="0"/>
            <a:ea typeface="Verdana" pitchFamily="34" charset="0"/>
            <a:cs typeface="Verdana" pitchFamily="34" charset="0"/>
          </a:endParaRPr>
        </a:p>
      </dsp:txBody>
      <dsp:txXfrm>
        <a:off x="0" y="0"/>
        <a:ext cx="8635563" cy="154770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DD328C-847F-41E2-AB8F-01E01138E89C}">
      <dsp:nvSpPr>
        <dsp:cNvPr id="0" name=""/>
        <dsp:cNvSpPr/>
      </dsp:nvSpPr>
      <dsp:spPr>
        <a:xfrm>
          <a:off x="0" y="0"/>
          <a:ext cx="9144000" cy="1628779"/>
        </a:xfrm>
        <a:prstGeom prst="rect">
          <a:avLst/>
        </a:prstGeom>
        <a:solidFill>
          <a:schemeClr val="accent1">
            <a:shade val="90000"/>
            <a:hueOff val="0"/>
            <a:satOff val="0"/>
            <a:lumOff val="0"/>
            <a:alphaOff val="0"/>
          </a:schemeClr>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0" kern="1200" dirty="0" smtClean="0">
              <a:solidFill>
                <a:srgbClr val="002060"/>
              </a:solidFill>
              <a:latin typeface="Rockwell" pitchFamily="18" charset="0"/>
              <a:ea typeface="Verdana" pitchFamily="34" charset="0"/>
              <a:cs typeface="Verdana" pitchFamily="34" charset="0"/>
            </a:rPr>
            <a:t>Los historiadores y otros investigadores  piensan que combatir los mitos y la irracionalidad es “pensar históricamente”. </a:t>
          </a:r>
          <a:endParaRPr lang="es-ES" sz="2000" b="0" kern="1200" dirty="0">
            <a:solidFill>
              <a:srgbClr val="002060"/>
            </a:solidFill>
            <a:latin typeface="Rockwell" pitchFamily="18" charset="0"/>
            <a:ea typeface="Verdana" pitchFamily="34" charset="0"/>
            <a:cs typeface="Verdana" pitchFamily="34" charset="0"/>
          </a:endParaRPr>
        </a:p>
      </dsp:txBody>
      <dsp:txXfrm>
        <a:off x="0" y="0"/>
        <a:ext cx="9144000" cy="1628779"/>
      </dsp:txXfrm>
    </dsp:sp>
    <dsp:sp modelId="{D279CD07-ED3F-4008-9515-B483437572FC}">
      <dsp:nvSpPr>
        <dsp:cNvPr id="0" name=""/>
        <dsp:cNvSpPr/>
      </dsp:nvSpPr>
      <dsp:spPr>
        <a:xfrm>
          <a:off x="4464" y="1557341"/>
          <a:ext cx="3045023" cy="3657609"/>
        </a:xfrm>
        <a:prstGeom prst="rect">
          <a:avLst/>
        </a:prstGeom>
        <a:gradFill rotWithShape="0">
          <a:gsLst>
            <a:gs pos="0">
              <a:schemeClr val="accent1">
                <a:alpha val="90000"/>
                <a:hueOff val="0"/>
                <a:satOff val="0"/>
                <a:lumOff val="0"/>
                <a:alphaOff val="0"/>
                <a:shade val="45000"/>
                <a:satMod val="155000"/>
              </a:schemeClr>
            </a:gs>
            <a:gs pos="60000">
              <a:schemeClr val="accent1">
                <a:alpha val="90000"/>
                <a:hueOff val="0"/>
                <a:satOff val="0"/>
                <a:lumOff val="0"/>
                <a:alphaOff val="0"/>
                <a:shade val="95000"/>
                <a:satMod val="150000"/>
              </a:schemeClr>
            </a:gs>
            <a:gs pos="100000">
              <a:schemeClr val="accent1">
                <a:alpha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s-ES" sz="1800" b="1" kern="1200" dirty="0" smtClean="0">
              <a:latin typeface="Verdana" pitchFamily="34" charset="0"/>
              <a:ea typeface="Verdana" pitchFamily="34" charset="0"/>
              <a:cs typeface="Verdana" pitchFamily="34" charset="0"/>
            </a:rPr>
            <a:t>Eduardo </a:t>
          </a:r>
          <a:r>
            <a:rPr lang="es-ES" sz="1800" b="1" kern="1200" dirty="0" err="1" smtClean="0">
              <a:latin typeface="Verdana" pitchFamily="34" charset="0"/>
              <a:ea typeface="Verdana" pitchFamily="34" charset="0"/>
              <a:cs typeface="Verdana" pitchFamily="34" charset="0"/>
            </a:rPr>
            <a:t>Devés</a:t>
          </a:r>
          <a:endParaRPr lang="es-ES" sz="1800" b="1" kern="1200" dirty="0" smtClean="0">
            <a:latin typeface="Verdana" pitchFamily="34" charset="0"/>
            <a:ea typeface="Verdana" pitchFamily="34" charset="0"/>
            <a:cs typeface="Verdana" pitchFamily="34" charset="0"/>
          </a:endParaRPr>
        </a:p>
        <a:p>
          <a:pPr lvl="0" algn="ctr" defTabSz="800100">
            <a:lnSpc>
              <a:spcPct val="100000"/>
            </a:lnSpc>
            <a:spcBef>
              <a:spcPct val="0"/>
            </a:spcBef>
            <a:spcAft>
              <a:spcPct val="35000"/>
            </a:spcAft>
          </a:pPr>
          <a:r>
            <a:rPr lang="es-ES" sz="1800" b="0" kern="1200" dirty="0" smtClean="0">
              <a:latin typeface="Verdana" pitchFamily="34" charset="0"/>
              <a:ea typeface="Verdana" pitchFamily="34" charset="0"/>
              <a:cs typeface="Verdana" pitchFamily="34" charset="0"/>
            </a:rPr>
            <a:t>“ el fracaso de América Latina, se compensa refugiándose en la mitología como explicación a la frustración…” </a:t>
          </a:r>
        </a:p>
        <a:p>
          <a:pPr lvl="0" algn="ctr" defTabSz="800100">
            <a:lnSpc>
              <a:spcPct val="100000"/>
            </a:lnSpc>
            <a:spcBef>
              <a:spcPct val="0"/>
            </a:spcBef>
            <a:spcAft>
              <a:spcPct val="35000"/>
            </a:spcAft>
          </a:pPr>
          <a:r>
            <a:rPr lang="es-ES" sz="1800" i="1" kern="1200" dirty="0" smtClean="0">
              <a:latin typeface="Verdana" pitchFamily="34" charset="0"/>
              <a:ea typeface="Verdana" pitchFamily="34" charset="0"/>
              <a:cs typeface="Verdana" pitchFamily="34" charset="0"/>
            </a:rPr>
            <a:t>El Pensamiento Latinoamericano en el siglo XX,</a:t>
          </a:r>
          <a:r>
            <a:rPr lang="es-ES" sz="1800" kern="1200" dirty="0" smtClean="0">
              <a:latin typeface="Verdana" pitchFamily="34" charset="0"/>
              <a:ea typeface="Verdana" pitchFamily="34" charset="0"/>
              <a:cs typeface="Verdana" pitchFamily="34" charset="0"/>
            </a:rPr>
            <a:t> TII, BsAs, </a:t>
          </a:r>
          <a:r>
            <a:rPr lang="es-ES" sz="1800" kern="1200" dirty="0" err="1" smtClean="0">
              <a:latin typeface="Verdana" pitchFamily="34" charset="0"/>
              <a:ea typeface="Verdana" pitchFamily="34" charset="0"/>
              <a:cs typeface="Verdana" pitchFamily="34" charset="0"/>
            </a:rPr>
            <a:t>Biblos</a:t>
          </a:r>
          <a:r>
            <a:rPr lang="es-ES" sz="1800" kern="1200" dirty="0" smtClean="0">
              <a:latin typeface="Verdana" pitchFamily="34" charset="0"/>
              <a:ea typeface="Verdana" pitchFamily="34" charset="0"/>
              <a:cs typeface="Verdana" pitchFamily="34" charset="0"/>
            </a:rPr>
            <a:t>, 2003.</a:t>
          </a:r>
          <a:endParaRPr lang="es-ES" sz="1800" kern="1200" dirty="0">
            <a:latin typeface="Verdana" pitchFamily="34" charset="0"/>
            <a:ea typeface="Verdana" pitchFamily="34" charset="0"/>
            <a:cs typeface="Verdana" pitchFamily="34" charset="0"/>
          </a:endParaRPr>
        </a:p>
      </dsp:txBody>
      <dsp:txXfrm>
        <a:off x="4464" y="1557341"/>
        <a:ext cx="3045023" cy="3657609"/>
      </dsp:txXfrm>
    </dsp:sp>
    <dsp:sp modelId="{11BD9D0F-5486-4DE6-852F-42DF9315D3CB}">
      <dsp:nvSpPr>
        <dsp:cNvPr id="0" name=""/>
        <dsp:cNvSpPr/>
      </dsp:nvSpPr>
      <dsp:spPr>
        <a:xfrm>
          <a:off x="3049488" y="1557341"/>
          <a:ext cx="3045023" cy="3657609"/>
        </a:xfrm>
        <a:prstGeom prst="rect">
          <a:avLst/>
        </a:prstGeom>
        <a:gradFill rotWithShape="0">
          <a:gsLst>
            <a:gs pos="0">
              <a:schemeClr val="accent1">
                <a:alpha val="90000"/>
                <a:hueOff val="0"/>
                <a:satOff val="0"/>
                <a:lumOff val="0"/>
                <a:alphaOff val="-20000"/>
                <a:shade val="45000"/>
                <a:satMod val="155000"/>
              </a:schemeClr>
            </a:gs>
            <a:gs pos="60000">
              <a:schemeClr val="accent1">
                <a:alpha val="90000"/>
                <a:hueOff val="0"/>
                <a:satOff val="0"/>
                <a:lumOff val="0"/>
                <a:alphaOff val="-20000"/>
                <a:shade val="95000"/>
                <a:satMod val="150000"/>
              </a:schemeClr>
            </a:gs>
            <a:gs pos="100000">
              <a:schemeClr val="accent1">
                <a:alpha val="90000"/>
                <a:hueOff val="0"/>
                <a:satOff val="0"/>
                <a:lumOff val="0"/>
                <a:alphaOff val="-2000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s-ES" sz="1800" b="1" kern="1200" dirty="0" smtClean="0">
              <a:latin typeface="Verdana" pitchFamily="34" charset="0"/>
              <a:ea typeface="Verdana" pitchFamily="34" charset="0"/>
              <a:cs typeface="Verdana" pitchFamily="34" charset="0"/>
            </a:rPr>
            <a:t>Luis González y González</a:t>
          </a:r>
          <a:r>
            <a:rPr lang="es-ES" sz="1800" kern="1200" dirty="0" smtClean="0">
              <a:latin typeface="Verdana" pitchFamily="34" charset="0"/>
              <a:ea typeface="Verdana" pitchFamily="34" charset="0"/>
              <a:cs typeface="Verdana" pitchFamily="34" charset="0"/>
            </a:rPr>
            <a:t> </a:t>
          </a:r>
        </a:p>
        <a:p>
          <a:pPr lvl="0" algn="ctr" defTabSz="800100">
            <a:lnSpc>
              <a:spcPct val="100000"/>
            </a:lnSpc>
            <a:spcBef>
              <a:spcPct val="0"/>
            </a:spcBef>
            <a:spcAft>
              <a:spcPct val="35000"/>
            </a:spcAft>
          </a:pPr>
          <a:r>
            <a:rPr lang="es-ES" sz="1800" kern="1200" dirty="0" smtClean="0">
              <a:latin typeface="Verdana" pitchFamily="34" charset="0"/>
              <a:ea typeface="Verdana" pitchFamily="34" charset="0"/>
              <a:cs typeface="Verdana" pitchFamily="34" charset="0"/>
            </a:rPr>
            <a:t>…“la visión simbólica prevalece en la historia latinoamericana, … los historiadores franceses contemporáneos son los más influyentes en esta tendencia .”</a:t>
          </a:r>
        </a:p>
        <a:p>
          <a:pPr lvl="0" algn="ctr" defTabSz="800100">
            <a:lnSpc>
              <a:spcPct val="100000"/>
            </a:lnSpc>
            <a:spcBef>
              <a:spcPct val="0"/>
            </a:spcBef>
            <a:spcAft>
              <a:spcPct val="35000"/>
            </a:spcAft>
          </a:pPr>
          <a:r>
            <a:rPr lang="es-ES" sz="1800" kern="1200" dirty="0" smtClean="0">
              <a:latin typeface="Verdana" pitchFamily="34" charset="0"/>
              <a:ea typeface="Verdana" pitchFamily="34" charset="0"/>
              <a:cs typeface="Verdana" pitchFamily="34" charset="0"/>
            </a:rPr>
            <a:t> </a:t>
          </a:r>
          <a:r>
            <a:rPr lang="es-ES" sz="1800" i="1" kern="1200" dirty="0" smtClean="0">
              <a:latin typeface="Verdana" pitchFamily="34" charset="0"/>
              <a:ea typeface="Verdana" pitchFamily="34" charset="0"/>
              <a:cs typeface="Verdana" pitchFamily="34" charset="0"/>
            </a:rPr>
            <a:t>El oficio de historiar,</a:t>
          </a:r>
          <a:r>
            <a:rPr lang="es-ES" sz="1800" kern="1200" dirty="0" smtClean="0">
              <a:latin typeface="Verdana" pitchFamily="34" charset="0"/>
              <a:ea typeface="Verdana" pitchFamily="34" charset="0"/>
              <a:cs typeface="Verdana" pitchFamily="34" charset="0"/>
            </a:rPr>
            <a:t> México, Clío, Tomo I, 1998.</a:t>
          </a:r>
          <a:endParaRPr lang="es-ES" sz="1800" kern="1200" dirty="0">
            <a:latin typeface="Verdana" pitchFamily="34" charset="0"/>
            <a:ea typeface="Verdana" pitchFamily="34" charset="0"/>
            <a:cs typeface="Verdana" pitchFamily="34" charset="0"/>
          </a:endParaRPr>
        </a:p>
      </dsp:txBody>
      <dsp:txXfrm>
        <a:off x="3049488" y="1557341"/>
        <a:ext cx="3045023" cy="3657609"/>
      </dsp:txXfrm>
    </dsp:sp>
    <dsp:sp modelId="{24459E78-E688-4D66-8FB7-D0C90ACD3E29}">
      <dsp:nvSpPr>
        <dsp:cNvPr id="0" name=""/>
        <dsp:cNvSpPr/>
      </dsp:nvSpPr>
      <dsp:spPr>
        <a:xfrm>
          <a:off x="6094511" y="1557341"/>
          <a:ext cx="3045023" cy="3657609"/>
        </a:xfrm>
        <a:prstGeom prst="rect">
          <a:avLst/>
        </a:prstGeom>
        <a:gradFill rotWithShape="0">
          <a:gsLst>
            <a:gs pos="0">
              <a:schemeClr val="accent1">
                <a:alpha val="90000"/>
                <a:hueOff val="0"/>
                <a:satOff val="0"/>
                <a:lumOff val="0"/>
                <a:alphaOff val="-40000"/>
                <a:shade val="45000"/>
                <a:satMod val="155000"/>
              </a:schemeClr>
            </a:gs>
            <a:gs pos="60000">
              <a:schemeClr val="accent1">
                <a:alpha val="90000"/>
                <a:hueOff val="0"/>
                <a:satOff val="0"/>
                <a:lumOff val="0"/>
                <a:alphaOff val="-40000"/>
                <a:shade val="95000"/>
                <a:satMod val="150000"/>
              </a:schemeClr>
            </a:gs>
            <a:gs pos="100000">
              <a:schemeClr val="accent1">
                <a:alpha val="90000"/>
                <a:hueOff val="0"/>
                <a:satOff val="0"/>
                <a:lumOff val="0"/>
                <a:alphaOff val="-4000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s-ES" sz="1800" b="1" kern="1200" dirty="0" smtClean="0">
              <a:latin typeface="Verdana" pitchFamily="34" charset="0"/>
              <a:ea typeface="Verdana" pitchFamily="34" charset="0"/>
              <a:cs typeface="Verdana" pitchFamily="34" charset="0"/>
            </a:rPr>
            <a:t>Boris Fausto</a:t>
          </a:r>
        </a:p>
        <a:p>
          <a:pPr lvl="0" algn="ctr" defTabSz="800100">
            <a:lnSpc>
              <a:spcPct val="100000"/>
            </a:lnSpc>
            <a:spcBef>
              <a:spcPct val="0"/>
            </a:spcBef>
            <a:spcAft>
              <a:spcPct val="35000"/>
            </a:spcAft>
          </a:pPr>
          <a:r>
            <a:rPr lang="es-ES" sz="1800" kern="1200" dirty="0" smtClean="0">
              <a:latin typeface="Verdana" pitchFamily="34" charset="0"/>
              <a:ea typeface="Verdana" pitchFamily="34" charset="0"/>
              <a:cs typeface="Verdana" pitchFamily="34" charset="0"/>
            </a:rPr>
            <a:t>… “es propia de la muy importante conexión con la historiografía francesa : “</a:t>
          </a:r>
          <a:r>
            <a:rPr lang="es-ES" sz="1800" kern="1200" dirty="0" err="1" smtClean="0">
              <a:latin typeface="Verdana" pitchFamily="34" charset="0"/>
              <a:ea typeface="Verdana" pitchFamily="34" charset="0"/>
              <a:cs typeface="Verdana" pitchFamily="34" charset="0"/>
            </a:rPr>
            <a:t>nossa</a:t>
          </a:r>
          <a:r>
            <a:rPr lang="es-ES" sz="1800" kern="1200" dirty="0" smtClean="0">
              <a:latin typeface="Verdana" pitchFamily="34" charset="0"/>
              <a:ea typeface="Verdana" pitchFamily="34" charset="0"/>
              <a:cs typeface="Verdana" pitchFamily="34" charset="0"/>
            </a:rPr>
            <a:t> </a:t>
          </a:r>
          <a:r>
            <a:rPr lang="es-ES" sz="1800" kern="1200" dirty="0" err="1" smtClean="0">
              <a:latin typeface="Verdana" pitchFamily="34" charset="0"/>
              <a:ea typeface="Verdana" pitchFamily="34" charset="0"/>
              <a:cs typeface="Verdana" pitchFamily="34" charset="0"/>
            </a:rPr>
            <a:t>maior</a:t>
          </a:r>
          <a:r>
            <a:rPr lang="es-ES" sz="1800" kern="1200" dirty="0" smtClean="0">
              <a:latin typeface="Verdana" pitchFamily="34" charset="0"/>
              <a:ea typeface="Verdana" pitchFamily="34" charset="0"/>
              <a:cs typeface="Verdana" pitchFamily="34" charset="0"/>
            </a:rPr>
            <a:t> </a:t>
          </a:r>
          <a:r>
            <a:rPr lang="es-ES" sz="1800" kern="1200" dirty="0" err="1" smtClean="0">
              <a:latin typeface="Verdana" pitchFamily="34" charset="0"/>
              <a:ea typeface="Verdana" pitchFamily="34" charset="0"/>
              <a:cs typeface="Verdana" pitchFamily="34" charset="0"/>
            </a:rPr>
            <a:t>inspiraçao</a:t>
          </a:r>
          <a:r>
            <a:rPr lang="es-ES" sz="1800" kern="1200" dirty="0" smtClean="0">
              <a:latin typeface="Verdana" pitchFamily="34" charset="0"/>
              <a:ea typeface="Verdana" pitchFamily="34" charset="0"/>
              <a:cs typeface="Verdana" pitchFamily="34" charset="0"/>
            </a:rPr>
            <a:t>”</a:t>
          </a:r>
        </a:p>
        <a:p>
          <a:pPr lvl="0" algn="ctr" defTabSz="800100">
            <a:lnSpc>
              <a:spcPct val="100000"/>
            </a:lnSpc>
            <a:spcBef>
              <a:spcPct val="0"/>
            </a:spcBef>
            <a:spcAft>
              <a:spcPct val="35000"/>
            </a:spcAft>
          </a:pPr>
          <a:endParaRPr lang="es-ES" sz="1800" kern="1200" dirty="0" smtClean="0">
            <a:latin typeface="Verdana" pitchFamily="34" charset="0"/>
            <a:ea typeface="Verdana" pitchFamily="34" charset="0"/>
            <a:cs typeface="Verdana" pitchFamily="34" charset="0"/>
          </a:endParaRPr>
        </a:p>
        <a:p>
          <a:pPr lvl="0" algn="ctr" defTabSz="800100">
            <a:lnSpc>
              <a:spcPct val="100000"/>
            </a:lnSpc>
            <a:spcBef>
              <a:spcPct val="0"/>
            </a:spcBef>
            <a:spcAft>
              <a:spcPct val="35000"/>
            </a:spcAft>
          </a:pPr>
          <a:r>
            <a:rPr lang="es-ES" sz="1800" kern="1200" dirty="0" err="1" smtClean="0">
              <a:latin typeface="Verdana" pitchFamily="34" charset="0"/>
              <a:ea typeface="Verdana" pitchFamily="34" charset="0"/>
              <a:cs typeface="Verdana" pitchFamily="34" charset="0"/>
            </a:rPr>
            <a:t>História</a:t>
          </a:r>
          <a:r>
            <a:rPr lang="es-ES" sz="1800" kern="1200" dirty="0" smtClean="0">
              <a:latin typeface="Verdana" pitchFamily="34" charset="0"/>
              <a:ea typeface="Verdana" pitchFamily="34" charset="0"/>
              <a:cs typeface="Verdana" pitchFamily="34" charset="0"/>
            </a:rPr>
            <a:t> </a:t>
          </a:r>
          <a:r>
            <a:rPr lang="es-ES" sz="1800" kern="1200" dirty="0" err="1" smtClean="0">
              <a:latin typeface="Verdana" pitchFamily="34" charset="0"/>
              <a:ea typeface="Verdana" pitchFamily="34" charset="0"/>
              <a:cs typeface="Verdana" pitchFamily="34" charset="0"/>
            </a:rPr>
            <a:t>Geral</a:t>
          </a:r>
          <a:r>
            <a:rPr lang="es-ES" sz="1800" kern="1200" dirty="0" smtClean="0">
              <a:latin typeface="Verdana" pitchFamily="34" charset="0"/>
              <a:ea typeface="Verdana" pitchFamily="34" charset="0"/>
              <a:cs typeface="Verdana" pitchFamily="34" charset="0"/>
            </a:rPr>
            <a:t> da </a:t>
          </a:r>
          <a:r>
            <a:rPr lang="es-ES" sz="1800" kern="1200" dirty="0" err="1" smtClean="0">
              <a:latin typeface="Verdana" pitchFamily="34" charset="0"/>
              <a:ea typeface="Verdana" pitchFamily="34" charset="0"/>
              <a:cs typeface="Verdana" pitchFamily="34" charset="0"/>
            </a:rPr>
            <a:t>Civilizaçao</a:t>
          </a:r>
          <a:r>
            <a:rPr lang="es-ES" sz="1800" kern="1200" dirty="0" smtClean="0">
              <a:latin typeface="Verdana" pitchFamily="34" charset="0"/>
              <a:ea typeface="Verdana" pitchFamily="34" charset="0"/>
              <a:cs typeface="Verdana" pitchFamily="34" charset="0"/>
            </a:rPr>
            <a:t> Brasileira. O  Brasil Republicano, 2000.</a:t>
          </a:r>
          <a:endParaRPr lang="es-ES" sz="1800" kern="1200" dirty="0">
            <a:latin typeface="Verdana" pitchFamily="34" charset="0"/>
            <a:ea typeface="Verdana" pitchFamily="34" charset="0"/>
            <a:cs typeface="Verdana" pitchFamily="34" charset="0"/>
          </a:endParaRPr>
        </a:p>
      </dsp:txBody>
      <dsp:txXfrm>
        <a:off x="6094511" y="1557341"/>
        <a:ext cx="3045023" cy="3657609"/>
      </dsp:txXfrm>
    </dsp:sp>
    <dsp:sp modelId="{4EC805B8-2AA7-463F-91CC-A6CD20FEA878}">
      <dsp:nvSpPr>
        <dsp:cNvPr id="0" name=""/>
        <dsp:cNvSpPr/>
      </dsp:nvSpPr>
      <dsp:spPr>
        <a:xfrm>
          <a:off x="0" y="5190661"/>
          <a:ext cx="9144000" cy="191453"/>
        </a:xfrm>
        <a:prstGeom prst="rect">
          <a:avLst/>
        </a:prstGeom>
        <a:solidFill>
          <a:schemeClr val="accent1">
            <a:shade val="90000"/>
            <a:hueOff val="0"/>
            <a:satOff val="0"/>
            <a:lumOff val="0"/>
            <a:alphaOff val="0"/>
          </a:schemeClr>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11761-8DFC-48B7-AFE1-F32B5B504178}">
      <dsp:nvSpPr>
        <dsp:cNvPr id="0" name=""/>
        <dsp:cNvSpPr/>
      </dsp:nvSpPr>
      <dsp:spPr>
        <a:xfrm>
          <a:off x="1799" y="0"/>
          <a:ext cx="2800313" cy="628654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1"/>
              </a:solidFill>
              <a:latin typeface="Verdana" pitchFamily="34" charset="0"/>
              <a:ea typeface="Verdana" pitchFamily="34" charset="0"/>
              <a:cs typeface="Verdana" pitchFamily="34" charset="0"/>
            </a:rPr>
            <a:t>Thomas Calvo </a:t>
          </a:r>
        </a:p>
        <a:p>
          <a:pPr lvl="0" algn="ctr" defTabSz="800100">
            <a:lnSpc>
              <a:spcPct val="90000"/>
            </a:lnSpc>
            <a:spcBef>
              <a:spcPct val="0"/>
            </a:spcBef>
            <a:spcAft>
              <a:spcPct val="35000"/>
            </a:spcAft>
          </a:pPr>
          <a:r>
            <a:rPr lang="es-ES" sz="1800" kern="1200" dirty="0" smtClean="0">
              <a:solidFill>
                <a:schemeClr val="bg1"/>
              </a:solidFill>
              <a:latin typeface="Verdana" pitchFamily="34" charset="0"/>
              <a:ea typeface="Verdana" pitchFamily="34" charset="0"/>
              <a:cs typeface="Verdana" pitchFamily="34" charset="0"/>
            </a:rPr>
            <a:t>“ la representación ideal, simbólica, utópica de la realidad prevalece en éste ámbito</a:t>
          </a:r>
          <a:r>
            <a:rPr lang="es-ES" sz="1600" kern="1200" dirty="0" smtClean="0">
              <a:solidFill>
                <a:schemeClr val="bg1"/>
              </a:solidFill>
              <a:latin typeface="Verdana" pitchFamily="34" charset="0"/>
              <a:ea typeface="Verdana" pitchFamily="34" charset="0"/>
              <a:cs typeface="Verdana" pitchFamily="34" charset="0"/>
            </a:rPr>
            <a:t>.” </a:t>
          </a:r>
        </a:p>
        <a:p>
          <a:pPr lvl="0" algn="ctr" defTabSz="800100">
            <a:lnSpc>
              <a:spcPct val="90000"/>
            </a:lnSpc>
            <a:spcBef>
              <a:spcPct val="0"/>
            </a:spcBef>
            <a:spcAft>
              <a:spcPct val="35000"/>
            </a:spcAft>
          </a:pPr>
          <a:endParaRPr lang="es-ES" sz="1600" i="1"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i="1"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i="1"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i="1"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r>
            <a:rPr lang="es-ES" sz="1600" i="1" kern="1200" dirty="0" smtClean="0">
              <a:solidFill>
                <a:schemeClr val="bg1"/>
              </a:solidFill>
              <a:latin typeface="Verdana" pitchFamily="34" charset="0"/>
              <a:ea typeface="Verdana" pitchFamily="34" charset="0"/>
              <a:cs typeface="Verdana" pitchFamily="34" charset="0"/>
            </a:rPr>
            <a:t>Iberoamérica</a:t>
          </a:r>
          <a:r>
            <a:rPr lang="es-ES" sz="1600" i="1" kern="1200" dirty="0" smtClean="0">
              <a:latin typeface="Verdana" pitchFamily="34" charset="0"/>
              <a:ea typeface="Verdana" pitchFamily="34" charset="0"/>
              <a:cs typeface="Verdana" pitchFamily="34" charset="0"/>
            </a:rPr>
            <a:t>,  </a:t>
          </a:r>
          <a:r>
            <a:rPr lang="es-ES" sz="1600" kern="1200" dirty="0" smtClean="0">
              <a:latin typeface="Verdana" pitchFamily="34" charset="0"/>
              <a:ea typeface="Verdana" pitchFamily="34" charset="0"/>
              <a:cs typeface="Verdana" pitchFamily="34" charset="0"/>
            </a:rPr>
            <a:t>Barcelona , Península,1996</a:t>
          </a:r>
          <a:endParaRPr lang="es-ES" sz="1600" kern="1200" dirty="0">
            <a:latin typeface="Verdana" pitchFamily="34" charset="0"/>
            <a:ea typeface="Verdana" pitchFamily="34" charset="0"/>
            <a:cs typeface="Verdana" pitchFamily="34" charset="0"/>
          </a:endParaRPr>
        </a:p>
      </dsp:txBody>
      <dsp:txXfrm>
        <a:off x="1799" y="2514617"/>
        <a:ext cx="2800313" cy="2514617"/>
      </dsp:txXfrm>
    </dsp:sp>
    <dsp:sp modelId="{A1AFF75E-DB88-49AA-93D4-6141EA4B13DB}">
      <dsp:nvSpPr>
        <dsp:cNvPr id="0" name=""/>
        <dsp:cNvSpPr/>
      </dsp:nvSpPr>
      <dsp:spPr>
        <a:xfrm>
          <a:off x="648943" y="214314"/>
          <a:ext cx="1621374" cy="1228606"/>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6C5B2-EDFA-4A1F-B546-956D5147AF12}">
      <dsp:nvSpPr>
        <dsp:cNvPr id="0" name=""/>
        <dsp:cNvSpPr/>
      </dsp:nvSpPr>
      <dsp:spPr>
        <a:xfrm>
          <a:off x="2913006" y="0"/>
          <a:ext cx="2800313" cy="628654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1"/>
              </a:solidFill>
              <a:latin typeface="Verdana" pitchFamily="34" charset="0"/>
              <a:ea typeface="Verdana" pitchFamily="34" charset="0"/>
              <a:cs typeface="Verdana" pitchFamily="34" charset="0"/>
            </a:rPr>
            <a:t>Fernando Devoto </a:t>
          </a:r>
          <a:r>
            <a:rPr lang="es-ES" sz="1800" b="0" kern="1200" dirty="0" smtClean="0">
              <a:solidFill>
                <a:schemeClr val="bg1"/>
              </a:solidFill>
              <a:latin typeface="Verdana" pitchFamily="34" charset="0"/>
              <a:ea typeface="Verdana" pitchFamily="34" charset="0"/>
              <a:cs typeface="Verdana" pitchFamily="34" charset="0"/>
            </a:rPr>
            <a:t>detecta excesos de </a:t>
          </a:r>
          <a:r>
            <a:rPr lang="es-ES" sz="1800" kern="1200" dirty="0" smtClean="0">
              <a:solidFill>
                <a:schemeClr val="bg1"/>
              </a:solidFill>
              <a:latin typeface="Verdana" pitchFamily="34" charset="0"/>
              <a:ea typeface="Verdana" pitchFamily="34" charset="0"/>
              <a:cs typeface="Verdana" pitchFamily="34" charset="0"/>
            </a:rPr>
            <a:t>la historiografía. </a:t>
          </a:r>
        </a:p>
        <a:p>
          <a:pPr lvl="0" algn="ctr" defTabSz="800100">
            <a:lnSpc>
              <a:spcPct val="90000"/>
            </a:lnSpc>
            <a:spcBef>
              <a:spcPct val="0"/>
            </a:spcBef>
            <a:spcAft>
              <a:spcPct val="35000"/>
            </a:spcAft>
          </a:pPr>
          <a:r>
            <a:rPr lang="es-ES" sz="1800" kern="1200" dirty="0" smtClean="0">
              <a:solidFill>
                <a:schemeClr val="bg1"/>
              </a:solidFill>
              <a:latin typeface="Verdana" pitchFamily="34" charset="0"/>
              <a:ea typeface="Verdana" pitchFamily="34" charset="0"/>
              <a:cs typeface="Verdana" pitchFamily="34" charset="0"/>
            </a:rPr>
            <a:t>“creencia de los argentinos en el sentimiento de la futura grandeza del país y la búsqueda de los culpables del fracaso y otro mito: el de su excepcionalidad en el contexto americano”. </a:t>
          </a:r>
        </a:p>
        <a:p>
          <a:pPr lvl="0" algn="ctr" defTabSz="800100">
            <a:lnSpc>
              <a:spcPct val="90000"/>
            </a:lnSpc>
            <a:spcBef>
              <a:spcPct val="0"/>
            </a:spcBef>
            <a:spcAft>
              <a:spcPct val="35000"/>
            </a:spcAft>
          </a:pPr>
          <a:r>
            <a:rPr lang="es-ES" sz="1400" i="1" kern="1200" dirty="0" smtClean="0">
              <a:solidFill>
                <a:schemeClr val="bg1"/>
              </a:solidFill>
              <a:latin typeface="Verdana" pitchFamily="34" charset="0"/>
              <a:ea typeface="Verdana" pitchFamily="34" charset="0"/>
              <a:cs typeface="Verdana" pitchFamily="34" charset="0"/>
            </a:rPr>
            <a:t>Poblar y Civilizar</a:t>
          </a:r>
          <a:r>
            <a:rPr lang="es-ES" sz="1400" i="0" kern="1200" dirty="0" smtClean="0">
              <a:solidFill>
                <a:schemeClr val="bg1"/>
              </a:solidFill>
              <a:latin typeface="Verdana" pitchFamily="34" charset="0"/>
              <a:ea typeface="Verdana" pitchFamily="34" charset="0"/>
              <a:cs typeface="Verdana" pitchFamily="34" charset="0"/>
            </a:rPr>
            <a:t>, Revista de Occidente n°186, Madrid, 1996.</a:t>
          </a:r>
          <a:endParaRPr lang="es-ES" sz="1400" kern="1200" dirty="0">
            <a:solidFill>
              <a:schemeClr val="bg1"/>
            </a:solidFill>
            <a:latin typeface="Verdana" pitchFamily="34" charset="0"/>
            <a:ea typeface="Verdana" pitchFamily="34" charset="0"/>
            <a:cs typeface="Verdana" pitchFamily="34" charset="0"/>
          </a:endParaRPr>
        </a:p>
      </dsp:txBody>
      <dsp:txXfrm>
        <a:off x="2913006" y="2514617"/>
        <a:ext cx="2800313" cy="2514617"/>
      </dsp:txXfrm>
    </dsp:sp>
    <dsp:sp modelId="{467A1CB9-DB87-4946-BA00-CB9D3C701BEE}">
      <dsp:nvSpPr>
        <dsp:cNvPr id="0" name=""/>
        <dsp:cNvSpPr/>
      </dsp:nvSpPr>
      <dsp:spPr>
        <a:xfrm>
          <a:off x="3321862" y="71448"/>
          <a:ext cx="2093419" cy="1663807"/>
        </a:xfrm>
        <a:prstGeom prst="ellipse">
          <a:avLst/>
        </a:prstGeom>
        <a:blipFill rotWithShape="0">
          <a:blip xmlns:r="http://schemas.openxmlformats.org/officeDocument/2006/relationships" r:embed="rId2"/>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1C760-6BA5-4E49-9C79-DE1793F935A5}">
      <dsp:nvSpPr>
        <dsp:cNvPr id="0" name=""/>
        <dsp:cNvSpPr/>
      </dsp:nvSpPr>
      <dsp:spPr>
        <a:xfrm>
          <a:off x="5770446" y="0"/>
          <a:ext cx="2800313" cy="628654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1"/>
              </a:solidFill>
              <a:latin typeface="Verdana" pitchFamily="34" charset="0"/>
              <a:ea typeface="Verdana" pitchFamily="34" charset="0"/>
              <a:cs typeface="Verdana" pitchFamily="34" charset="0"/>
            </a:rPr>
            <a:t>Félix Luna </a:t>
          </a:r>
        </a:p>
        <a:p>
          <a:pPr lvl="0" algn="ctr" defTabSz="800100">
            <a:lnSpc>
              <a:spcPct val="90000"/>
            </a:lnSpc>
            <a:spcBef>
              <a:spcPct val="0"/>
            </a:spcBef>
            <a:spcAft>
              <a:spcPct val="35000"/>
            </a:spcAft>
          </a:pPr>
          <a:r>
            <a:rPr lang="es-ES" sz="1800" kern="1200" dirty="0" smtClean="0">
              <a:solidFill>
                <a:schemeClr val="bg1"/>
              </a:solidFill>
              <a:latin typeface="Verdana" pitchFamily="34" charset="0"/>
              <a:ea typeface="Verdana" pitchFamily="34" charset="0"/>
              <a:cs typeface="Verdana" pitchFamily="34" charset="0"/>
            </a:rPr>
            <a:t>(…) hay ciertos territorios de creencias, fobias y supersticiones que son intocados (…)”</a:t>
          </a:r>
        </a:p>
        <a:p>
          <a:pPr lvl="0" algn="ctr" defTabSz="800100">
            <a:lnSpc>
              <a:spcPct val="90000"/>
            </a:lnSpc>
            <a:spcBef>
              <a:spcPct val="0"/>
            </a:spcBef>
            <a:spcAft>
              <a:spcPct val="35000"/>
            </a:spcAft>
          </a:pPr>
          <a:endParaRPr lang="es-ES" sz="1600"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600" kern="1200" dirty="0" smtClean="0">
            <a:solidFill>
              <a:schemeClr val="bg1"/>
            </a:solidFill>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r>
            <a:rPr lang="es-ES" sz="1400" kern="1200" dirty="0" smtClean="0">
              <a:solidFill>
                <a:schemeClr val="bg1"/>
              </a:solidFill>
              <a:latin typeface="Verdana" pitchFamily="34" charset="0"/>
              <a:ea typeface="Verdana" pitchFamily="34" charset="0"/>
              <a:cs typeface="Verdana" pitchFamily="34" charset="0"/>
            </a:rPr>
            <a:t> </a:t>
          </a:r>
          <a:r>
            <a:rPr lang="es-ES" sz="1400" i="1" kern="1200" dirty="0" smtClean="0">
              <a:solidFill>
                <a:schemeClr val="bg1"/>
              </a:solidFill>
              <a:latin typeface="Verdana" pitchFamily="34" charset="0"/>
              <a:ea typeface="Verdana" pitchFamily="34" charset="0"/>
              <a:cs typeface="Verdana" pitchFamily="34" charset="0"/>
            </a:rPr>
            <a:t>Diálogos con </a:t>
          </a:r>
          <a:r>
            <a:rPr lang="es-ES" sz="1400" i="1" kern="1200" dirty="0" err="1" smtClean="0">
              <a:solidFill>
                <a:schemeClr val="bg1"/>
              </a:solidFill>
              <a:latin typeface="Verdana" pitchFamily="34" charset="0"/>
              <a:ea typeface="Verdana" pitchFamily="34" charset="0"/>
              <a:cs typeface="Verdana" pitchFamily="34" charset="0"/>
            </a:rPr>
            <a:t>Frondizi</a:t>
          </a:r>
          <a:r>
            <a:rPr lang="es-ES" sz="1400" kern="1200" dirty="0" smtClean="0">
              <a:solidFill>
                <a:schemeClr val="bg1"/>
              </a:solidFill>
              <a:latin typeface="Verdana" pitchFamily="34" charset="0"/>
              <a:ea typeface="Verdana" pitchFamily="34" charset="0"/>
              <a:cs typeface="Verdana" pitchFamily="34" charset="0"/>
            </a:rPr>
            <a:t>, BsAs, Planeta, 1998</a:t>
          </a:r>
          <a:endParaRPr lang="es-ES" sz="1400" kern="1200" dirty="0">
            <a:solidFill>
              <a:schemeClr val="bg1"/>
            </a:solidFill>
            <a:latin typeface="Verdana" pitchFamily="34" charset="0"/>
            <a:ea typeface="Verdana" pitchFamily="34" charset="0"/>
            <a:cs typeface="Verdana" pitchFamily="34" charset="0"/>
          </a:endParaRPr>
        </a:p>
      </dsp:txBody>
      <dsp:txXfrm>
        <a:off x="5770446" y="2514617"/>
        <a:ext cx="2800313" cy="2514617"/>
      </dsp:txXfrm>
    </dsp:sp>
    <dsp:sp modelId="{13FD9B70-3255-40FA-ACC3-6F55A7F85365}">
      <dsp:nvSpPr>
        <dsp:cNvPr id="0" name=""/>
        <dsp:cNvSpPr/>
      </dsp:nvSpPr>
      <dsp:spPr>
        <a:xfrm>
          <a:off x="6230815" y="214324"/>
          <a:ext cx="1907125" cy="1521915"/>
        </a:xfrm>
        <a:prstGeom prst="ellipse">
          <a:avLst/>
        </a:prstGeom>
        <a:blipFill rotWithShape="0">
          <a:blip xmlns:r="http://schemas.openxmlformats.org/officeDocument/2006/relationships" r:embed="rId3"/>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2F812-89E7-461D-8E45-A6CCC3CAF3A4}">
      <dsp:nvSpPr>
        <dsp:cNvPr id="0" name=""/>
        <dsp:cNvSpPr/>
      </dsp:nvSpPr>
      <dsp:spPr>
        <a:xfrm>
          <a:off x="499375" y="5682432"/>
          <a:ext cx="7886755" cy="604111"/>
        </a:xfrm>
        <a:prstGeom prst="leftRight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2AD981-0910-4C27-A29A-C012A34E5EFE}">
      <dsp:nvSpPr>
        <dsp:cNvPr id="0" name=""/>
        <dsp:cNvSpPr/>
      </dsp:nvSpPr>
      <dsp:spPr>
        <a:xfrm>
          <a:off x="0" y="0"/>
          <a:ext cx="8643998" cy="1885963"/>
        </a:xfrm>
        <a:prstGeom prst="rect">
          <a:avLst/>
        </a:prstGeom>
        <a:solidFill>
          <a:schemeClr val="accent1">
            <a:shade val="80000"/>
            <a:hueOff val="0"/>
            <a:satOff val="0"/>
            <a:lumOff val="0"/>
            <a:alphaOff val="0"/>
          </a:schemeClr>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i="1" kern="1200" dirty="0" smtClean="0">
              <a:solidFill>
                <a:schemeClr val="accent1">
                  <a:lumMod val="50000"/>
                </a:schemeClr>
              </a:solidFill>
              <a:latin typeface="Rockwell" pitchFamily="18" charset="0"/>
            </a:rPr>
            <a:t>  Muchos autores </a:t>
          </a:r>
        </a:p>
        <a:p>
          <a:pPr lvl="0" algn="ctr" defTabSz="1066800">
            <a:lnSpc>
              <a:spcPct val="90000"/>
            </a:lnSpc>
            <a:spcBef>
              <a:spcPct val="0"/>
            </a:spcBef>
            <a:spcAft>
              <a:spcPct val="35000"/>
            </a:spcAft>
          </a:pPr>
          <a:r>
            <a:rPr lang="es-ES" sz="2400" b="1" i="1" kern="1200" dirty="0" smtClean="0">
              <a:solidFill>
                <a:schemeClr val="accent1">
                  <a:lumMod val="50000"/>
                </a:schemeClr>
              </a:solidFill>
              <a:latin typeface="Rockwell" pitchFamily="18" charset="0"/>
            </a:rPr>
            <a:t>coinciden en la existencia de</a:t>
          </a:r>
        </a:p>
        <a:p>
          <a:pPr lvl="0" algn="ctr" defTabSz="1066800">
            <a:lnSpc>
              <a:spcPct val="90000"/>
            </a:lnSpc>
            <a:spcBef>
              <a:spcPct val="0"/>
            </a:spcBef>
            <a:spcAft>
              <a:spcPct val="35000"/>
            </a:spcAft>
          </a:pPr>
          <a:r>
            <a:rPr lang="es-ES" sz="2400" b="1" i="1" kern="1200" dirty="0" smtClean="0">
              <a:solidFill>
                <a:schemeClr val="accent1">
                  <a:lumMod val="50000"/>
                </a:schemeClr>
              </a:solidFill>
              <a:latin typeface="Rockwell" pitchFamily="18" charset="0"/>
            </a:rPr>
            <a:t>influencia mítica y reivindicatoria  </a:t>
          </a:r>
        </a:p>
        <a:p>
          <a:pPr lvl="0" algn="ctr" defTabSz="1066800">
            <a:lnSpc>
              <a:spcPct val="90000"/>
            </a:lnSpc>
            <a:spcBef>
              <a:spcPct val="0"/>
            </a:spcBef>
            <a:spcAft>
              <a:spcPct val="35000"/>
            </a:spcAft>
          </a:pPr>
          <a:r>
            <a:rPr lang="es-ES" sz="2400" b="1" i="1" kern="1200" dirty="0" smtClean="0">
              <a:solidFill>
                <a:schemeClr val="accent1">
                  <a:lumMod val="50000"/>
                </a:schemeClr>
              </a:solidFill>
              <a:latin typeface="Rockwell" pitchFamily="18" charset="0"/>
            </a:rPr>
            <a:t>en la historiografía latinoamericana</a:t>
          </a:r>
          <a:r>
            <a:rPr lang="es-ES" sz="2400" i="1" kern="1200" dirty="0" smtClean="0">
              <a:solidFill>
                <a:schemeClr val="accent1">
                  <a:lumMod val="50000"/>
                </a:schemeClr>
              </a:solidFill>
              <a:latin typeface="Rockwell" pitchFamily="18" charset="0"/>
            </a:rPr>
            <a:t>. </a:t>
          </a:r>
          <a:endParaRPr lang="es-ES" sz="2400" kern="1200" dirty="0">
            <a:solidFill>
              <a:schemeClr val="accent1">
                <a:lumMod val="50000"/>
              </a:schemeClr>
            </a:solidFill>
            <a:latin typeface="Rockwell" pitchFamily="18" charset="0"/>
          </a:endParaRPr>
        </a:p>
      </dsp:txBody>
      <dsp:txXfrm>
        <a:off x="0" y="0"/>
        <a:ext cx="8643998" cy="1885963"/>
      </dsp:txXfrm>
    </dsp:sp>
    <dsp:sp modelId="{3320E611-69B2-410F-910B-75EC4AE0F665}">
      <dsp:nvSpPr>
        <dsp:cNvPr id="0" name=""/>
        <dsp:cNvSpPr/>
      </dsp:nvSpPr>
      <dsp:spPr>
        <a:xfrm>
          <a:off x="0" y="1853724"/>
          <a:ext cx="2878518" cy="3960522"/>
        </a:xfrm>
        <a:prstGeom prst="rect">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Verdana" pitchFamily="34" charset="0"/>
              <a:ea typeface="Verdana" pitchFamily="34" charset="0"/>
              <a:cs typeface="Verdana" pitchFamily="34" charset="0"/>
            </a:rPr>
            <a:t>Diana </a:t>
          </a:r>
          <a:r>
            <a:rPr lang="es-ES" sz="1800" b="1" kern="1200" dirty="0" err="1" smtClean="0">
              <a:latin typeface="Verdana" pitchFamily="34" charset="0"/>
              <a:ea typeface="Verdana" pitchFamily="34" charset="0"/>
              <a:cs typeface="Verdana" pitchFamily="34" charset="0"/>
            </a:rPr>
            <a:t>Quattrocchi</a:t>
          </a:r>
          <a:r>
            <a:rPr lang="es-ES" sz="1800" b="1" kern="1200" dirty="0" smtClean="0">
              <a:latin typeface="Verdana" pitchFamily="34" charset="0"/>
              <a:ea typeface="Verdana" pitchFamily="34" charset="0"/>
              <a:cs typeface="Verdana" pitchFamily="34" charset="0"/>
            </a:rPr>
            <a:t> </a:t>
          </a:r>
          <a:r>
            <a:rPr lang="es-ES" sz="1800" b="1" kern="1200" dirty="0" err="1" smtClean="0">
              <a:latin typeface="Verdana" pitchFamily="34" charset="0"/>
              <a:ea typeface="Verdana" pitchFamily="34" charset="0"/>
              <a:cs typeface="Verdana" pitchFamily="34" charset="0"/>
            </a:rPr>
            <a:t>Woisson</a:t>
          </a:r>
          <a:endParaRPr lang="es-ES" sz="1800" b="1" kern="1200" dirty="0" smtClean="0">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r>
            <a:rPr lang="es-ES" sz="1800" b="0" kern="1200" dirty="0" smtClean="0">
              <a:latin typeface="Verdana" pitchFamily="34" charset="0"/>
              <a:ea typeface="Verdana" pitchFamily="34" charset="0"/>
              <a:cs typeface="Verdana" pitchFamily="34" charset="0"/>
            </a:rPr>
            <a:t>…”la disciplina histórica fue ocupada por historias </a:t>
          </a:r>
          <a:r>
            <a:rPr lang="es-ES" sz="1800" b="0" u="none" kern="1200" dirty="0" smtClean="0">
              <a:latin typeface="Verdana" pitchFamily="34" charset="0"/>
              <a:ea typeface="Verdana" pitchFamily="34" charset="0"/>
              <a:cs typeface="Verdana" pitchFamily="34" charset="0"/>
            </a:rPr>
            <a:t>militantes , convertidas en espacios míticos, </a:t>
          </a:r>
          <a:r>
            <a:rPr lang="es-ES" sz="1800" b="0" i="1" kern="1200" dirty="0" smtClean="0">
              <a:latin typeface="Verdana" pitchFamily="34" charset="0"/>
              <a:ea typeface="Verdana" pitchFamily="34" charset="0"/>
              <a:cs typeface="Verdana" pitchFamily="34" charset="0"/>
            </a:rPr>
            <a:t>…</a:t>
          </a:r>
          <a:r>
            <a:rPr lang="es-ES" sz="1800" b="0" kern="1200" dirty="0" smtClean="0">
              <a:latin typeface="Verdana" pitchFamily="34" charset="0"/>
              <a:ea typeface="Verdana" pitchFamily="34" charset="0"/>
              <a:cs typeface="Verdana" pitchFamily="34" charset="0"/>
            </a:rPr>
            <a:t> se organiza toda una cultura del hecho nacional, a partir de imágenes fuertemente emotivas.”</a:t>
          </a:r>
        </a:p>
        <a:p>
          <a:pPr lvl="0" algn="ctr" defTabSz="800100">
            <a:lnSpc>
              <a:spcPct val="90000"/>
            </a:lnSpc>
            <a:spcBef>
              <a:spcPct val="0"/>
            </a:spcBef>
            <a:spcAft>
              <a:spcPct val="35000"/>
            </a:spcAft>
          </a:pPr>
          <a:endParaRPr lang="es-ES" sz="1800" b="0" kern="1200" dirty="0" smtClean="0">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r>
            <a:rPr lang="es-ES" sz="1600" b="0" kern="1200" dirty="0" smtClean="0">
              <a:latin typeface="Verdana" pitchFamily="34" charset="0"/>
              <a:ea typeface="Verdana" pitchFamily="34" charset="0"/>
              <a:cs typeface="Verdana" pitchFamily="34" charset="0"/>
            </a:rPr>
            <a:t> </a:t>
          </a:r>
          <a:r>
            <a:rPr lang="es-ES" sz="1400" b="0" i="1" kern="1200" dirty="0" smtClean="0">
              <a:latin typeface="Verdana" pitchFamily="34" charset="0"/>
              <a:ea typeface="Verdana" pitchFamily="34" charset="0"/>
              <a:cs typeface="Verdana" pitchFamily="34" charset="0"/>
            </a:rPr>
            <a:t>Los males de la memoria</a:t>
          </a:r>
          <a:r>
            <a:rPr lang="es-ES" sz="1400" b="0" kern="1200" dirty="0" smtClean="0">
              <a:latin typeface="Verdana" pitchFamily="34" charset="0"/>
              <a:ea typeface="Verdana" pitchFamily="34" charset="0"/>
              <a:cs typeface="Verdana" pitchFamily="34" charset="0"/>
            </a:rPr>
            <a:t>, Bs As, Emecé, 1995</a:t>
          </a:r>
          <a:r>
            <a:rPr lang="es-ES" sz="1600" b="0" kern="1200" dirty="0" smtClean="0">
              <a:latin typeface="Verdana" pitchFamily="34" charset="0"/>
              <a:ea typeface="Verdana" pitchFamily="34" charset="0"/>
              <a:cs typeface="Verdana" pitchFamily="34" charset="0"/>
            </a:rPr>
            <a:t>.</a:t>
          </a:r>
          <a:endParaRPr lang="es-ES" sz="1600" b="0" kern="1200" dirty="0">
            <a:latin typeface="Verdana" pitchFamily="34" charset="0"/>
            <a:ea typeface="Verdana" pitchFamily="34" charset="0"/>
            <a:cs typeface="Verdana" pitchFamily="34" charset="0"/>
          </a:endParaRPr>
        </a:p>
      </dsp:txBody>
      <dsp:txXfrm>
        <a:off x="0" y="1853724"/>
        <a:ext cx="2878518" cy="3960522"/>
      </dsp:txXfrm>
    </dsp:sp>
    <dsp:sp modelId="{E0CED77B-D27B-49F9-A3B9-FDD762C9840B}">
      <dsp:nvSpPr>
        <dsp:cNvPr id="0" name=""/>
        <dsp:cNvSpPr/>
      </dsp:nvSpPr>
      <dsp:spPr>
        <a:xfrm>
          <a:off x="2882739" y="1885963"/>
          <a:ext cx="2878518" cy="3960522"/>
        </a:xfrm>
        <a:prstGeom prst="rect">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Verdana" pitchFamily="34" charset="0"/>
              <a:ea typeface="Verdana" pitchFamily="34" charset="0"/>
              <a:cs typeface="Verdana" pitchFamily="34" charset="0"/>
            </a:rPr>
            <a:t>Mario </a:t>
          </a:r>
          <a:r>
            <a:rPr lang="es-ES" sz="1800" b="1" kern="1200" dirty="0" err="1" smtClean="0">
              <a:latin typeface="Verdana" pitchFamily="34" charset="0"/>
              <a:ea typeface="Verdana" pitchFamily="34" charset="0"/>
              <a:cs typeface="Verdana" pitchFamily="34" charset="0"/>
            </a:rPr>
            <a:t>Rapaport</a:t>
          </a:r>
          <a:r>
            <a:rPr lang="es-ES" sz="1800" b="1" kern="1200" dirty="0" smtClean="0">
              <a:latin typeface="Verdana" pitchFamily="34" charset="0"/>
              <a:ea typeface="Verdana" pitchFamily="34" charset="0"/>
              <a:cs typeface="Verdana" pitchFamily="34" charset="0"/>
            </a:rPr>
            <a:t> </a:t>
          </a:r>
        </a:p>
        <a:p>
          <a:pPr lvl="0" algn="ctr" defTabSz="800100">
            <a:lnSpc>
              <a:spcPct val="90000"/>
            </a:lnSpc>
            <a:spcBef>
              <a:spcPct val="0"/>
            </a:spcBef>
            <a:spcAft>
              <a:spcPct val="35000"/>
            </a:spcAft>
          </a:pPr>
          <a:r>
            <a:rPr lang="es-ES" sz="1800" b="0" kern="1200" dirty="0" smtClean="0">
              <a:latin typeface="Verdana" pitchFamily="34" charset="0"/>
              <a:ea typeface="Verdana" pitchFamily="34" charset="0"/>
              <a:cs typeface="Verdana" pitchFamily="34" charset="0"/>
            </a:rPr>
            <a:t>el mito es </a:t>
          </a:r>
          <a:r>
            <a:rPr lang="es-ES" sz="1800" b="0" u="none" kern="1200" dirty="0" smtClean="0">
              <a:latin typeface="Verdana" pitchFamily="34" charset="0"/>
              <a:ea typeface="Verdana" pitchFamily="34" charset="0"/>
              <a:cs typeface="Verdana" pitchFamily="34" charset="0"/>
            </a:rPr>
            <a:t>la falsa percepción de un fenómeno de la historia compartido por especialistas en ciencias sociales como por la opinión pública en general. </a:t>
          </a:r>
        </a:p>
        <a:p>
          <a:pPr lvl="0" algn="ctr" defTabSz="800100">
            <a:lnSpc>
              <a:spcPct val="90000"/>
            </a:lnSpc>
            <a:spcBef>
              <a:spcPct val="0"/>
            </a:spcBef>
            <a:spcAft>
              <a:spcPct val="35000"/>
            </a:spcAft>
          </a:pPr>
          <a:endParaRPr lang="es-ES" sz="1800" b="0" u="none" kern="1200" dirty="0" smtClean="0">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endParaRPr lang="es-ES" sz="1800" b="0" u="none" kern="1200" dirty="0" smtClean="0">
            <a:latin typeface="Verdana" pitchFamily="34" charset="0"/>
            <a:ea typeface="Verdana" pitchFamily="34" charset="0"/>
            <a:cs typeface="Verdana" pitchFamily="34" charset="0"/>
          </a:endParaRPr>
        </a:p>
        <a:p>
          <a:pPr lvl="0" algn="ctr" defTabSz="800100">
            <a:lnSpc>
              <a:spcPct val="90000"/>
            </a:lnSpc>
            <a:spcBef>
              <a:spcPct val="0"/>
            </a:spcBef>
            <a:spcAft>
              <a:spcPct val="35000"/>
            </a:spcAft>
          </a:pPr>
          <a:r>
            <a:rPr lang="es-ES" sz="1400" b="0" i="1" kern="1200" dirty="0" smtClean="0">
              <a:latin typeface="Verdana" pitchFamily="34" charset="0"/>
              <a:ea typeface="Verdana" pitchFamily="34" charset="0"/>
              <a:cs typeface="Verdana" pitchFamily="34" charset="0"/>
            </a:rPr>
            <a:t>Historia política, económica y social de la Argentina</a:t>
          </a:r>
          <a:r>
            <a:rPr lang="es-ES" sz="1400" b="0" kern="1200" dirty="0" smtClean="0">
              <a:latin typeface="Verdana" pitchFamily="34" charset="0"/>
              <a:ea typeface="Verdana" pitchFamily="34" charset="0"/>
              <a:cs typeface="Verdana" pitchFamily="34" charset="0"/>
            </a:rPr>
            <a:t>, Bs. As., Macchi, 2000.</a:t>
          </a:r>
          <a:endParaRPr lang="es-ES" sz="1800" b="0" kern="1200" dirty="0">
            <a:latin typeface="Verdana" pitchFamily="34" charset="0"/>
            <a:ea typeface="Verdana" pitchFamily="34" charset="0"/>
            <a:cs typeface="Verdana" pitchFamily="34" charset="0"/>
          </a:endParaRPr>
        </a:p>
      </dsp:txBody>
      <dsp:txXfrm>
        <a:off x="2882739" y="1885963"/>
        <a:ext cx="2878518" cy="3960522"/>
      </dsp:txXfrm>
    </dsp:sp>
    <dsp:sp modelId="{A7557087-0737-46A7-AF88-320AE176BF67}">
      <dsp:nvSpPr>
        <dsp:cNvPr id="0" name=""/>
        <dsp:cNvSpPr/>
      </dsp:nvSpPr>
      <dsp:spPr>
        <a:xfrm>
          <a:off x="5761258" y="1885963"/>
          <a:ext cx="2878518" cy="3960522"/>
        </a:xfrm>
        <a:prstGeom prst="rect">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u="none" kern="1200" dirty="0" smtClean="0">
              <a:latin typeface="Verdana" pitchFamily="34" charset="0"/>
              <a:ea typeface="Verdana" pitchFamily="34" charset="0"/>
              <a:cs typeface="Verdana" pitchFamily="34" charset="0"/>
            </a:rPr>
            <a:t>Lo que se detecta es una tendencia: </a:t>
          </a:r>
        </a:p>
        <a:p>
          <a:pPr lvl="0" algn="ctr" defTabSz="800100">
            <a:lnSpc>
              <a:spcPct val="90000"/>
            </a:lnSpc>
            <a:spcBef>
              <a:spcPct val="0"/>
            </a:spcBef>
            <a:spcAft>
              <a:spcPct val="35000"/>
            </a:spcAft>
          </a:pPr>
          <a:r>
            <a:rPr lang="es-ES" sz="1800" b="1" u="none" kern="1200" dirty="0" smtClean="0">
              <a:latin typeface="Verdana" pitchFamily="34" charset="0"/>
              <a:ea typeface="Verdana" pitchFamily="34" charset="0"/>
              <a:cs typeface="Verdana" pitchFamily="34" charset="0"/>
            </a:rPr>
            <a:t>las reivindicaciones son guía de la historiografía latinoamericana,</a:t>
          </a:r>
          <a:r>
            <a:rPr lang="es-ES" sz="1800" b="0" u="none" kern="1200" dirty="0" smtClean="0">
              <a:latin typeface="Verdana" pitchFamily="34" charset="0"/>
              <a:ea typeface="Verdana" pitchFamily="34" charset="0"/>
              <a:cs typeface="Verdana" pitchFamily="34" charset="0"/>
            </a:rPr>
            <a:t> </a:t>
          </a:r>
        </a:p>
        <a:p>
          <a:pPr lvl="0" algn="ctr" defTabSz="800100">
            <a:lnSpc>
              <a:spcPct val="90000"/>
            </a:lnSpc>
            <a:spcBef>
              <a:spcPct val="0"/>
            </a:spcBef>
            <a:spcAft>
              <a:spcPct val="35000"/>
            </a:spcAft>
          </a:pPr>
          <a:r>
            <a:rPr lang="es-ES" sz="1800" b="0" u="none" kern="1200" dirty="0" smtClean="0">
              <a:latin typeface="Verdana" pitchFamily="34" charset="0"/>
              <a:ea typeface="Verdana" pitchFamily="34" charset="0"/>
              <a:cs typeface="Verdana" pitchFamily="34" charset="0"/>
            </a:rPr>
            <a:t>(la de la identidad, la de la tradición católica-hispánica, la de la inmigración, la de la tradición criolla, la de la modernización, etc.). </a:t>
          </a:r>
          <a:endParaRPr lang="es-ES" sz="1800" b="0" u="none" kern="1200" dirty="0">
            <a:latin typeface="Verdana" pitchFamily="34" charset="0"/>
            <a:ea typeface="Verdana" pitchFamily="34" charset="0"/>
            <a:cs typeface="Verdana" pitchFamily="34" charset="0"/>
          </a:endParaRPr>
        </a:p>
      </dsp:txBody>
      <dsp:txXfrm>
        <a:off x="5761258" y="1885963"/>
        <a:ext cx="2878518" cy="3960522"/>
      </dsp:txXfrm>
    </dsp:sp>
    <dsp:sp modelId="{6D1EE1BE-AE6A-42CE-B714-7FD75BCFA101}">
      <dsp:nvSpPr>
        <dsp:cNvPr id="0" name=""/>
        <dsp:cNvSpPr/>
      </dsp:nvSpPr>
      <dsp:spPr>
        <a:xfrm>
          <a:off x="0" y="5846485"/>
          <a:ext cx="8643998" cy="440058"/>
        </a:xfrm>
        <a:prstGeom prst="rect">
          <a:avLst/>
        </a:prstGeom>
        <a:solidFill>
          <a:schemeClr val="accent1">
            <a:shade val="80000"/>
            <a:hueOff val="0"/>
            <a:satOff val="0"/>
            <a:lumOff val="0"/>
            <a:alphaOff val="0"/>
          </a:schemeClr>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3003C6-8916-4569-A3E4-9DA0EAE4442A}">
      <dsp:nvSpPr>
        <dsp:cNvPr id="0" name=""/>
        <dsp:cNvSpPr/>
      </dsp:nvSpPr>
      <dsp:spPr>
        <a:xfrm>
          <a:off x="0" y="-46098"/>
          <a:ext cx="9144000" cy="1877466"/>
        </a:xfrm>
        <a:prstGeom prst="rect">
          <a:avLst/>
        </a:prstGeom>
        <a:solidFill>
          <a:srgbClr val="FFFF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latin typeface="Verdana" pitchFamily="34" charset="0"/>
              <a:ea typeface="Verdana" pitchFamily="34" charset="0"/>
              <a:cs typeface="Verdana" pitchFamily="34" charset="0"/>
            </a:rPr>
            <a:t>En la exploración del pensamiento teórico  se señalan tres construcciones de paradigmas: d</a:t>
          </a:r>
          <a:r>
            <a:rPr lang="es-ES" sz="1800" kern="1200" dirty="0" smtClean="0">
              <a:solidFill>
                <a:schemeClr val="tx1"/>
              </a:solidFill>
              <a:latin typeface="Verdana" pitchFamily="34" charset="0"/>
              <a:ea typeface="Verdana" pitchFamily="34" charset="0"/>
              <a:cs typeface="Verdana" pitchFamily="34" charset="0"/>
            </a:rPr>
            <a:t>os pertenecen al ámbito de la Filosofía y del ensayo; e</a:t>
          </a:r>
          <a:r>
            <a:rPr lang="es-ES" sz="1800" u="none" kern="1200" dirty="0" smtClean="0">
              <a:solidFill>
                <a:schemeClr val="tx1"/>
              </a:solidFill>
              <a:latin typeface="Verdana" pitchFamily="34" charset="0"/>
              <a:ea typeface="Verdana" pitchFamily="34" charset="0"/>
              <a:cs typeface="Verdana" pitchFamily="34" charset="0"/>
            </a:rPr>
            <a:t>l</a:t>
          </a:r>
          <a:r>
            <a:rPr lang="es-ES" sz="1800" kern="1200" dirty="0" smtClean="0">
              <a:solidFill>
                <a:schemeClr val="tx1"/>
              </a:solidFill>
              <a:latin typeface="Verdana" pitchFamily="34" charset="0"/>
              <a:ea typeface="Verdana" pitchFamily="34" charset="0"/>
              <a:cs typeface="Verdana" pitchFamily="34" charset="0"/>
            </a:rPr>
            <a:t> tercero pertenece a un historiador brasileño.</a:t>
          </a:r>
          <a:endParaRPr lang="es-ES" sz="1800" kern="1200" dirty="0">
            <a:solidFill>
              <a:schemeClr val="tx1"/>
            </a:solidFill>
            <a:latin typeface="Verdana" pitchFamily="34" charset="0"/>
            <a:ea typeface="Verdana" pitchFamily="34" charset="0"/>
            <a:cs typeface="Verdana" pitchFamily="34" charset="0"/>
          </a:endParaRPr>
        </a:p>
      </dsp:txBody>
      <dsp:txXfrm>
        <a:off x="0" y="-46098"/>
        <a:ext cx="9144000" cy="1877466"/>
      </dsp:txXfrm>
    </dsp:sp>
    <dsp:sp modelId="{D454120F-2403-490D-844B-FFB830E6D956}">
      <dsp:nvSpPr>
        <dsp:cNvPr id="0" name=""/>
        <dsp:cNvSpPr/>
      </dsp:nvSpPr>
      <dsp:spPr>
        <a:xfrm>
          <a:off x="0" y="1785961"/>
          <a:ext cx="3045023" cy="3555454"/>
        </a:xfrm>
        <a:prstGeom prst="rect">
          <a:avLst/>
        </a:prstGeom>
        <a:solidFill>
          <a:srgbClr val="CC00CC"/>
        </a:solidFill>
        <a:ln w="55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S" sz="1800" b="1" i="0" kern="1200" dirty="0" smtClean="0">
              <a:solidFill>
                <a:schemeClr val="tx1"/>
              </a:solidFill>
            </a:rPr>
            <a:t>Eduardo Devés Valdés</a:t>
          </a:r>
          <a:r>
            <a:rPr lang="es-ES" sz="1800" i="0" kern="1200" dirty="0" smtClean="0">
              <a:solidFill>
                <a:schemeClr val="tx1"/>
              </a:solidFill>
            </a:rPr>
            <a:t>, El pensamiento latinoamericano en el siglo XX, tomo II, BsAs, Biblos, 2003</a:t>
          </a:r>
          <a:endParaRPr lang="es-ES" sz="1800" i="0" kern="1200" dirty="0">
            <a:solidFill>
              <a:schemeClr val="tx1"/>
            </a:solidFill>
          </a:endParaRPr>
        </a:p>
      </dsp:txBody>
      <dsp:txXfrm>
        <a:off x="0" y="1785961"/>
        <a:ext cx="3045023" cy="3555454"/>
      </dsp:txXfrm>
    </dsp:sp>
    <dsp:sp modelId="{B7404994-054F-4020-9A17-8B00933314EA}">
      <dsp:nvSpPr>
        <dsp:cNvPr id="0" name=""/>
        <dsp:cNvSpPr/>
      </dsp:nvSpPr>
      <dsp:spPr>
        <a:xfrm>
          <a:off x="3071808" y="1785961"/>
          <a:ext cx="3045023" cy="3555454"/>
        </a:xfrm>
        <a:prstGeom prst="rect">
          <a:avLst/>
        </a:prstGeom>
        <a:solidFill>
          <a:srgbClr val="00FFFF"/>
        </a:solidFill>
        <a:ln w="55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S" sz="1800" b="1" i="0" kern="1200" dirty="0" smtClean="0">
              <a:solidFill>
                <a:schemeClr val="tx1"/>
              </a:solidFill>
            </a:rPr>
            <a:t>Juan José Sebrelli,</a:t>
          </a:r>
          <a:r>
            <a:rPr lang="es-ES" sz="1800" b="0" i="0" kern="1200" dirty="0" smtClean="0">
              <a:solidFill>
                <a:schemeClr val="tx1"/>
              </a:solidFill>
            </a:rPr>
            <a:t> Critica de las ideas políticas argentinas ,Bs. As., Sudamericana, 2003</a:t>
          </a:r>
          <a:endParaRPr lang="es-ES" sz="1800" b="0" i="0" kern="1200" dirty="0">
            <a:solidFill>
              <a:schemeClr val="tx1"/>
            </a:solidFill>
          </a:endParaRPr>
        </a:p>
      </dsp:txBody>
      <dsp:txXfrm>
        <a:off x="3071808" y="1785961"/>
        <a:ext cx="3045023" cy="3555454"/>
      </dsp:txXfrm>
    </dsp:sp>
    <dsp:sp modelId="{7263D33D-0201-4057-8798-1AAB2C87F960}">
      <dsp:nvSpPr>
        <dsp:cNvPr id="0" name=""/>
        <dsp:cNvSpPr/>
      </dsp:nvSpPr>
      <dsp:spPr>
        <a:xfrm>
          <a:off x="6098976" y="1785961"/>
          <a:ext cx="3045023" cy="3555454"/>
        </a:xfrm>
        <a:prstGeom prst="rect">
          <a:avLst/>
        </a:prstGeom>
        <a:solidFill>
          <a:srgbClr val="00B0F0"/>
        </a:solidFill>
        <a:ln w="55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S_tradnl" sz="1800" b="1" i="0" kern="1200" dirty="0" smtClean="0">
              <a:solidFill>
                <a:schemeClr val="tx1"/>
              </a:solidFill>
            </a:rPr>
            <a:t>Ciro Flamariòn Cardoso</a:t>
          </a:r>
          <a:r>
            <a:rPr lang="es-ES_tradnl" sz="1800" i="0" kern="1200" dirty="0" smtClean="0">
              <a:solidFill>
                <a:schemeClr val="tx1"/>
              </a:solidFill>
            </a:rPr>
            <a:t>, Historia e Paradigmas Rivais en Domínios da Historia, Rio De Janeiro, Campus, 1997</a:t>
          </a:r>
          <a:r>
            <a:rPr lang="es-ES_tradnl" sz="1600" i="0" kern="1200" dirty="0" smtClean="0">
              <a:solidFill>
                <a:schemeClr val="tx1"/>
              </a:solidFill>
            </a:rPr>
            <a:t>. </a:t>
          </a:r>
          <a:endParaRPr lang="es-ES" sz="1600" i="0" kern="1200" dirty="0">
            <a:solidFill>
              <a:schemeClr val="tx1"/>
            </a:solidFill>
          </a:endParaRPr>
        </a:p>
      </dsp:txBody>
      <dsp:txXfrm>
        <a:off x="6098976" y="1785961"/>
        <a:ext cx="3045023" cy="3555454"/>
      </dsp:txXfrm>
    </dsp:sp>
    <dsp:sp modelId="{78BD99EB-E6F0-4D13-9172-AB0706600395}">
      <dsp:nvSpPr>
        <dsp:cNvPr id="0" name=""/>
        <dsp:cNvSpPr/>
      </dsp:nvSpPr>
      <dsp:spPr>
        <a:xfrm>
          <a:off x="0" y="5294625"/>
          <a:ext cx="9144000" cy="39505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E59C7A-5BB5-47E2-945D-AD5A511089CB}">
      <dsp:nvSpPr>
        <dsp:cNvPr id="0" name=""/>
        <dsp:cNvSpPr/>
      </dsp:nvSpPr>
      <dsp:spPr>
        <a:xfrm>
          <a:off x="276711" y="9763"/>
          <a:ext cx="3569822" cy="3569822"/>
        </a:xfrm>
        <a:prstGeom prst="ellipse">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AR" sz="2000" b="1" kern="1200" dirty="0" smtClean="0">
              <a:latin typeface="Verdana" pitchFamily="34" charset="0"/>
              <a:ea typeface="Verdana" pitchFamily="34" charset="0"/>
              <a:cs typeface="Verdana" pitchFamily="34" charset="0"/>
            </a:rPr>
            <a:t>A </a:t>
          </a:r>
        </a:p>
        <a:p>
          <a:pPr lvl="0" algn="ctr" defTabSz="889000">
            <a:lnSpc>
              <a:spcPct val="90000"/>
            </a:lnSpc>
            <a:spcBef>
              <a:spcPct val="0"/>
            </a:spcBef>
            <a:spcAft>
              <a:spcPct val="35000"/>
            </a:spcAft>
          </a:pPr>
          <a:r>
            <a:rPr lang="es-AR" sz="2000" kern="1200" dirty="0" smtClean="0">
              <a:latin typeface="Verdana" pitchFamily="34" charset="0"/>
              <a:ea typeface="Verdana" pitchFamily="34" charset="0"/>
              <a:cs typeface="Verdana" pitchFamily="34" charset="0"/>
            </a:rPr>
            <a:t>Necesidad de seguir investigando y multiplicando sus intereses, abierta a las sugerencias exteriores.</a:t>
          </a:r>
          <a:endParaRPr lang="es-AR" sz="2000" kern="1200" dirty="0">
            <a:latin typeface="Verdana" pitchFamily="34" charset="0"/>
            <a:ea typeface="Verdana" pitchFamily="34" charset="0"/>
            <a:cs typeface="Verdana" pitchFamily="34" charset="0"/>
          </a:endParaRPr>
        </a:p>
      </dsp:txBody>
      <dsp:txXfrm>
        <a:off x="775200" y="430721"/>
        <a:ext cx="2058276" cy="2727905"/>
      </dsp:txXfrm>
    </dsp:sp>
    <dsp:sp modelId="{51870F6E-36CA-4354-AEE8-405A72F374A6}">
      <dsp:nvSpPr>
        <dsp:cNvPr id="0" name=""/>
        <dsp:cNvSpPr/>
      </dsp:nvSpPr>
      <dsp:spPr>
        <a:xfrm>
          <a:off x="3071850" y="17"/>
          <a:ext cx="3569822" cy="3569822"/>
        </a:xfrm>
        <a:prstGeom prst="ellipse">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AR" sz="2000" b="1" kern="1200" dirty="0" smtClean="0">
              <a:latin typeface="Verdana" pitchFamily="34" charset="0"/>
              <a:ea typeface="Verdana" pitchFamily="34" charset="0"/>
              <a:cs typeface="Verdana" pitchFamily="34" charset="0"/>
            </a:rPr>
            <a:t>B </a:t>
          </a:r>
        </a:p>
        <a:p>
          <a:pPr lvl="0" algn="ctr" defTabSz="889000">
            <a:lnSpc>
              <a:spcPct val="90000"/>
            </a:lnSpc>
            <a:spcBef>
              <a:spcPct val="0"/>
            </a:spcBef>
            <a:spcAft>
              <a:spcPct val="35000"/>
            </a:spcAft>
          </a:pPr>
          <a:r>
            <a:rPr lang="es-AR" sz="2000" kern="1200" dirty="0" smtClean="0">
              <a:latin typeface="Verdana" pitchFamily="34" charset="0"/>
              <a:ea typeface="Verdana" pitchFamily="34" charset="0"/>
              <a:cs typeface="Verdana" pitchFamily="34" charset="0"/>
            </a:rPr>
            <a:t>Establecer las condiciones epistemológicas de esa investigación y el status científico del trabajo del historiador.</a:t>
          </a:r>
          <a:endParaRPr lang="es-AR" sz="2000" kern="1200" dirty="0">
            <a:latin typeface="Verdana" pitchFamily="34" charset="0"/>
            <a:ea typeface="Verdana" pitchFamily="34" charset="0"/>
            <a:cs typeface="Verdana" pitchFamily="34" charset="0"/>
          </a:endParaRPr>
        </a:p>
      </dsp:txBody>
      <dsp:txXfrm>
        <a:off x="4084907" y="420976"/>
        <a:ext cx="2058276" cy="27279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E09C2B-43AA-4D2A-B52B-6354348DEAC8}">
      <dsp:nvSpPr>
        <dsp:cNvPr id="0" name=""/>
        <dsp:cNvSpPr/>
      </dsp:nvSpPr>
      <dsp:spPr>
        <a:xfrm>
          <a:off x="1785959" y="642952"/>
          <a:ext cx="4959779" cy="4327661"/>
        </a:xfrm>
        <a:prstGeom prst="ellipse">
          <a:avLst/>
        </a:prstGeom>
        <a:solidFill>
          <a:srgbClr val="B2B2B2"/>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AR" sz="2800" b="1" kern="1200" dirty="0" smtClean="0">
              <a:solidFill>
                <a:schemeClr val="tx1"/>
              </a:solidFill>
              <a:latin typeface="Rockwell" pitchFamily="18" charset="0"/>
            </a:rPr>
            <a:t>REACCIÓN DE LOS HISTORIADORES</a:t>
          </a:r>
          <a:endParaRPr lang="es-AR" sz="2800" b="1" kern="1200" dirty="0">
            <a:solidFill>
              <a:schemeClr val="tx1"/>
            </a:solidFill>
            <a:latin typeface="Rockwell" pitchFamily="18" charset="0"/>
          </a:endParaRPr>
        </a:p>
      </dsp:txBody>
      <dsp:txXfrm>
        <a:off x="1785959" y="642952"/>
        <a:ext cx="4959779" cy="4327661"/>
      </dsp:txXfrm>
    </dsp:sp>
    <dsp:sp modelId="{0478857F-77D7-405E-8CE3-1ABC949651DA}">
      <dsp:nvSpPr>
        <dsp:cNvPr id="0" name=""/>
        <dsp:cNvSpPr/>
      </dsp:nvSpPr>
      <dsp:spPr>
        <a:xfrm>
          <a:off x="3094875" y="-18834"/>
          <a:ext cx="2417632" cy="2177045"/>
        </a:xfrm>
        <a:prstGeom prst="ellipse">
          <a:avLst/>
        </a:prstGeom>
        <a:solidFill>
          <a:srgbClr val="FFFF00"/>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b="1" kern="1200" dirty="0" smtClean="0"/>
            <a:t>Se piensa en núcleos ordenadores de los fundamentos de la disciplina</a:t>
          </a:r>
          <a:endParaRPr lang="es-AR" sz="1600" b="1" kern="1200" dirty="0"/>
        </a:p>
      </dsp:txBody>
      <dsp:txXfrm>
        <a:off x="3094875" y="-18834"/>
        <a:ext cx="2417632" cy="2177045"/>
      </dsp:txXfrm>
    </dsp:sp>
    <dsp:sp modelId="{E53B325F-13C4-4865-B1F8-98BC85413EF3}">
      <dsp:nvSpPr>
        <dsp:cNvPr id="0" name=""/>
        <dsp:cNvSpPr/>
      </dsp:nvSpPr>
      <dsp:spPr>
        <a:xfrm>
          <a:off x="5087611" y="3314077"/>
          <a:ext cx="2585807" cy="2705548"/>
        </a:xfrm>
        <a:prstGeom prst="ellipse">
          <a:avLst/>
        </a:prstGeom>
        <a:solidFill>
          <a:srgbClr val="00B050"/>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b="1" kern="1200" dirty="0" smtClean="0"/>
            <a:t>Se intenta recuperar el valor normativo de la racionalidad y el significado de la teoría</a:t>
          </a:r>
          <a:endParaRPr lang="es-AR" sz="1600" b="1" kern="1200" dirty="0"/>
        </a:p>
      </dsp:txBody>
      <dsp:txXfrm>
        <a:off x="5087611" y="3314077"/>
        <a:ext cx="2585807" cy="2705548"/>
      </dsp:txXfrm>
    </dsp:sp>
    <dsp:sp modelId="{AB5B0501-5D84-463B-A9C2-F15B666AE0BB}">
      <dsp:nvSpPr>
        <dsp:cNvPr id="0" name=""/>
        <dsp:cNvSpPr/>
      </dsp:nvSpPr>
      <dsp:spPr>
        <a:xfrm>
          <a:off x="918160" y="3391198"/>
          <a:ext cx="2617415" cy="2551306"/>
        </a:xfrm>
        <a:prstGeom prst="ellipse">
          <a:avLst/>
        </a:prstGeom>
        <a:solidFill>
          <a:srgbClr val="00B0F0"/>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b="1" kern="1200" dirty="0" smtClean="0"/>
            <a:t>Se discuten nuevamente los fundamentos de la historiografía</a:t>
          </a:r>
          <a:endParaRPr lang="es-AR" sz="1600" b="1" kern="1200" dirty="0"/>
        </a:p>
      </dsp:txBody>
      <dsp:txXfrm>
        <a:off x="918160" y="3391198"/>
        <a:ext cx="2617415" cy="25513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5F4462-78B4-4C36-8C4D-A34B92B0B313}">
      <dsp:nvSpPr>
        <dsp:cNvPr id="0" name=""/>
        <dsp:cNvSpPr/>
      </dsp:nvSpPr>
      <dsp:spPr>
        <a:xfrm>
          <a:off x="1000082" y="0"/>
          <a:ext cx="4381500" cy="4381500"/>
        </a:xfrm>
        <a:prstGeom prst="ellipse">
          <a:avLst/>
        </a:prstGeom>
        <a:solidFill>
          <a:schemeClr val="accent6">
            <a:lumMod val="60000"/>
            <a:lumOff val="40000"/>
          </a:schemeClr>
        </a:solidFill>
        <a:ln>
          <a:noFill/>
        </a:ln>
        <a:effectLst>
          <a:outerShdw blurRad="76200" dist="50800" dir="5400000" rotWithShape="0">
            <a:srgbClr val="4E3B30">
              <a:alpha val="60000"/>
            </a:srgbClr>
          </a:outerShdw>
        </a:effectLst>
        <a:scene3d>
          <a:camera prst="orthographicFront"/>
          <a:lightRig rig="balanced" dir="t">
            <a:rot lat="0" lon="0" rev="19200000"/>
          </a:lightRig>
        </a:scene3d>
        <a:sp3d contourW="12700" prstMaterial="matte">
          <a:bevelT w="60000" h="50800"/>
          <a:contourClr>
            <a:schemeClr val="accent1">
              <a:alpha val="5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s-ES" sz="2400" i="0" kern="1200" dirty="0" smtClean="0">
              <a:effectLst/>
              <a:latin typeface="Verdana" pitchFamily="34" charset="0"/>
              <a:ea typeface="Verdana" pitchFamily="34" charset="0"/>
              <a:cs typeface="Verdana" pitchFamily="34" charset="0"/>
            </a:rPr>
            <a:t>La objetividad de la historia pasa por privilegiar el consenso de la profesión en torno a </a:t>
          </a:r>
          <a:r>
            <a:rPr lang="es-ES" sz="2400" b="1" i="0" u="none" kern="1200" dirty="0" smtClean="0">
              <a:effectLst/>
              <a:latin typeface="Verdana" pitchFamily="34" charset="0"/>
              <a:ea typeface="Verdana" pitchFamily="34" charset="0"/>
              <a:cs typeface="Verdana" pitchFamily="34" charset="0"/>
            </a:rPr>
            <a:t>un conjunto de criterios racionalmente defendibles</a:t>
          </a:r>
          <a:endParaRPr lang="es-AR" sz="2400" b="1" i="0" u="none" kern="1200" dirty="0">
            <a:effectLst/>
            <a:latin typeface="Verdana" pitchFamily="34" charset="0"/>
            <a:ea typeface="Verdana" pitchFamily="34" charset="0"/>
            <a:cs typeface="Verdana" pitchFamily="34" charset="0"/>
          </a:endParaRPr>
        </a:p>
      </dsp:txBody>
      <dsp:txXfrm>
        <a:off x="1000082" y="0"/>
        <a:ext cx="4381500" cy="43815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2BCCE7-4008-4DCD-B8BE-08D51EDB455A}">
      <dsp:nvSpPr>
        <dsp:cNvPr id="0" name=""/>
        <dsp:cNvSpPr/>
      </dsp:nvSpPr>
      <dsp:spPr>
        <a:xfrm>
          <a:off x="928691" y="0"/>
          <a:ext cx="6875932" cy="5500701"/>
        </a:xfrm>
        <a:prstGeom prst="diamond">
          <a:avLst/>
        </a:prstGeom>
        <a:solidFill>
          <a:schemeClr val="accent6"/>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ABA9F0-FA7F-49FC-8B61-8F7ED964426F}">
      <dsp:nvSpPr>
        <dsp:cNvPr id="0" name=""/>
        <dsp:cNvSpPr/>
      </dsp:nvSpPr>
      <dsp:spPr>
        <a:xfrm>
          <a:off x="642946" y="71437"/>
          <a:ext cx="3519300" cy="2353365"/>
        </a:xfrm>
        <a:prstGeom prst="roundRect">
          <a:avLst/>
        </a:prstGeom>
        <a:solidFill>
          <a:schemeClr val="bg2">
            <a:lumMod val="9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i="0" kern="1200" dirty="0" smtClean="0">
              <a:solidFill>
                <a:srgbClr val="C00000"/>
              </a:solidFill>
              <a:latin typeface="Verdana" pitchFamily="34" charset="0"/>
              <a:ea typeface="Verdana" pitchFamily="34" charset="0"/>
              <a:cs typeface="Verdana" pitchFamily="34" charset="0"/>
            </a:rPr>
            <a:t>En primer lugar, la que investiga las interpretaciones demasiado unidas a convicciones políticas y culturales</a:t>
          </a:r>
          <a:endParaRPr lang="es-AR" sz="2000" b="0" i="0" kern="1200" dirty="0">
            <a:solidFill>
              <a:srgbClr val="C00000"/>
            </a:solidFill>
            <a:latin typeface="Verdana" pitchFamily="34" charset="0"/>
            <a:ea typeface="Verdana" pitchFamily="34" charset="0"/>
            <a:cs typeface="Verdana" pitchFamily="34" charset="0"/>
          </a:endParaRPr>
        </a:p>
      </dsp:txBody>
      <dsp:txXfrm>
        <a:off x="642946" y="71437"/>
        <a:ext cx="3519300" cy="2353365"/>
      </dsp:txXfrm>
    </dsp:sp>
    <dsp:sp modelId="{F85F0810-8029-470B-91C1-99CAA7D529F2}">
      <dsp:nvSpPr>
        <dsp:cNvPr id="0" name=""/>
        <dsp:cNvSpPr/>
      </dsp:nvSpPr>
      <dsp:spPr>
        <a:xfrm>
          <a:off x="4546608" y="119577"/>
          <a:ext cx="3668761" cy="2280426"/>
        </a:xfrm>
        <a:prstGeom prst="roundRect">
          <a:avLst/>
        </a:prstGeom>
        <a:solidFill>
          <a:schemeClr val="bg2">
            <a:lumMod val="9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i="0" kern="1200" dirty="0" smtClean="0">
              <a:solidFill>
                <a:srgbClr val="006666"/>
              </a:solidFill>
              <a:latin typeface="Verdana" pitchFamily="34" charset="0"/>
              <a:ea typeface="Verdana" pitchFamily="34" charset="0"/>
              <a:cs typeface="Verdana" pitchFamily="34" charset="0"/>
            </a:rPr>
            <a:t>En tercer lugar, la que pretende apartarse de la extrema intensidad de las reacciones y emociones que  anidan en las adhesiones a las corrientes historiográficas</a:t>
          </a:r>
          <a:endParaRPr lang="es-ES" sz="2000" b="0" i="0" kern="1200" dirty="0">
            <a:solidFill>
              <a:srgbClr val="006666"/>
            </a:solidFill>
            <a:latin typeface="Verdana" pitchFamily="34" charset="0"/>
            <a:ea typeface="Verdana" pitchFamily="34" charset="0"/>
            <a:cs typeface="Verdana" pitchFamily="34" charset="0"/>
          </a:endParaRPr>
        </a:p>
      </dsp:txBody>
      <dsp:txXfrm>
        <a:off x="4546608" y="119577"/>
        <a:ext cx="3668761" cy="2280426"/>
      </dsp:txXfrm>
    </dsp:sp>
    <dsp:sp modelId="{24985F27-A800-4BD5-ACE1-43DF35A8A786}">
      <dsp:nvSpPr>
        <dsp:cNvPr id="0" name=""/>
        <dsp:cNvSpPr/>
      </dsp:nvSpPr>
      <dsp:spPr>
        <a:xfrm>
          <a:off x="669730" y="2758677"/>
          <a:ext cx="3668761" cy="2742024"/>
        </a:xfrm>
        <a:prstGeom prst="roundRect">
          <a:avLst/>
        </a:prstGeom>
        <a:solidFill>
          <a:schemeClr val="bg2">
            <a:lumMod val="9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i="0" kern="1200" dirty="0" smtClean="0">
              <a:solidFill>
                <a:srgbClr val="C49500"/>
              </a:solidFill>
              <a:effectLst/>
              <a:latin typeface="Verdana" pitchFamily="34" charset="0"/>
              <a:ea typeface="Verdana" pitchFamily="34" charset="0"/>
              <a:cs typeface="Verdana" pitchFamily="34" charset="0"/>
            </a:rPr>
            <a:t>En segundo lugar, la que intenta  diferenciar el rescate de lo simbólico - como dimensión legítima del análisis histórico - de una actitud mítica que pretende situar la  realidad en la ficción y hacer pasar una por otra.</a:t>
          </a:r>
          <a:endParaRPr lang="es-ES" sz="2000" b="0" i="0" kern="1200" dirty="0">
            <a:solidFill>
              <a:srgbClr val="C49500"/>
            </a:solidFill>
            <a:effectLst/>
            <a:latin typeface="Verdana" pitchFamily="34" charset="0"/>
            <a:ea typeface="Verdana" pitchFamily="34" charset="0"/>
            <a:cs typeface="Verdana" pitchFamily="34" charset="0"/>
          </a:endParaRPr>
        </a:p>
      </dsp:txBody>
      <dsp:txXfrm>
        <a:off x="669730" y="2758677"/>
        <a:ext cx="3668761" cy="2742024"/>
      </dsp:txXfrm>
    </dsp:sp>
    <dsp:sp modelId="{5F9D57CF-6A51-4DC5-9A7F-2AC7C015483D}">
      <dsp:nvSpPr>
        <dsp:cNvPr id="0" name=""/>
        <dsp:cNvSpPr/>
      </dsp:nvSpPr>
      <dsp:spPr>
        <a:xfrm>
          <a:off x="4546608" y="2758677"/>
          <a:ext cx="3668761" cy="2742024"/>
        </a:xfrm>
        <a:prstGeom prst="roundRect">
          <a:avLst/>
        </a:prstGeom>
        <a:solidFill>
          <a:schemeClr val="bg2">
            <a:lumMod val="9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i="0" kern="1200" dirty="0" smtClean="0">
              <a:solidFill>
                <a:srgbClr val="7030A0"/>
              </a:solidFill>
              <a:latin typeface="Verdana" pitchFamily="34" charset="0"/>
              <a:ea typeface="Verdana" pitchFamily="34" charset="0"/>
              <a:cs typeface="Verdana" pitchFamily="34" charset="0"/>
            </a:rPr>
            <a:t>En cuarto lugar,  Los intentos realizados para diferenciar entre la historia sistemática y la memoria histórica</a:t>
          </a:r>
          <a:endParaRPr lang="es-ES" sz="2000" b="0" i="0" kern="1200" dirty="0">
            <a:solidFill>
              <a:srgbClr val="7030A0"/>
            </a:solidFill>
            <a:latin typeface="Verdana" pitchFamily="34" charset="0"/>
            <a:ea typeface="Verdana" pitchFamily="34" charset="0"/>
            <a:cs typeface="Verdana" pitchFamily="34" charset="0"/>
          </a:endParaRPr>
        </a:p>
      </dsp:txBody>
      <dsp:txXfrm>
        <a:off x="4546608" y="2758677"/>
        <a:ext cx="3668761" cy="27420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C563C-B6D5-455D-9258-48C483260A48}">
      <dsp:nvSpPr>
        <dsp:cNvPr id="0" name=""/>
        <dsp:cNvSpPr/>
      </dsp:nvSpPr>
      <dsp:spPr>
        <a:xfrm>
          <a:off x="243699" y="0"/>
          <a:ext cx="1051551" cy="788664"/>
        </a:xfrm>
        <a:prstGeom prst="upArrow">
          <a:avLst/>
        </a:prstGeom>
        <a:solidFill>
          <a:srgbClr val="C0000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EEBAF87-03D2-4347-99E2-07E090EC2A62}">
      <dsp:nvSpPr>
        <dsp:cNvPr id="0" name=""/>
        <dsp:cNvSpPr/>
      </dsp:nvSpPr>
      <dsp:spPr>
        <a:xfrm>
          <a:off x="1326798" y="0"/>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   CONTROVERSIAS Y</a:t>
          </a:r>
          <a:endParaRPr lang="es-AR" sz="1700" kern="1200" dirty="0"/>
        </a:p>
      </dsp:txBody>
      <dsp:txXfrm>
        <a:off x="1326798" y="0"/>
        <a:ext cx="2400316" cy="788664"/>
      </dsp:txXfrm>
    </dsp:sp>
    <dsp:sp modelId="{633A092A-D902-407B-A0E7-CDCDB9E6F64E}">
      <dsp:nvSpPr>
        <dsp:cNvPr id="0" name=""/>
        <dsp:cNvSpPr/>
      </dsp:nvSpPr>
      <dsp:spPr>
        <a:xfrm>
          <a:off x="559165" y="854386"/>
          <a:ext cx="1051551" cy="788664"/>
        </a:xfrm>
        <a:prstGeom prst="downArrow">
          <a:avLst/>
        </a:prstGeom>
        <a:solidFill>
          <a:srgbClr val="C0000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AF7E773-8DA9-4B79-8CCA-255383216C14}">
      <dsp:nvSpPr>
        <dsp:cNvPr id="0" name=""/>
        <dsp:cNvSpPr/>
      </dsp:nvSpPr>
      <dsp:spPr>
        <a:xfrm>
          <a:off x="1642263" y="854386"/>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POLÉMICAS</a:t>
          </a:r>
          <a:endParaRPr lang="es-AR" sz="1700" kern="1200" dirty="0"/>
        </a:p>
      </dsp:txBody>
      <dsp:txXfrm>
        <a:off x="1642263" y="854386"/>
        <a:ext cx="2400316" cy="7886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C563C-B6D5-455D-9258-48C483260A48}">
      <dsp:nvSpPr>
        <dsp:cNvPr id="0" name=""/>
        <dsp:cNvSpPr/>
      </dsp:nvSpPr>
      <dsp:spPr>
        <a:xfrm>
          <a:off x="243699" y="0"/>
          <a:ext cx="1051551" cy="788664"/>
        </a:xfrm>
        <a:prstGeom prst="upArrow">
          <a:avLst/>
        </a:prstGeom>
        <a:solidFill>
          <a:srgbClr val="FFC00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EEBAF87-03D2-4347-99E2-07E090EC2A62}">
      <dsp:nvSpPr>
        <dsp:cNvPr id="0" name=""/>
        <dsp:cNvSpPr/>
      </dsp:nvSpPr>
      <dsp:spPr>
        <a:xfrm>
          <a:off x="1326798" y="0"/>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   CONTROVERSIAS </a:t>
          </a:r>
        </a:p>
        <a:p>
          <a:pPr lvl="0" algn="l" defTabSz="755650">
            <a:lnSpc>
              <a:spcPct val="90000"/>
            </a:lnSpc>
            <a:spcBef>
              <a:spcPct val="0"/>
            </a:spcBef>
            <a:spcAft>
              <a:spcPct val="35000"/>
            </a:spcAft>
          </a:pPr>
          <a:r>
            <a:rPr lang="es-AR" sz="1700" kern="1200" dirty="0" smtClean="0"/>
            <a:t>                 y        </a:t>
          </a:r>
          <a:endParaRPr lang="es-AR" sz="1700" kern="1200" dirty="0"/>
        </a:p>
      </dsp:txBody>
      <dsp:txXfrm>
        <a:off x="1326798" y="0"/>
        <a:ext cx="2400316" cy="788664"/>
      </dsp:txXfrm>
    </dsp:sp>
    <dsp:sp modelId="{633A092A-D902-407B-A0E7-CDCDB9E6F64E}">
      <dsp:nvSpPr>
        <dsp:cNvPr id="0" name=""/>
        <dsp:cNvSpPr/>
      </dsp:nvSpPr>
      <dsp:spPr>
        <a:xfrm>
          <a:off x="559165" y="854386"/>
          <a:ext cx="1051551" cy="788664"/>
        </a:xfrm>
        <a:prstGeom prst="downArrow">
          <a:avLst/>
        </a:prstGeom>
        <a:solidFill>
          <a:srgbClr val="FFC00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AF7E773-8DA9-4B79-8CCA-255383216C14}">
      <dsp:nvSpPr>
        <dsp:cNvPr id="0" name=""/>
        <dsp:cNvSpPr/>
      </dsp:nvSpPr>
      <dsp:spPr>
        <a:xfrm>
          <a:off x="1642263" y="854386"/>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POLÉMICAS</a:t>
          </a:r>
          <a:endParaRPr lang="es-AR" sz="1700" kern="1200" dirty="0"/>
        </a:p>
      </dsp:txBody>
      <dsp:txXfrm>
        <a:off x="1642263" y="854386"/>
        <a:ext cx="2400316" cy="78866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C563C-B6D5-455D-9258-48C483260A48}">
      <dsp:nvSpPr>
        <dsp:cNvPr id="0" name=""/>
        <dsp:cNvSpPr/>
      </dsp:nvSpPr>
      <dsp:spPr>
        <a:xfrm>
          <a:off x="243699" y="0"/>
          <a:ext cx="1051551" cy="788664"/>
        </a:xfrm>
        <a:prstGeom prst="upArrow">
          <a:avLst/>
        </a:prstGeom>
        <a:solidFill>
          <a:srgbClr val="00B05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EEBAF87-03D2-4347-99E2-07E090EC2A62}">
      <dsp:nvSpPr>
        <dsp:cNvPr id="0" name=""/>
        <dsp:cNvSpPr/>
      </dsp:nvSpPr>
      <dsp:spPr>
        <a:xfrm>
          <a:off x="1326798" y="0"/>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   CONTROVERSIAS Y</a:t>
          </a:r>
          <a:endParaRPr lang="es-AR" sz="1700" kern="1200" dirty="0"/>
        </a:p>
      </dsp:txBody>
      <dsp:txXfrm>
        <a:off x="1326798" y="0"/>
        <a:ext cx="2400316" cy="788664"/>
      </dsp:txXfrm>
    </dsp:sp>
    <dsp:sp modelId="{633A092A-D902-407B-A0E7-CDCDB9E6F64E}">
      <dsp:nvSpPr>
        <dsp:cNvPr id="0" name=""/>
        <dsp:cNvSpPr/>
      </dsp:nvSpPr>
      <dsp:spPr>
        <a:xfrm>
          <a:off x="559165" y="854386"/>
          <a:ext cx="1051551" cy="788664"/>
        </a:xfrm>
        <a:prstGeom prst="downArrow">
          <a:avLst/>
        </a:prstGeom>
        <a:solidFill>
          <a:srgbClr val="00B05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AF7E773-8DA9-4B79-8CCA-255383216C14}">
      <dsp:nvSpPr>
        <dsp:cNvPr id="0" name=""/>
        <dsp:cNvSpPr/>
      </dsp:nvSpPr>
      <dsp:spPr>
        <a:xfrm>
          <a:off x="1642263" y="854386"/>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POLÉMICAS</a:t>
          </a:r>
          <a:endParaRPr lang="es-AR" sz="1700" kern="1200" dirty="0"/>
        </a:p>
      </dsp:txBody>
      <dsp:txXfrm>
        <a:off x="1642263" y="854386"/>
        <a:ext cx="2400316" cy="7886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C563C-B6D5-455D-9258-48C483260A48}">
      <dsp:nvSpPr>
        <dsp:cNvPr id="0" name=""/>
        <dsp:cNvSpPr/>
      </dsp:nvSpPr>
      <dsp:spPr>
        <a:xfrm>
          <a:off x="243699" y="0"/>
          <a:ext cx="1051551" cy="788664"/>
        </a:xfrm>
        <a:prstGeom prst="upArrow">
          <a:avLst/>
        </a:prstGeom>
        <a:solidFill>
          <a:srgbClr val="7030A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EEBAF87-03D2-4347-99E2-07E090EC2A62}">
      <dsp:nvSpPr>
        <dsp:cNvPr id="0" name=""/>
        <dsp:cNvSpPr/>
      </dsp:nvSpPr>
      <dsp:spPr>
        <a:xfrm>
          <a:off x="1326798" y="0"/>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   CONTROVERSIAS Y</a:t>
          </a:r>
          <a:endParaRPr lang="es-AR" sz="1700" kern="1200" dirty="0"/>
        </a:p>
      </dsp:txBody>
      <dsp:txXfrm>
        <a:off x="1326798" y="0"/>
        <a:ext cx="2400316" cy="788664"/>
      </dsp:txXfrm>
    </dsp:sp>
    <dsp:sp modelId="{633A092A-D902-407B-A0E7-CDCDB9E6F64E}">
      <dsp:nvSpPr>
        <dsp:cNvPr id="0" name=""/>
        <dsp:cNvSpPr/>
      </dsp:nvSpPr>
      <dsp:spPr>
        <a:xfrm>
          <a:off x="559165" y="854386"/>
          <a:ext cx="1051551" cy="788664"/>
        </a:xfrm>
        <a:prstGeom prst="downArrow">
          <a:avLst/>
        </a:prstGeom>
        <a:solidFill>
          <a:srgbClr val="7030A0"/>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AF7E773-8DA9-4B79-8CCA-255383216C14}">
      <dsp:nvSpPr>
        <dsp:cNvPr id="0" name=""/>
        <dsp:cNvSpPr/>
      </dsp:nvSpPr>
      <dsp:spPr>
        <a:xfrm>
          <a:off x="1642263" y="854386"/>
          <a:ext cx="2400316" cy="78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AR" sz="1700" kern="1200" dirty="0" smtClean="0"/>
            <a:t>POLÉMICAS</a:t>
          </a:r>
          <a:endParaRPr lang="es-AR" sz="1700" kern="1200" dirty="0"/>
        </a:p>
      </dsp:txBody>
      <dsp:txXfrm>
        <a:off x="1642263" y="854386"/>
        <a:ext cx="2400316" cy="7886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CF35B-3C72-48AF-AE4F-85618490C8D8}">
      <dsp:nvSpPr>
        <dsp:cNvPr id="0" name=""/>
        <dsp:cNvSpPr/>
      </dsp:nvSpPr>
      <dsp:spPr>
        <a:xfrm>
          <a:off x="1322974" y="0"/>
          <a:ext cx="822965" cy="617224"/>
        </a:xfrm>
        <a:prstGeom prst="upArrow">
          <a:avLst/>
        </a:prstGeom>
        <a:solidFill>
          <a:srgbClr val="00B0F0"/>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0004773-67D6-43CE-9F11-DC5DEAF3CB03}">
      <dsp:nvSpPr>
        <dsp:cNvPr id="0" name=""/>
        <dsp:cNvSpPr/>
      </dsp:nvSpPr>
      <dsp:spPr>
        <a:xfrm>
          <a:off x="2170629" y="0"/>
          <a:ext cx="4760628" cy="61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sp3d extrusionH="28000" prstMaterial="matte"/>
        </a:bodyPr>
        <a:lstStyle/>
        <a:p>
          <a:pPr lvl="0" algn="l" defTabSz="1289050">
            <a:lnSpc>
              <a:spcPct val="90000"/>
            </a:lnSpc>
            <a:spcBef>
              <a:spcPct val="0"/>
            </a:spcBef>
            <a:spcAft>
              <a:spcPct val="35000"/>
            </a:spcAft>
          </a:pPr>
          <a:r>
            <a:rPr lang="es-AR" sz="2900" kern="1200" dirty="0" smtClean="0"/>
            <a:t>CONTROVERSIAS Y</a:t>
          </a:r>
          <a:endParaRPr lang="es-AR" sz="2900" kern="1200" dirty="0"/>
        </a:p>
      </dsp:txBody>
      <dsp:txXfrm>
        <a:off x="2170629" y="0"/>
        <a:ext cx="4760628" cy="617224"/>
      </dsp:txXfrm>
    </dsp:sp>
    <dsp:sp modelId="{292F17AF-B6CD-460A-BA4D-BD3BB162CE93}">
      <dsp:nvSpPr>
        <dsp:cNvPr id="0" name=""/>
        <dsp:cNvSpPr/>
      </dsp:nvSpPr>
      <dsp:spPr>
        <a:xfrm>
          <a:off x="1569864" y="668659"/>
          <a:ext cx="822965" cy="617224"/>
        </a:xfrm>
        <a:prstGeom prst="downArrow">
          <a:avLst/>
        </a:prstGeom>
        <a:solidFill>
          <a:srgbClr val="00B0F0"/>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E109F65-9939-4ACC-B7D0-716C61093957}">
      <dsp:nvSpPr>
        <dsp:cNvPr id="0" name=""/>
        <dsp:cNvSpPr/>
      </dsp:nvSpPr>
      <dsp:spPr>
        <a:xfrm>
          <a:off x="2417519" y="668659"/>
          <a:ext cx="4760628" cy="61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sp3d extrusionH="28000" prstMaterial="matte"/>
        </a:bodyPr>
        <a:lstStyle/>
        <a:p>
          <a:pPr lvl="0" algn="l" defTabSz="1289050">
            <a:lnSpc>
              <a:spcPct val="90000"/>
            </a:lnSpc>
            <a:spcBef>
              <a:spcPct val="0"/>
            </a:spcBef>
            <a:spcAft>
              <a:spcPct val="35000"/>
            </a:spcAft>
          </a:pPr>
          <a:r>
            <a:rPr lang="es-AR" sz="2900" kern="1200" dirty="0" smtClean="0"/>
            <a:t>POLÉMICAS</a:t>
          </a:r>
          <a:endParaRPr lang="es-AR" sz="2900" kern="1200" dirty="0"/>
        </a:p>
      </dsp:txBody>
      <dsp:txXfrm>
        <a:off x="2417519" y="668659"/>
        <a:ext cx="4760628" cy="6172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1D805C0-0BB6-421B-94DB-E7391870D246}" type="datetimeFigureOut">
              <a:rPr lang="es-ES"/>
              <a:pPr>
                <a:defRPr/>
              </a:pPr>
              <a:t>15/11/2010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6AB7C4-F133-45FB-AE5B-45B50017444F}"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5</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134</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9379"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Agregar aqui</a:t>
            </a:r>
          </a:p>
          <a:p>
            <a:endParaRPr lang="es-ES" dirty="0" smtClean="0"/>
          </a:p>
          <a:p>
            <a:endParaRPr lang="es-ES" dirty="0" smtClean="0"/>
          </a:p>
          <a:p>
            <a:endParaRPr lang="es-ES" dirty="0" smtClean="0"/>
          </a:p>
        </p:txBody>
      </p:sp>
      <p:sp>
        <p:nvSpPr>
          <p:cNvPr id="2293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AC0EB-AAB4-4237-8993-2BFF9121E71B}" type="slidenum">
              <a:rPr lang="es-ES" smtClean="0"/>
              <a:pPr/>
              <a:t>37</a:t>
            </a:fld>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0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304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A7043-6A0E-4A66-93C7-A6133A8E02EE}" type="slidenum">
              <a:rPr lang="es-ES" smtClean="0"/>
              <a:pPr/>
              <a:t>46</a:t>
            </a:fld>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51</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14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314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CE010F-6A1F-468F-88EE-A9C98384F5D0}" type="slidenum">
              <a:rPr lang="es-ES" smtClean="0"/>
              <a:pPr/>
              <a:t>69</a:t>
            </a:fld>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84</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96</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99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050" b="1" dirty="0" smtClean="0">
              <a:solidFill>
                <a:srgbClr val="C00000"/>
              </a:solidFill>
              <a:latin typeface="Verdana" pitchFamily="34" charset="0"/>
              <a:ea typeface="Verdana" pitchFamily="34" charset="0"/>
              <a:cs typeface="Verdana" pitchFamily="34" charset="0"/>
            </a:endParaRPr>
          </a:p>
          <a:p>
            <a:endParaRPr lang="es-AR" dirty="0"/>
          </a:p>
        </p:txBody>
      </p:sp>
      <p:sp>
        <p:nvSpPr>
          <p:cNvPr id="4" name="3 Marcador de número de diapositiva"/>
          <p:cNvSpPr>
            <a:spLocks noGrp="1"/>
          </p:cNvSpPr>
          <p:nvPr>
            <p:ph type="sldNum" sz="quarter" idx="10"/>
          </p:nvPr>
        </p:nvSpPr>
        <p:spPr/>
        <p:txBody>
          <a:bodyPr/>
          <a:lstStyle/>
          <a:p>
            <a:pPr>
              <a:defRPr/>
            </a:pPr>
            <a:fld id="{206AB7C4-F133-45FB-AE5B-45B50017444F}" type="slidenum">
              <a:rPr lang="es-ES" smtClean="0"/>
              <a:pPr>
                <a:defRPr/>
              </a:pPr>
              <a:t>118</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701925" y="2130425"/>
            <a:ext cx="4800600" cy="1470025"/>
          </a:xfrm>
        </p:spPr>
        <p:txBody>
          <a:bodyPr anchor="ctr"/>
          <a:lstStyle>
            <a:lvl1pPr>
              <a:defRPr/>
            </a:lvl1pPr>
          </a:lstStyle>
          <a:p>
            <a:r>
              <a:rPr lang="en-US"/>
              <a:t>Haga clic para cambiar el estilo de título	</a:t>
            </a:r>
          </a:p>
        </p:txBody>
      </p:sp>
      <p:sp>
        <p:nvSpPr>
          <p:cNvPr id="3584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DD11F46E-B434-43FF-9009-780BD94EC62D}" type="slidenum">
              <a:rPr lang="en-US"/>
              <a:pPr>
                <a:defRPr/>
              </a:pPr>
              <a:t>‹Nº›</a:t>
            </a:fld>
            <a:endParaRPr lang="en-US" dirty="0"/>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F1074-1CE1-4674-AF93-4DEE7DF0CBE5}" type="slidenum">
              <a:rPr lang="en-US"/>
              <a:pPr>
                <a:defRPr/>
              </a:pPr>
              <a:t>‹Nº›</a:t>
            </a:fld>
            <a:endParaRPr lang="en-US" dirty="0"/>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9025" y="274638"/>
            <a:ext cx="15811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693988" y="274638"/>
            <a:ext cx="45926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DACC4E-82B9-41FB-B5D9-1C71490B1337}" type="slidenum">
              <a:rPr lang="en-US"/>
              <a:pPr>
                <a:defRPr/>
              </a:pPr>
              <a:t>‹Nº›</a:t>
            </a:fld>
            <a:endParaRPr lang="en-US" dirty="0"/>
          </a:p>
        </p:txBody>
      </p:sp>
    </p:spTree>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693988" y="274638"/>
            <a:ext cx="6326187"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A43BD45-00C4-4B7A-9D86-1818DF213EF4}" type="slidenum">
              <a:rPr lang="en-US"/>
              <a:pPr>
                <a:defRPr/>
              </a:pPr>
              <a:t>‹Nº›</a:t>
            </a:fld>
            <a:endParaRPr lang="en-US" dirty="0"/>
          </a:p>
        </p:txBody>
      </p:sp>
    </p:spTree>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2703513" y="274638"/>
            <a:ext cx="6316662"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693988" y="1600200"/>
            <a:ext cx="30861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932488" y="1600200"/>
            <a:ext cx="3087687" cy="4525963"/>
          </a:xfrm>
        </p:spPr>
        <p:txBody>
          <a:bodyPr/>
          <a:lstStyle/>
          <a:p>
            <a:pPr lvl="0"/>
            <a:endParaRPr lang="es-E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D85090-2E51-4B1C-8CF4-43DC6C2B5520}" type="slidenum">
              <a:rPr lang="en-US"/>
              <a:pPr>
                <a:defRPr/>
              </a:pPr>
              <a:t>‹Nº›</a:t>
            </a:fld>
            <a:endParaRPr lang="en-US" dirty="0"/>
          </a:p>
        </p:txBody>
      </p:sp>
    </p:spTree>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7" name="18 Marcador de fecha"/>
          <p:cNvSpPr>
            <a:spLocks noGrp="1"/>
          </p:cNvSpPr>
          <p:nvPr>
            <p:ph type="dt" sz="half" idx="10"/>
          </p:nvPr>
        </p:nvSpPr>
        <p:spPr/>
        <p:txBody>
          <a:bodyPr/>
          <a:lstStyle>
            <a:lvl1pPr>
              <a:defRPr/>
            </a:lvl1pPr>
            <a:extLst/>
          </a:lstStyle>
          <a:p>
            <a:pPr>
              <a:defRPr/>
            </a:pPr>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dirty="0"/>
          </a:p>
        </p:txBody>
      </p:sp>
      <p:sp>
        <p:nvSpPr>
          <p:cNvPr id="9" name="10 Marcador de número de diapositiva"/>
          <p:cNvSpPr>
            <a:spLocks noGrp="1"/>
          </p:cNvSpPr>
          <p:nvPr>
            <p:ph type="sldNum" sz="quarter" idx="12"/>
          </p:nvPr>
        </p:nvSpPr>
        <p:spPr/>
        <p:txBody>
          <a:bodyPr/>
          <a:lstStyle>
            <a:lvl1pPr>
              <a:defRPr/>
            </a:lvl1pPr>
            <a:extLst/>
          </a:lstStyle>
          <a:p>
            <a:pPr>
              <a:defRPr/>
            </a:pPr>
            <a:fld id="{92CEFEB8-851B-419F-ABC1-43CE148BC2C2}" type="slidenum">
              <a:rPr lang="es-ES"/>
              <a:pPr>
                <a:defRPr/>
              </a:pPr>
              <a:t>‹Nº›</a:t>
            </a:fld>
            <a:endParaRPr lang="es-ES" dirty="0"/>
          </a:p>
        </p:txBody>
      </p:sp>
    </p:spTree>
  </p:cSld>
  <p:clrMapOvr>
    <a:masterClrMapping/>
  </p:clrMapOvr>
  <p:transitio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502920" y="530352"/>
            <a:ext cx="8183880" cy="418795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endParaRPr lang="es-ES" dirty="0"/>
          </a:p>
        </p:txBody>
      </p:sp>
      <p:sp>
        <p:nvSpPr>
          <p:cNvPr id="5" name="4 Marcador de pie de página"/>
          <p:cNvSpPr>
            <a:spLocks noGrp="1"/>
          </p:cNvSpPr>
          <p:nvPr>
            <p:ph type="ftr" sz="quarter" idx="11"/>
          </p:nvPr>
        </p:nvSpPr>
        <p:spPr/>
        <p:txBody>
          <a:bodyPr/>
          <a:lstStyle>
            <a:lvl1pPr>
              <a:defRPr/>
            </a:lvl1pPr>
            <a:extLst/>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extLst/>
          </a:lstStyle>
          <a:p>
            <a:pPr>
              <a:defRPr/>
            </a:pPr>
            <a:fld id="{A8CA026C-69D6-4D88-AD97-999A14B68E6B}" type="slidenum">
              <a:rPr lang="es-ES"/>
              <a:pPr>
                <a:defRPr/>
              </a:pPr>
              <a:t>‹Nº›</a:t>
            </a:fld>
            <a:endParaRPr lang="es-ES" dirty="0"/>
          </a:p>
        </p:txBody>
      </p:sp>
    </p:spTree>
  </p:cSld>
  <p:clrMapOvr>
    <a:masterClrMapping/>
  </p:clrMapOvr>
  <p:transitio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dirty="0"/>
          </a:p>
        </p:txBody>
      </p:sp>
      <p:sp>
        <p:nvSpPr>
          <p:cNvPr id="8" name="5 Marcador de número de diapositiva"/>
          <p:cNvSpPr>
            <a:spLocks noGrp="1"/>
          </p:cNvSpPr>
          <p:nvPr>
            <p:ph type="sldNum" sz="quarter" idx="12"/>
          </p:nvPr>
        </p:nvSpPr>
        <p:spPr/>
        <p:txBody>
          <a:bodyPr/>
          <a:lstStyle>
            <a:lvl1pPr>
              <a:defRPr/>
            </a:lvl1pPr>
            <a:extLst/>
          </a:lstStyle>
          <a:p>
            <a:pPr>
              <a:defRPr/>
            </a:pPr>
            <a:fld id="{5CDA6896-B8BD-4FD2-8EBF-01C19A7EC8C9}" type="slidenum">
              <a:rPr lang="es-ES"/>
              <a:pPr>
                <a:defRPr/>
              </a:pPr>
              <a:t>‹Nº›</a:t>
            </a:fld>
            <a:endParaRPr lang="es-ES" dirty="0"/>
          </a:p>
        </p:txBody>
      </p:sp>
    </p:spTree>
  </p:cSld>
  <p:clrMapOvr>
    <a:masterClrMapping/>
  </p:clrMapOvr>
  <p:transitio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extLst/>
          </a:lstStyle>
          <a:p>
            <a:pPr>
              <a:defRPr/>
            </a:pPr>
            <a:fld id="{423FD780-410A-48E4-A986-65A998C25254}" type="slidenum">
              <a:rPr lang="es-ES"/>
              <a:pPr>
                <a:defRPr/>
              </a:pPr>
              <a:t>‹Nº›</a:t>
            </a:fld>
            <a:endParaRPr lang="es-ES" dirty="0"/>
          </a:p>
        </p:txBody>
      </p:sp>
    </p:spTree>
  </p:cSld>
  <p:clrMapOvr>
    <a:masterClrMapping/>
  </p:clrMapOvr>
  <p:transition spd="med">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dirty="0"/>
          </a:p>
        </p:txBody>
      </p:sp>
      <p:sp>
        <p:nvSpPr>
          <p:cNvPr id="9" name="8 Marcador de número de diapositiva"/>
          <p:cNvSpPr>
            <a:spLocks noGrp="1"/>
          </p:cNvSpPr>
          <p:nvPr>
            <p:ph type="sldNum" sz="quarter" idx="12"/>
          </p:nvPr>
        </p:nvSpPr>
        <p:spPr/>
        <p:txBody>
          <a:bodyPr/>
          <a:lstStyle>
            <a:lvl1pPr>
              <a:defRPr/>
            </a:lvl1pPr>
            <a:extLst/>
          </a:lstStyle>
          <a:p>
            <a:pPr>
              <a:defRPr/>
            </a:pPr>
            <a:fld id="{0C07E020-7B42-4D1F-8913-EA80D186371C}" type="slidenum">
              <a:rPr lang="es-ES"/>
              <a:pPr>
                <a:defRPr/>
              </a:pPr>
              <a:t>‹Nº›</a:t>
            </a:fld>
            <a:endParaRPr lang="es-ES" dirty="0"/>
          </a:p>
        </p:txBody>
      </p:sp>
    </p:spTree>
  </p:cSld>
  <p:clrMapOvr>
    <a:masterClrMapping/>
  </p:clrMapOvr>
  <p:transition spd="med">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dirty="0"/>
          </a:p>
        </p:txBody>
      </p:sp>
      <p:sp>
        <p:nvSpPr>
          <p:cNvPr id="5" name="4 Marcador de número de diapositiva"/>
          <p:cNvSpPr>
            <a:spLocks noGrp="1"/>
          </p:cNvSpPr>
          <p:nvPr>
            <p:ph type="sldNum" sz="quarter" idx="12"/>
          </p:nvPr>
        </p:nvSpPr>
        <p:spPr/>
        <p:txBody>
          <a:bodyPr/>
          <a:lstStyle>
            <a:lvl1pPr>
              <a:defRPr/>
            </a:lvl1pPr>
            <a:extLst/>
          </a:lstStyle>
          <a:p>
            <a:pPr>
              <a:defRPr/>
            </a:pPr>
            <a:fld id="{18C2EF94-C83B-49E0-91E8-45E029C5158B}" type="slidenum">
              <a:rPr lang="es-ES"/>
              <a:pPr>
                <a:defRPr/>
              </a:pPr>
              <a:t>‹Nº›</a:t>
            </a:fld>
            <a:endParaRPr lang="es-ES" dirty="0"/>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74AE2-A5A1-465B-B696-33B690004B13}" type="slidenum">
              <a:rPr lang="en-US"/>
              <a:pPr>
                <a:defRPr/>
              </a:pPr>
              <a:t>‹Nº›</a:t>
            </a:fld>
            <a:endParaRPr lang="en-US" dirty="0"/>
          </a:p>
        </p:txBody>
      </p:sp>
    </p:spTree>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1 Marcador de fecha"/>
          <p:cNvSpPr>
            <a:spLocks noGrp="1"/>
          </p:cNvSpPr>
          <p:nvPr>
            <p:ph type="dt" sz="half" idx="10"/>
          </p:nvPr>
        </p:nvSpPr>
        <p:spPr/>
        <p:txBody>
          <a:bodyPr/>
          <a:lstStyle>
            <a:lvl1pPr>
              <a:defRPr/>
            </a:lvl1pPr>
            <a:extLst/>
          </a:lstStyle>
          <a:p>
            <a:pPr>
              <a:defRPr/>
            </a:pPr>
            <a:endParaRPr lang="es-ES" dirty="0"/>
          </a:p>
        </p:txBody>
      </p:sp>
      <p:sp>
        <p:nvSpPr>
          <p:cNvPr id="4" name="2 Marcador de pie de página"/>
          <p:cNvSpPr>
            <a:spLocks noGrp="1"/>
          </p:cNvSpPr>
          <p:nvPr>
            <p:ph type="ftr" sz="quarter" idx="11"/>
          </p:nvPr>
        </p:nvSpPr>
        <p:spPr/>
        <p:txBody>
          <a:bodyPr/>
          <a:lstStyle>
            <a:lvl1pPr>
              <a:defRPr/>
            </a:lvl1pPr>
            <a:extLst/>
          </a:lstStyle>
          <a:p>
            <a:pPr>
              <a:defRPr/>
            </a:pPr>
            <a:endParaRPr lang="es-ES" dirty="0"/>
          </a:p>
        </p:txBody>
      </p:sp>
      <p:sp>
        <p:nvSpPr>
          <p:cNvPr id="5" name="3 Marcador de número de diapositiva"/>
          <p:cNvSpPr>
            <a:spLocks noGrp="1"/>
          </p:cNvSpPr>
          <p:nvPr>
            <p:ph type="sldNum" sz="quarter" idx="12"/>
          </p:nvPr>
        </p:nvSpPr>
        <p:spPr/>
        <p:txBody>
          <a:bodyPr/>
          <a:lstStyle>
            <a:lvl1pPr>
              <a:defRPr/>
            </a:lvl1pPr>
            <a:extLst/>
          </a:lstStyle>
          <a:p>
            <a:pPr>
              <a:defRPr/>
            </a:pPr>
            <a:fld id="{573A0D36-5BA9-4835-927D-A947CE3B0E9E}" type="slidenum">
              <a:rPr lang="es-ES"/>
              <a:pPr>
                <a:defRPr/>
              </a:pPr>
              <a:t>‹Nº›</a:t>
            </a:fld>
            <a:endParaRPr lang="es-ES" dirty="0"/>
          </a:p>
        </p:txBody>
      </p:sp>
    </p:spTree>
  </p:cSld>
  <p:clrMapOvr>
    <a:masterClrMapping/>
  </p:clrMapOvr>
  <p:transitio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extLst/>
          </a:lstStyle>
          <a:p>
            <a:pPr>
              <a:defRPr/>
            </a:pPr>
            <a:fld id="{50BAC7DF-6FE7-4E2F-9265-4E8FF58841BA}" type="slidenum">
              <a:rPr lang="es-ES"/>
              <a:pPr>
                <a:defRPr/>
              </a:pPr>
              <a:t>‹Nº›</a:t>
            </a:fld>
            <a:endParaRPr lang="es-ES" dirty="0"/>
          </a:p>
        </p:txBody>
      </p:sp>
    </p:spTree>
  </p:cSld>
  <p:clrMapOvr>
    <a:masterClrMapping/>
  </p:clrMapOvr>
  <p:transitio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Redondear rectángulo de esquina sencilla"/>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endParaRPr lang="es-ES" dirty="0"/>
          </a:p>
        </p:txBody>
      </p:sp>
      <p:sp>
        <p:nvSpPr>
          <p:cNvPr id="8" name="5 Marcador de pie de página"/>
          <p:cNvSpPr>
            <a:spLocks noGrp="1"/>
          </p:cNvSpPr>
          <p:nvPr>
            <p:ph type="ftr" sz="quarter" idx="11"/>
          </p:nvPr>
        </p:nvSpPr>
        <p:spPr/>
        <p:txBody>
          <a:bodyPr/>
          <a:lstStyle>
            <a:lvl1pPr>
              <a:defRPr/>
            </a:lvl1pPr>
            <a:extLst/>
          </a:lstStyle>
          <a:p>
            <a:pPr>
              <a:defRPr/>
            </a:pPr>
            <a:endParaRPr lang="es-ES" dirty="0"/>
          </a:p>
        </p:txBody>
      </p:sp>
      <p:sp>
        <p:nvSpPr>
          <p:cNvPr id="9" name="6 Marcador de número de diapositiva"/>
          <p:cNvSpPr>
            <a:spLocks noGrp="1"/>
          </p:cNvSpPr>
          <p:nvPr>
            <p:ph type="sldNum" sz="quarter" idx="12"/>
          </p:nvPr>
        </p:nvSpPr>
        <p:spPr/>
        <p:txBody>
          <a:bodyPr/>
          <a:lstStyle>
            <a:lvl1pPr>
              <a:defRPr/>
            </a:lvl1pPr>
            <a:extLst/>
          </a:lstStyle>
          <a:p>
            <a:pPr>
              <a:defRPr/>
            </a:pPr>
            <a:fld id="{FDD0572E-67D9-4136-ADFC-149783243BBE}" type="slidenum">
              <a:rPr lang="es-ES"/>
              <a:pPr>
                <a:defRPr/>
              </a:pPr>
              <a:t>‹Nº›</a:t>
            </a:fld>
            <a:endParaRPr lang="es-ES" dirty="0"/>
          </a:p>
        </p:txBody>
      </p:sp>
    </p:spTree>
  </p:cSld>
  <p:clrMapOvr>
    <a:masterClrMapping/>
  </p:clrMapOvr>
  <p:transitio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endParaRPr lang="es-ES" dirty="0"/>
          </a:p>
        </p:txBody>
      </p:sp>
      <p:sp>
        <p:nvSpPr>
          <p:cNvPr id="5" name="4 Marcador de pie de página"/>
          <p:cNvSpPr>
            <a:spLocks noGrp="1"/>
          </p:cNvSpPr>
          <p:nvPr>
            <p:ph type="ftr" sz="quarter" idx="11"/>
          </p:nvPr>
        </p:nvSpPr>
        <p:spPr/>
        <p:txBody>
          <a:bodyPr/>
          <a:lstStyle>
            <a:lvl1pPr>
              <a:defRPr/>
            </a:lvl1pPr>
            <a:extLst/>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extLst/>
          </a:lstStyle>
          <a:p>
            <a:pPr>
              <a:defRPr/>
            </a:pPr>
            <a:fld id="{52C7CECF-546D-4EF0-A951-403C217F4072}" type="slidenum">
              <a:rPr lang="es-ES"/>
              <a:pPr>
                <a:defRPr/>
              </a:pPr>
              <a:t>‹Nº›</a:t>
            </a:fld>
            <a:endParaRPr lang="es-ES" dirty="0"/>
          </a:p>
        </p:txBody>
      </p:sp>
    </p:spTree>
  </p:cSld>
  <p:clrMapOvr>
    <a:masterClrMapping/>
  </p:clrMapOvr>
  <p:transition spd="med">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endParaRPr lang="es-ES" dirty="0"/>
          </a:p>
        </p:txBody>
      </p:sp>
      <p:sp>
        <p:nvSpPr>
          <p:cNvPr id="5" name="4 Marcador de pie de página"/>
          <p:cNvSpPr>
            <a:spLocks noGrp="1"/>
          </p:cNvSpPr>
          <p:nvPr>
            <p:ph type="ftr" sz="quarter" idx="11"/>
          </p:nvPr>
        </p:nvSpPr>
        <p:spPr/>
        <p:txBody>
          <a:bodyPr/>
          <a:lstStyle>
            <a:lvl1pPr>
              <a:defRPr/>
            </a:lvl1pPr>
            <a:extLst/>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extLst/>
          </a:lstStyle>
          <a:p>
            <a:pPr>
              <a:defRPr/>
            </a:pPr>
            <a:fld id="{804CA737-8F23-433E-A1A9-F14A34B77772}" type="slidenum">
              <a:rPr lang="es-ES"/>
              <a:pPr>
                <a:defRPr/>
              </a:pPr>
              <a:t>‹Nº›</a:t>
            </a:fld>
            <a:endParaRPr lang="es-ES" dirty="0"/>
          </a:p>
        </p:txBody>
      </p:sp>
    </p:spTree>
  </p:cSld>
  <p:clrMapOvr>
    <a:masterClrMapping/>
  </p:clrMapOvr>
  <p:transitio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pPr>
              <a:defRPr/>
            </a:pPr>
            <a:endParaRPr lang="es-ES" dirty="0"/>
          </a:p>
        </p:txBody>
      </p:sp>
      <p:sp>
        <p:nvSpPr>
          <p:cNvPr id="2" name="1 Marcador de pie de página"/>
          <p:cNvSpPr>
            <a:spLocks noGrp="1"/>
          </p:cNvSpPr>
          <p:nvPr>
            <p:ph type="ftr" sz="quarter" idx="11"/>
          </p:nvPr>
        </p:nvSpPr>
        <p:spPr/>
        <p:txBody>
          <a:bodyPr/>
          <a:lstStyle/>
          <a:p>
            <a:pPr>
              <a:defRPr/>
            </a:pPr>
            <a:endParaRPr lang="es-ES" dirty="0"/>
          </a:p>
        </p:txBody>
      </p:sp>
      <p:sp>
        <p:nvSpPr>
          <p:cNvPr id="15" name="14 Marcador de número de diapositiva"/>
          <p:cNvSpPr>
            <a:spLocks noGrp="1"/>
          </p:cNvSpPr>
          <p:nvPr>
            <p:ph type="sldNum" sz="quarter" idx="12"/>
          </p:nvPr>
        </p:nvSpPr>
        <p:spPr>
          <a:xfrm>
            <a:off x="8229600" y="6473952"/>
            <a:ext cx="758952" cy="246888"/>
          </a:xfrm>
        </p:spPr>
        <p:txBody>
          <a:bodyPr/>
          <a:lstStyle/>
          <a:p>
            <a:pPr>
              <a:defRPr/>
            </a:pPr>
            <a:fld id="{18355F74-763D-4DFC-8166-2A42524CF952}" type="slidenum">
              <a:rPr lang="es-ES" smtClean="0"/>
              <a:pPr>
                <a:defRPr/>
              </a:pPr>
              <a:t>‹Nº›</a:t>
            </a:fld>
            <a:endParaRPr lang="es-ES" dirty="0"/>
          </a:p>
        </p:txBody>
      </p:sp>
    </p:spTree>
  </p:cSld>
  <p:clrMapOvr>
    <a:masterClrMapping/>
  </p:clrMapOvr>
  <p:transitio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pPr>
              <a:defRPr/>
            </a:pPr>
            <a:endParaRPr lang="es-ES" dirty="0"/>
          </a:p>
        </p:txBody>
      </p:sp>
      <p:sp>
        <p:nvSpPr>
          <p:cNvPr id="19" name="18 Marcador de pie de página"/>
          <p:cNvSpPr>
            <a:spLocks noGrp="1"/>
          </p:cNvSpPr>
          <p:nvPr>
            <p:ph type="ftr" sz="quarter" idx="11"/>
          </p:nvPr>
        </p:nvSpPr>
        <p:spPr>
          <a:xfrm>
            <a:off x="3581400" y="76200"/>
            <a:ext cx="2895600" cy="288925"/>
          </a:xfrm>
        </p:spPr>
        <p:txBody>
          <a:bodyPr/>
          <a:lstStyle/>
          <a:p>
            <a:pPr>
              <a:defRPr/>
            </a:pPr>
            <a:endParaRPr lang="es-ES" dirty="0"/>
          </a:p>
        </p:txBody>
      </p:sp>
      <p:sp>
        <p:nvSpPr>
          <p:cNvPr id="16" name="15 Marcador de número de diapositiva"/>
          <p:cNvSpPr>
            <a:spLocks noGrp="1"/>
          </p:cNvSpPr>
          <p:nvPr>
            <p:ph type="sldNum" sz="quarter" idx="12"/>
          </p:nvPr>
        </p:nvSpPr>
        <p:spPr>
          <a:xfrm>
            <a:off x="8229600" y="6473952"/>
            <a:ext cx="758952" cy="246888"/>
          </a:xfrm>
        </p:spPr>
        <p:txBody>
          <a:bodyPr/>
          <a:lstStyle/>
          <a:p>
            <a:pPr>
              <a:defRPr/>
            </a:pPr>
            <a:fld id="{3EC2FA2D-D767-48C0-A1FF-3E2595A3516E}" type="slidenum">
              <a:rPr lang="es-ES" smtClean="0"/>
              <a:pPr>
                <a:defRPr/>
              </a:pPr>
              <a:t>‹Nº›</a:t>
            </a:fld>
            <a:endParaRPr lang="es-ES" dirty="0"/>
          </a:p>
        </p:txBody>
      </p:sp>
    </p:spTree>
  </p:cSld>
  <p:clrMapOvr>
    <a:masterClrMapping/>
  </p:clrMapOvr>
  <p:transitio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pPr>
              <a:defRPr/>
            </a:pPr>
            <a:endParaRPr lang="es-ES" dirty="0"/>
          </a:p>
        </p:txBody>
      </p:sp>
      <p:sp>
        <p:nvSpPr>
          <p:cNvPr id="11" name="10 Marcador de pie de página"/>
          <p:cNvSpPr>
            <a:spLocks noGrp="1"/>
          </p:cNvSpPr>
          <p:nvPr>
            <p:ph type="ftr" sz="quarter" idx="11"/>
          </p:nvPr>
        </p:nvSpPr>
        <p:spPr/>
        <p:txBody>
          <a:bodyPr/>
          <a:lstStyle/>
          <a:p>
            <a:pPr>
              <a:defRPr/>
            </a:pPr>
            <a:endParaRPr lang="es-ES" dirty="0"/>
          </a:p>
        </p:txBody>
      </p:sp>
      <p:sp>
        <p:nvSpPr>
          <p:cNvPr id="16" name="15 Marcador de número de diapositiva"/>
          <p:cNvSpPr>
            <a:spLocks noGrp="1"/>
          </p:cNvSpPr>
          <p:nvPr>
            <p:ph type="sldNum" sz="quarter" idx="12"/>
          </p:nvPr>
        </p:nvSpPr>
        <p:spPr/>
        <p:txBody>
          <a:bodyPr/>
          <a:lstStyle/>
          <a:p>
            <a:pPr>
              <a:defRPr/>
            </a:pPr>
            <a:fld id="{B5B8A9F6-48D7-4C4B-ABBD-EBBB3FACD409}" type="slidenum">
              <a:rPr lang="es-ES" smtClean="0"/>
              <a:pPr>
                <a:defRPr/>
              </a:pPr>
              <a:t>‹Nº›</a:t>
            </a:fld>
            <a:endParaRPr lang="es-E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pPr>
              <a:defRPr/>
            </a:pPr>
            <a:endParaRPr lang="es-ES" dirty="0"/>
          </a:p>
        </p:txBody>
      </p:sp>
      <p:sp>
        <p:nvSpPr>
          <p:cNvPr id="10" name="9 Marcador de pie de página"/>
          <p:cNvSpPr>
            <a:spLocks noGrp="1"/>
          </p:cNvSpPr>
          <p:nvPr>
            <p:ph type="ftr" sz="quarter" idx="11"/>
          </p:nvPr>
        </p:nvSpPr>
        <p:spPr/>
        <p:txBody>
          <a:bodyPr/>
          <a:lstStyle/>
          <a:p>
            <a:pPr>
              <a:defRPr/>
            </a:pPr>
            <a:endParaRPr lang="es-ES" dirty="0"/>
          </a:p>
        </p:txBody>
      </p:sp>
      <p:sp>
        <p:nvSpPr>
          <p:cNvPr id="31" name="30 Marcador de número de diapositiva"/>
          <p:cNvSpPr>
            <a:spLocks noGrp="1"/>
          </p:cNvSpPr>
          <p:nvPr>
            <p:ph type="sldNum" sz="quarter" idx="12"/>
          </p:nvPr>
        </p:nvSpPr>
        <p:spPr/>
        <p:txBody>
          <a:bodyPr/>
          <a:lstStyle/>
          <a:p>
            <a:pPr>
              <a:defRPr/>
            </a:pPr>
            <a:fld id="{2D2827A8-F0C9-421A-B0E1-2CADB8F8BA0D}" type="slidenum">
              <a:rPr lang="es-ES" smtClean="0"/>
              <a:pPr>
                <a:defRPr/>
              </a:pPr>
              <a:t>‹Nº›</a:t>
            </a:fld>
            <a:endParaRPr lang="es-ES" dirty="0"/>
          </a:p>
        </p:txBody>
      </p:sp>
    </p:spTree>
  </p:cSld>
  <p:clrMapOvr>
    <a:masterClrMapping/>
  </p:clrMapOvr>
  <p:transitio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a:xfrm>
            <a:off x="8229600" y="6477000"/>
            <a:ext cx="762000" cy="246888"/>
          </a:xfrm>
        </p:spPr>
        <p:txBody>
          <a:bodyPr/>
          <a:lstStyle/>
          <a:p>
            <a:pPr>
              <a:defRPr/>
            </a:pPr>
            <a:fld id="{B2845066-2C60-4902-8BAE-4D0EDE23FA84}" type="slidenum">
              <a:rPr lang="es-ES" smtClean="0"/>
              <a:pPr>
                <a:defRPr/>
              </a:pPr>
              <a:t>‹Nº›</a:t>
            </a:fld>
            <a:endParaRPr lang="es-E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20AF50-1DF2-4CD1-8A8C-DA62EB90F7A0}" type="slidenum">
              <a:rPr lang="en-US"/>
              <a:pPr>
                <a:defRPr/>
              </a:pPr>
              <a:t>‹Nº›</a:t>
            </a:fld>
            <a:endParaRPr lang="en-US" dirty="0"/>
          </a:p>
        </p:txBody>
      </p:sp>
    </p:spTree>
  </p:cSld>
  <p:clrMapOvr>
    <a:masterClrMapping/>
  </p:clrMapOvr>
  <p:transitio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pPr>
              <a:defRPr/>
            </a:pPr>
            <a:endParaRPr lang="es-ES" dirty="0"/>
          </a:p>
        </p:txBody>
      </p:sp>
      <p:sp>
        <p:nvSpPr>
          <p:cNvPr id="21" name="20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135D66AF-C910-4983-BC99-B3AC8A28F552}" type="slidenum">
              <a:rPr lang="es-ES" smtClean="0"/>
              <a:pPr>
                <a:defRPr/>
              </a:pPr>
              <a:t>‹Nº›</a:t>
            </a:fld>
            <a:endParaRPr lang="es-ES" dirty="0"/>
          </a:p>
        </p:txBody>
      </p:sp>
    </p:spTree>
  </p:cSld>
  <p:clrMapOvr>
    <a:masterClrMapping/>
  </p:clrMapOvr>
  <p:transitio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pPr>
              <a:defRPr/>
            </a:pPr>
            <a:endParaRPr lang="es-ES" dirty="0"/>
          </a:p>
        </p:txBody>
      </p:sp>
      <p:sp>
        <p:nvSpPr>
          <p:cNvPr id="24" name="23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A803EA16-029A-41E6-BD47-F405E926E27A}" type="slidenum">
              <a:rPr lang="es-ES" smtClean="0"/>
              <a:pPr>
                <a:defRPr/>
              </a:pPr>
              <a:t>‹Nº›</a:t>
            </a:fld>
            <a:endParaRPr lang="es-ES" dirty="0"/>
          </a:p>
        </p:txBody>
      </p:sp>
    </p:spTree>
  </p:cSld>
  <p:clrMapOvr>
    <a:masterClrMapping/>
  </p:clrMapOvr>
  <p:transition spd="med">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pPr>
              <a:defRPr/>
            </a:pPr>
            <a:endParaRPr lang="es-ES" dirty="0"/>
          </a:p>
        </p:txBody>
      </p:sp>
      <p:sp>
        <p:nvSpPr>
          <p:cNvPr id="29" name="28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80333659-4726-4532-87A5-CC34930CE334}" type="slidenum">
              <a:rPr lang="es-ES" smtClean="0"/>
              <a:pPr>
                <a:defRPr/>
              </a:pPr>
              <a:t>‹Nº›</a:t>
            </a:fld>
            <a:endParaRPr lang="es-ES" dirty="0"/>
          </a:p>
        </p:txBody>
      </p:sp>
    </p:spTree>
  </p:cSld>
  <p:clrMapOvr>
    <a:masterClrMapping/>
  </p:clrMapOvr>
  <p:transition spd="med">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31" name="30 Marcador de número de diapositiva"/>
          <p:cNvSpPr>
            <a:spLocks noGrp="1"/>
          </p:cNvSpPr>
          <p:nvPr>
            <p:ph type="sldNum" sz="quarter" idx="12"/>
          </p:nvPr>
        </p:nvSpPr>
        <p:spPr/>
        <p:txBody>
          <a:bodyPr/>
          <a:lstStyle/>
          <a:p>
            <a:pPr>
              <a:defRPr/>
            </a:pPr>
            <a:fld id="{B461322F-3822-4BA9-9712-C4C69C1F82F7}" type="slidenum">
              <a:rPr lang="es-ES" smtClean="0"/>
              <a:pPr>
                <a:defRPr/>
              </a:pPr>
              <a:t>‹Nº›</a:t>
            </a:fld>
            <a:endParaRPr lang="es-E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spd="med">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C2AF1098-2230-47B5-96D9-1BB382BB2F35}" type="slidenum">
              <a:rPr lang="es-ES" smtClean="0"/>
              <a:pPr>
                <a:defRPr/>
              </a:pPr>
              <a:t>‹Nº›</a:t>
            </a:fld>
            <a:endParaRPr lang="es-ES" dirty="0"/>
          </a:p>
        </p:txBody>
      </p:sp>
    </p:spTree>
  </p:cSld>
  <p:clrMapOvr>
    <a:masterClrMapping/>
  </p:clrMapOvr>
  <p:transition spd="med">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1CD0AA52-3A91-40D6-B875-B06E16FB1A2B}" type="slidenum">
              <a:rPr lang="es-ES" smtClean="0"/>
              <a:pPr>
                <a:defRPr/>
              </a:pPr>
              <a:t>‹Nº›</a:t>
            </a:fld>
            <a:endParaRPr lang="es-ES" dirty="0"/>
          </a:p>
        </p:txBody>
      </p:sp>
    </p:spTree>
  </p:cSld>
  <p:clrMapOvr>
    <a:masterClrMapping/>
  </p:clrMapOvr>
  <p:transition spd="med">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8750"/>
            <a:ext cx="8229600" cy="125888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3"/>
          <p:cNvSpPr>
            <a:spLocks noGrp="1" noChangeArrowheads="1"/>
          </p:cNvSpPr>
          <p:nvPr>
            <p:ph type="dt" sz="half" idx="10"/>
          </p:nvPr>
        </p:nvSpPr>
        <p:spPr>
          <a:ln/>
        </p:spPr>
        <p:txBody>
          <a:bodyPr/>
          <a:lstStyle>
            <a:lvl1pPr>
              <a:defRPr/>
            </a:lvl1pPr>
          </a:lstStyle>
          <a:p>
            <a:pPr>
              <a:defRPr/>
            </a:pPr>
            <a:endParaRPr lang="es-ES" dirty="0"/>
          </a:p>
        </p:txBody>
      </p:sp>
      <p:sp>
        <p:nvSpPr>
          <p:cNvPr id="6" name="Rectangle 44"/>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45"/>
          <p:cNvSpPr>
            <a:spLocks noGrp="1" noChangeArrowheads="1"/>
          </p:cNvSpPr>
          <p:nvPr>
            <p:ph type="sldNum" sz="quarter" idx="12"/>
          </p:nvPr>
        </p:nvSpPr>
        <p:spPr>
          <a:ln/>
        </p:spPr>
        <p:txBody>
          <a:bodyPr/>
          <a:lstStyle>
            <a:lvl1pPr>
              <a:defRPr/>
            </a:lvl1pPr>
          </a:lstStyle>
          <a:p>
            <a:pPr>
              <a:defRPr/>
            </a:pPr>
            <a:fld id="{FE45F4FD-5422-4135-AF2F-AEBCA041A1C1}" type="slidenum">
              <a:rPr lang="es-ES"/>
              <a:pPr>
                <a:defRPr/>
              </a:pPr>
              <a:t>‹Nº›</a:t>
            </a:fld>
            <a:endParaRPr lang="es-ES" dirty="0"/>
          </a:p>
        </p:txBody>
      </p:sp>
    </p:spTree>
  </p:cSld>
  <p:clrMapOvr>
    <a:masterClrMapping/>
  </p:clrMapOvr>
  <p:transition spd="med">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2117725" y="153988"/>
            <a:ext cx="6867525" cy="1065212"/>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209800" y="1927225"/>
            <a:ext cx="3311525" cy="4151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673725" y="1927225"/>
            <a:ext cx="3311525" cy="4151313"/>
          </a:xfrm>
        </p:spPr>
        <p:txBody>
          <a:bodyPr/>
          <a:lstStyle/>
          <a:p>
            <a:pPr lvl="0"/>
            <a:endParaRPr lang="es-ES" noProof="0" dirty="0"/>
          </a:p>
        </p:txBody>
      </p:sp>
      <p:sp>
        <p:nvSpPr>
          <p:cNvPr id="5" name="Rectangle 5"/>
          <p:cNvSpPr>
            <a:spLocks noGrp="1" noChangeArrowheads="1"/>
          </p:cNvSpPr>
          <p:nvPr>
            <p:ph type="dt" sz="half" idx="10"/>
          </p:nvPr>
        </p:nvSpPr>
        <p:spPr>
          <a:ln/>
        </p:spPr>
        <p:txBody>
          <a:bodyPr/>
          <a:lstStyle>
            <a:lvl1pPr>
              <a:defRPr/>
            </a:lvl1pPr>
          </a:lstStyle>
          <a:p>
            <a:pPr>
              <a:defRPr/>
            </a:pPr>
            <a:endParaRPr lang="es-E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7"/>
          <p:cNvSpPr>
            <a:spLocks noGrp="1" noChangeArrowheads="1"/>
          </p:cNvSpPr>
          <p:nvPr>
            <p:ph type="sldNum" sz="quarter" idx="12"/>
          </p:nvPr>
        </p:nvSpPr>
        <p:spPr>
          <a:ln/>
        </p:spPr>
        <p:txBody>
          <a:bodyPr/>
          <a:lstStyle>
            <a:lvl1pPr>
              <a:defRPr/>
            </a:lvl1pPr>
          </a:lstStyle>
          <a:p>
            <a:pPr>
              <a:defRPr/>
            </a:pPr>
            <a:fld id="{39668252-8707-498E-B04E-56B04589B844}" type="slidenum">
              <a:rPr lang="es-ES"/>
              <a:pPr>
                <a:defRPr/>
              </a:pPr>
              <a:t>‹Nº›</a:t>
            </a:fld>
            <a:endParaRPr lang="es-ES" dirty="0"/>
          </a:p>
        </p:txBody>
      </p:sp>
    </p:spTree>
  </p:cSld>
  <p:clrMapOvr>
    <a:masterClrMapping/>
  </p:clrMapOvr>
  <p:transition spd="med">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pPr>
              <a:defRPr/>
            </a:pPr>
            <a:endParaRPr lang="en-US" dirty="0"/>
          </a:p>
        </p:txBody>
      </p:sp>
      <p:sp>
        <p:nvSpPr>
          <p:cNvPr id="17" name="16 Marcador de pie de página"/>
          <p:cNvSpPr>
            <a:spLocks noGrp="1"/>
          </p:cNvSpPr>
          <p:nvPr>
            <p:ph type="ftr" sz="quarter" idx="11"/>
          </p:nvPr>
        </p:nvSpPr>
        <p:spPr/>
        <p:txBody>
          <a:bodyPr/>
          <a:lstStyle/>
          <a:p>
            <a:pPr>
              <a:defRPr/>
            </a:pPr>
            <a:endParaRPr lang="en-US" dirty="0"/>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D11F46E-B434-43FF-9009-780BD94EC62D}" type="slidenum">
              <a:rPr lang="en-US" smtClean="0"/>
              <a:pPr>
                <a:defRPr/>
              </a:pPr>
              <a:t>‹Nº›</a:t>
            </a:fld>
            <a:endParaRPr lang="en-US" dirty="0"/>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endParaRPr lang="en-US" dirty="0"/>
          </a:p>
        </p:txBody>
      </p:sp>
      <p:sp>
        <p:nvSpPr>
          <p:cNvPr id="5" name="4 Marcador de pie de página"/>
          <p:cNvSpPr>
            <a:spLocks noGrp="1"/>
          </p:cNvSpPr>
          <p:nvPr>
            <p:ph type="ftr" sz="quarter" idx="11"/>
          </p:nvPr>
        </p:nvSpPr>
        <p:spPr/>
        <p:txBody>
          <a:bodyPr/>
          <a:lstStyle/>
          <a:p>
            <a:pPr>
              <a:defRPr/>
            </a:pPr>
            <a:endParaRPr lang="en-US" dirty="0"/>
          </a:p>
        </p:txBody>
      </p:sp>
      <p:sp>
        <p:nvSpPr>
          <p:cNvPr id="6" name="5 Marcador de número de diapositiva"/>
          <p:cNvSpPr>
            <a:spLocks noGrp="1"/>
          </p:cNvSpPr>
          <p:nvPr>
            <p:ph type="sldNum" sz="quarter" idx="12"/>
          </p:nvPr>
        </p:nvSpPr>
        <p:spPr>
          <a:xfrm>
            <a:off x="4361688" y="1026372"/>
            <a:ext cx="457200" cy="441325"/>
          </a:xfrm>
        </p:spPr>
        <p:txBody>
          <a:bodyPr/>
          <a:lstStyle/>
          <a:p>
            <a:pPr>
              <a:defRPr/>
            </a:pPr>
            <a:fld id="{7FE74AE2-A5A1-465B-B696-33B690004B13}" type="slidenum">
              <a:rPr lang="en-US" smtClean="0"/>
              <a:pPr>
                <a:defRPr/>
              </a:pPr>
              <a:t>‹Nº›</a:t>
            </a:fld>
            <a:endParaRPr lang="en-US" dirty="0"/>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7CA6F1-2886-4001-9A6C-62AFFB275036}" type="slidenum">
              <a:rPr lang="en-US"/>
              <a:pPr>
                <a:defRPr/>
              </a:pPr>
              <a:t>‹Nº›</a:t>
            </a:fld>
            <a:endParaRPr lang="en-US" dirty="0"/>
          </a:p>
        </p:txBody>
      </p:sp>
    </p:spTree>
  </p:cSld>
  <p:clrMapOvr>
    <a:masterClrMapping/>
  </p:clrMapOvr>
  <p:transition spd="med">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pPr>
              <a:defRPr/>
            </a:pPr>
            <a:endParaRPr lang="en-US" dirty="0"/>
          </a:p>
        </p:txBody>
      </p:sp>
      <p:sp>
        <p:nvSpPr>
          <p:cNvPr id="4" name="3 Marcador de fecha"/>
          <p:cNvSpPr>
            <a:spLocks noGrp="1"/>
          </p:cNvSpPr>
          <p:nvPr>
            <p:ph type="dt" sz="half" idx="10"/>
          </p:nvPr>
        </p:nvSpPr>
        <p:spPr/>
        <p:txBody>
          <a:bodyPr/>
          <a:lstStyle/>
          <a:p>
            <a:pPr>
              <a:defRPr/>
            </a:pPr>
            <a:endParaRPr lang="en-US" dirty="0"/>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F20AF50-1DF2-4CD1-8A8C-DA62EB90F7A0}" type="slidenum">
              <a:rPr lang="en-US" smtClean="0"/>
              <a:pPr>
                <a:defRPr/>
              </a:pPr>
              <a:t>‹Nº›</a:t>
            </a:fld>
            <a:endParaRPr lang="en-US" dirty="0"/>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pPr>
              <a:defRPr/>
            </a:pPr>
            <a:endParaRPr lang="en-US" dirty="0"/>
          </a:p>
        </p:txBody>
      </p:sp>
      <p:sp>
        <p:nvSpPr>
          <p:cNvPr id="6" name="5 Marcador de pie de página"/>
          <p:cNvSpPr>
            <a:spLocks noGrp="1"/>
          </p:cNvSpPr>
          <p:nvPr>
            <p:ph type="ftr" sz="quarter" idx="11"/>
          </p:nvPr>
        </p:nvSpPr>
        <p:spPr/>
        <p:txBody>
          <a:bodyPr/>
          <a:lstStyle/>
          <a:p>
            <a:pPr>
              <a:defRPr/>
            </a:pPr>
            <a:endParaRPr lang="en-US" dirty="0"/>
          </a:p>
        </p:txBody>
      </p:sp>
      <p:sp>
        <p:nvSpPr>
          <p:cNvPr id="7" name="6 Marcador de número de diapositiva"/>
          <p:cNvSpPr>
            <a:spLocks noGrp="1"/>
          </p:cNvSpPr>
          <p:nvPr>
            <p:ph type="sldNum" sz="quarter" idx="12"/>
          </p:nvPr>
        </p:nvSpPr>
        <p:spPr/>
        <p:txBody>
          <a:bodyPr/>
          <a:lstStyle/>
          <a:p>
            <a:pPr>
              <a:defRPr/>
            </a:pPr>
            <a:fld id="{AB7CA6F1-2886-4001-9A6C-62AFFB275036}" type="slidenum">
              <a:rPr lang="en-US" smtClean="0"/>
              <a:pPr>
                <a:defRPr/>
              </a:pPr>
              <a:t>‹Nº›</a:t>
            </a:fld>
            <a:endParaRPr lang="en-US" dirty="0"/>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a:defRPr/>
            </a:pPr>
            <a:endParaRPr lang="en-US" dirty="0"/>
          </a:p>
        </p:txBody>
      </p:sp>
      <p:sp>
        <p:nvSpPr>
          <p:cNvPr id="8" name="7 Marcador de pie de página"/>
          <p:cNvSpPr>
            <a:spLocks noGrp="1"/>
          </p:cNvSpPr>
          <p:nvPr>
            <p:ph type="ftr" sz="quarter" idx="11"/>
          </p:nvPr>
        </p:nvSpPr>
        <p:spPr>
          <a:xfrm>
            <a:off x="304800" y="6409944"/>
            <a:ext cx="3581400" cy="365760"/>
          </a:xfrm>
        </p:spPr>
        <p:txBody>
          <a:bodyPr/>
          <a:lstStyle/>
          <a:p>
            <a:pPr>
              <a:defRPr/>
            </a:pPr>
            <a:endParaRPr lang="en-US" dirty="0"/>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pPr>
              <a:defRPr/>
            </a:pPr>
            <a:fld id="{14593915-A8B7-47CD-961D-B67B7EBD01EC}" type="slidenum">
              <a:rPr lang="en-US" smtClean="0"/>
              <a:pPr>
                <a:defRPr/>
              </a:pPr>
              <a:t>‹Nº›</a:t>
            </a:fld>
            <a:endParaRPr lang="en-US" dirty="0"/>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dirty="0"/>
          </a:p>
        </p:txBody>
      </p:sp>
      <p:sp>
        <p:nvSpPr>
          <p:cNvPr id="4" name="3 Marcador de pie de página"/>
          <p:cNvSpPr>
            <a:spLocks noGrp="1"/>
          </p:cNvSpPr>
          <p:nvPr>
            <p:ph type="ftr" sz="quarter" idx="11"/>
          </p:nvPr>
        </p:nvSpPr>
        <p:spPr/>
        <p:txBody>
          <a:bodyPr/>
          <a:lstStyle/>
          <a:p>
            <a:pPr>
              <a:defRPr/>
            </a:pPr>
            <a:endParaRPr lang="en-US" dirty="0"/>
          </a:p>
        </p:txBody>
      </p:sp>
      <p:sp>
        <p:nvSpPr>
          <p:cNvPr id="5" name="4 Marcador de número de diapositiva"/>
          <p:cNvSpPr>
            <a:spLocks noGrp="1"/>
          </p:cNvSpPr>
          <p:nvPr>
            <p:ph type="sldNum" sz="quarter" idx="12"/>
          </p:nvPr>
        </p:nvSpPr>
        <p:spPr>
          <a:xfrm>
            <a:off x="4343400" y="1036020"/>
            <a:ext cx="457200" cy="441325"/>
          </a:xfrm>
        </p:spPr>
        <p:txBody>
          <a:bodyPr/>
          <a:lstStyle/>
          <a:p>
            <a:pPr>
              <a:defRPr/>
            </a:pPr>
            <a:fld id="{CC6EF098-E489-4C3C-A1B4-DA7D243890E3}" type="slidenum">
              <a:rPr lang="en-US" smtClean="0"/>
              <a:pPr>
                <a:defRPr/>
              </a:pPr>
              <a:t>‹Nº›</a:t>
            </a:fld>
            <a:endParaRPr lang="en-US" dirty="0"/>
          </a:p>
        </p:txBody>
      </p:sp>
    </p:spTree>
  </p:cSld>
  <p:clrMapOvr>
    <a:masterClrMapping/>
  </p:clrMapOvr>
  <p:transition spd="med">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pPr>
              <a:defRPr/>
            </a:pPr>
            <a:endParaRPr lang="en-US" dirty="0"/>
          </a:p>
        </p:txBody>
      </p:sp>
      <p:sp>
        <p:nvSpPr>
          <p:cNvPr id="3" name="2 Marcador de pie de página"/>
          <p:cNvSpPr>
            <a:spLocks noGrp="1"/>
          </p:cNvSpPr>
          <p:nvPr>
            <p:ph type="ftr" sz="quarter" idx="11"/>
          </p:nvPr>
        </p:nvSpPr>
        <p:spPr/>
        <p:txBody>
          <a:bodyPr/>
          <a:lstStyle/>
          <a:p>
            <a:pPr>
              <a:defRPr/>
            </a:pPr>
            <a:endParaRPr lang="en-US" dirty="0"/>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2D082CE9-A119-4EA3-B7B0-410CD2B2DA5F}" type="slidenum">
              <a:rPr lang="en-US" smtClean="0"/>
              <a:pPr>
                <a:defRPr/>
              </a:pPr>
              <a:t>‹Nº›</a:t>
            </a:fld>
            <a:endParaRPr lang="en-US" dirty="0"/>
          </a:p>
        </p:txBody>
      </p:sp>
    </p:spTree>
  </p:cSld>
  <p:clrMapOvr>
    <a:masterClrMapping/>
  </p:clrMapOvr>
  <p:transition spd="med">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F9A93471-0FF5-4F01-A684-AF9743CBE3DA}" type="slidenum">
              <a:rPr lang="en-US" smtClean="0"/>
              <a:pPr>
                <a:defRPr/>
              </a:pPr>
              <a:t>‹Nº›</a:t>
            </a:fld>
            <a:endParaRPr lang="en-US" dirty="0"/>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pPr>
              <a:defRPr/>
            </a:pPr>
            <a:endParaRPr lang="en-US" dirty="0"/>
          </a:p>
        </p:txBody>
      </p:sp>
      <p:sp>
        <p:nvSpPr>
          <p:cNvPr id="6" name="5 Marcador de pie de página"/>
          <p:cNvSpPr>
            <a:spLocks noGrp="1"/>
          </p:cNvSpPr>
          <p:nvPr>
            <p:ph type="ftr" sz="quarter" idx="11"/>
          </p:nvPr>
        </p:nvSpPr>
        <p:spPr>
          <a:xfrm>
            <a:off x="301752" y="6410848"/>
            <a:ext cx="3383280" cy="365760"/>
          </a:xfrm>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pPr>
              <a:defRPr/>
            </a:pPr>
            <a:fld id="{31B1D90A-FF94-430A-83DF-0411F4835793}" type="slidenum">
              <a:rPr lang="en-US" smtClean="0"/>
              <a:pPr>
                <a:defRPr/>
              </a:pPr>
              <a:t>‹Nº›</a:t>
            </a:fld>
            <a:endParaRPr lang="en-US" dirty="0"/>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pPr>
              <a:defRPr/>
            </a:pPr>
            <a:endParaRPr lang="en-US" dirty="0"/>
          </a:p>
        </p:txBody>
      </p:sp>
      <p:sp>
        <p:nvSpPr>
          <p:cNvPr id="6" name="5 Marcador de pie de página"/>
          <p:cNvSpPr>
            <a:spLocks noGrp="1"/>
          </p:cNvSpPr>
          <p:nvPr>
            <p:ph type="ftr" sz="quarter" idx="11"/>
          </p:nvPr>
        </p:nvSpPr>
        <p:spPr>
          <a:xfrm>
            <a:off x="301752" y="6410848"/>
            <a:ext cx="3584448" cy="365760"/>
          </a:xfrm>
        </p:spPr>
        <p:txBody>
          <a:bodyPr/>
          <a:lstStyle/>
          <a:p>
            <a:pPr>
              <a:defRPr/>
            </a:pPr>
            <a:endParaRPr lang="en-US" dirty="0"/>
          </a:p>
        </p:txBody>
      </p:sp>
    </p:spTree>
  </p:cSld>
  <p:clrMapOvr>
    <a:masterClrMapping/>
  </p:clrMapOvr>
  <p:transition spd="med">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dirty="0"/>
          </a:p>
        </p:txBody>
      </p:sp>
      <p:sp>
        <p:nvSpPr>
          <p:cNvPr id="5" name="4 Marcador de pie de página"/>
          <p:cNvSpPr>
            <a:spLocks noGrp="1"/>
          </p:cNvSpPr>
          <p:nvPr>
            <p:ph type="ftr" sz="quarter" idx="11"/>
          </p:nvPr>
        </p:nvSpPr>
        <p:spPr/>
        <p:txBody>
          <a:bodyPr/>
          <a:lstStyle/>
          <a:p>
            <a:pPr>
              <a:defRPr/>
            </a:pPr>
            <a:endParaRPr lang="en-US" dirty="0"/>
          </a:p>
        </p:txBody>
      </p:sp>
      <p:sp>
        <p:nvSpPr>
          <p:cNvPr id="6" name="5 Marcador de número de diapositiva"/>
          <p:cNvSpPr>
            <a:spLocks noGrp="1"/>
          </p:cNvSpPr>
          <p:nvPr>
            <p:ph type="sldNum" sz="quarter" idx="12"/>
          </p:nvPr>
        </p:nvSpPr>
        <p:spPr/>
        <p:txBody>
          <a:bodyPr/>
          <a:lstStyle/>
          <a:p>
            <a:pPr>
              <a:defRPr/>
            </a:pPr>
            <a:fld id="{AD0F1074-1CE1-4674-AF93-4DEE7DF0CBE5}" type="slidenum">
              <a:rPr lang="en-US" smtClean="0"/>
              <a:pPr>
                <a:defRPr/>
              </a:pPr>
              <a:t>‹Nº›</a:t>
            </a:fld>
            <a:endParaRPr lang="en-US" dirty="0"/>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pPr>
              <a:defRPr/>
            </a:pPr>
            <a:fld id="{C4DACC4E-82B9-41FB-B5D9-1C71490B1337}" type="slidenum">
              <a:rPr lang="en-US" smtClean="0"/>
              <a:pPr>
                <a:defRPr/>
              </a:pPr>
              <a:t>‹Nº›</a:t>
            </a:fld>
            <a:endParaRPr lang="en-US" dirty="0"/>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dirty="0"/>
          </a:p>
        </p:txBody>
      </p:sp>
      <p:sp>
        <p:nvSpPr>
          <p:cNvPr id="5" name="4 Marcador de pie de página"/>
          <p:cNvSpPr>
            <a:spLocks noGrp="1"/>
          </p:cNvSpPr>
          <p:nvPr>
            <p:ph type="ftr" sz="quarter" idx="11"/>
          </p:nvPr>
        </p:nvSpPr>
        <p:spPr/>
        <p:txBody>
          <a:bodyPr/>
          <a:lstStyle/>
          <a:p>
            <a:pPr>
              <a:defRPr/>
            </a:pPr>
            <a:endParaRPr lang="en-US" dirty="0"/>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4593915-A8B7-47CD-961D-B67B7EBD01EC}" type="slidenum">
              <a:rPr lang="en-US"/>
              <a:pPr>
                <a:defRPr/>
              </a:pPr>
              <a:t>‹Nº›</a:t>
            </a:fld>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C6EF098-E489-4C3C-A1B4-DA7D243890E3}" type="slidenum">
              <a:rPr lang="en-US"/>
              <a:pPr>
                <a:defRPr/>
              </a:pPr>
              <a:t>‹Nº›</a:t>
            </a:fld>
            <a:endParaRPr lang="en-US" dirty="0"/>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D082CE9-A119-4EA3-B7B0-410CD2B2DA5F}" type="slidenum">
              <a:rPr lang="en-US"/>
              <a:pPr>
                <a:defRPr/>
              </a:pPr>
              <a:t>‹Nº›</a:t>
            </a:fld>
            <a:endParaRPr lang="en-US" dirty="0"/>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A93471-0FF5-4F01-A684-AF9743CBE3DA}" type="slidenum">
              <a:rPr lang="en-US"/>
              <a:pPr>
                <a:defRPr/>
              </a:pPr>
              <a:t>‹Nº›</a:t>
            </a:fld>
            <a:endParaRPr lang="en-US" dirty="0"/>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B1D90A-FF94-430A-83DF-0411F4835793}" type="slidenum">
              <a:rPr lang="en-US"/>
              <a:pPr>
                <a:defRPr/>
              </a:pPr>
              <a:t>‹Nº›</a:t>
            </a:fld>
            <a:endParaRPr lang="en-US" dirty="0"/>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5"/>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custDataLst>
              <p:tags r:id="rId16"/>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757D652-5697-4415-9052-2F994131B83B}"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8789" r:id="rId1"/>
    <p:sldLayoutId id="2147488749" r:id="rId2"/>
    <p:sldLayoutId id="2147488750" r:id="rId3"/>
    <p:sldLayoutId id="2147488751" r:id="rId4"/>
    <p:sldLayoutId id="2147488752" r:id="rId5"/>
    <p:sldLayoutId id="2147488753" r:id="rId6"/>
    <p:sldLayoutId id="2147488754" r:id="rId7"/>
    <p:sldLayoutId id="2147488755" r:id="rId8"/>
    <p:sldLayoutId id="2147488756" r:id="rId9"/>
    <p:sldLayoutId id="2147488757" r:id="rId10"/>
    <p:sldLayoutId id="2147488758" r:id="rId11"/>
    <p:sldLayoutId id="2147488759" r:id="rId12"/>
    <p:sldLayoutId id="2147488820" r:id="rId13"/>
  </p:sldLayoutIdLst>
  <p:transition spd="med">
    <p:wipe/>
  </p:transition>
  <p:hf hdr="0" ftr="0" dt="0"/>
  <p:txStyles>
    <p:title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fontAlgn="base">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fontAlgn="base">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fontAlgn="base">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fontAlgn="base">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12 Marcador de título"/>
          <p:cNvSpPr>
            <a:spLocks noGrp="1"/>
          </p:cNvSpPr>
          <p:nvPr>
            <p:ph type="title"/>
          </p:nvPr>
        </p:nvSpPr>
        <p:spPr>
          <a:xfrm>
            <a:off x="503238" y="4986338"/>
            <a:ext cx="8183562" cy="1050925"/>
          </a:xfrm>
          <a:prstGeom prst="rect">
            <a:avLst/>
          </a:prstGeom>
        </p:spPr>
        <p:txBody>
          <a:bodyPr vert="horz" anchor="b">
            <a:normAutofit/>
          </a:bodyPr>
          <a:lstStyle>
            <a:extLst/>
          </a:lstStyle>
          <a:p>
            <a:r>
              <a:rPr lang="es-ES" smtClean="0"/>
              <a:t>Haga clic para modificar el estilo de título del patrón</a:t>
            </a:r>
            <a:endParaRPr lang="en-US"/>
          </a:p>
        </p:txBody>
      </p:sp>
      <p:sp>
        <p:nvSpPr>
          <p:cNvPr id="6151" name="3 Marcador de texto"/>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dirty="0"/>
          </a:p>
        </p:txBody>
      </p:sp>
      <p:sp>
        <p:nvSpPr>
          <p:cNvPr id="18" name="17 Marcador de pie de página"/>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4 Marcador de número de diapositiva"/>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CCB02F5-B357-46DF-98D8-DD084912C1A7}"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8798" r:id="rId1"/>
    <p:sldLayoutId id="2147488799" r:id="rId2"/>
    <p:sldLayoutId id="2147488800" r:id="rId3"/>
    <p:sldLayoutId id="2147488801" r:id="rId4"/>
    <p:sldLayoutId id="2147488802" r:id="rId5"/>
    <p:sldLayoutId id="2147488803" r:id="rId6"/>
    <p:sldLayoutId id="2147488804" r:id="rId7"/>
    <p:sldLayoutId id="2147488805" r:id="rId8"/>
    <p:sldLayoutId id="2147488806" r:id="rId9"/>
    <p:sldLayoutId id="2147488807" r:id="rId10"/>
    <p:sldLayoutId id="2147488808" r:id="rId11"/>
  </p:sldLayoutIdLst>
  <p:transition spd="med">
    <p:wipe/>
  </p:transition>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7757D652-5697-4415-9052-2F994131B83B}" type="slidenum">
              <a:rPr lang="en-US" smtClean="0"/>
              <a:pPr>
                <a:defRPr/>
              </a:pPr>
              <a:t>‹Nº›</a:t>
            </a:fld>
            <a:endParaRPr lang="en-U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8835" r:id="rId1"/>
    <p:sldLayoutId id="2147488836" r:id="rId2"/>
    <p:sldLayoutId id="2147488837" r:id="rId3"/>
    <p:sldLayoutId id="2147488838" r:id="rId4"/>
    <p:sldLayoutId id="2147488839" r:id="rId5"/>
    <p:sldLayoutId id="2147488840" r:id="rId6"/>
    <p:sldLayoutId id="2147488841" r:id="rId7"/>
    <p:sldLayoutId id="2147488842" r:id="rId8"/>
    <p:sldLayoutId id="2147488843" r:id="rId9"/>
    <p:sldLayoutId id="2147488844" r:id="rId10"/>
    <p:sldLayoutId id="2147488845" r:id="rId11"/>
    <p:sldLayoutId id="2147488846" r:id="rId12"/>
    <p:sldLayoutId id="2147488847" r:id="rId13"/>
  </p:sldLayoutIdLst>
  <p:transition spd="med">
    <p:wipe/>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dirty="0"/>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7757D652-5697-4415-9052-2F994131B83B}" type="slidenum">
              <a:rPr lang="en-US" smtClean="0"/>
              <a:pPr>
                <a:defRPr/>
              </a:pPr>
              <a:t>‹Nº›</a:t>
            </a:fld>
            <a:endParaRPr lang="en-US" dirty="0"/>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8849" r:id="rId1"/>
    <p:sldLayoutId id="2147488850" r:id="rId2"/>
    <p:sldLayoutId id="2147488851" r:id="rId3"/>
    <p:sldLayoutId id="2147488852" r:id="rId4"/>
    <p:sldLayoutId id="2147488853" r:id="rId5"/>
    <p:sldLayoutId id="2147488854" r:id="rId6"/>
    <p:sldLayoutId id="2147488855" r:id="rId7"/>
    <p:sldLayoutId id="2147488856" r:id="rId8"/>
    <p:sldLayoutId id="2147488857" r:id="rId9"/>
    <p:sldLayoutId id="2147488858" r:id="rId10"/>
    <p:sldLayoutId id="2147488859" r:id="rId11"/>
  </p:sldLayoutIdLst>
  <p:transition spd="med">
    <p:wipe/>
  </p:transition>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prometeolibros.com/MainSite/Libro/antiperonistas-en-la-argentina-peronistas-los-radicales-y-socialistas-en-la-politica/marcela-garcia-sebastiani/IdLibro331363" TargetMode="External"/><Relationship Id="rId1" Type="http://schemas.openxmlformats.org/officeDocument/2006/relationships/slideLayout" Target="../slideLayouts/slideLayout21.xml"/><Relationship Id="rId4" Type="http://schemas.openxmlformats.org/officeDocument/2006/relationships/image" Target="../media/image60.gif"/></Relationships>
</file>

<file path=ppt/slides/_rels/slide1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utdt.edu/Upload/cvProfesores/cvTorre.pdf" TargetMode="External"/><Relationship Id="rId1" Type="http://schemas.openxmlformats.org/officeDocument/2006/relationships/slideLayout" Target="../slideLayouts/slideLayout21.xml"/><Relationship Id="rId5" Type="http://schemas.openxmlformats.org/officeDocument/2006/relationships/image" Target="../media/image62.jpeg"/><Relationship Id="rId4" Type="http://schemas.openxmlformats.org/officeDocument/2006/relationships/hyperlink" Target="http://www.google.com.ar/imgres?imgurl=http://www.clarin.com/diario/2006/05/08/thumb/t033eh09.jpg&amp;imgrefurl=http://www.clarin.com/diario/2006/05/08/sociedad/s-03301.htm&amp;usg=__Exx7M14BSqqerR8BjzzBaqfV2rs=&amp;h=214&amp;w=260&amp;sz=16&amp;hl=es&amp;start=2&amp;tbnid=ToLS7u4pkfDitM:&amp;tbnh=92&amp;tbnw=112&amp;prev=/images?q=halperin+Donghi+foto&amp;hl=es&amp;sa=G"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ar/imgres?imgurl=http://www.rionegro.com.ar/diario/2007/11/27/images/47339.jpg&amp;imgrefurl=http://www.reporte24.com.ar/pol-tica/todo-el-pa-s-marcha-a-un-a-o-de-la-desaparici-n-de-jorge-julio-l-pez.html&amp;usg=__CeLlp-_hbEa0uSBp9iqexwSUJFg=&amp;h=502&amp;w=550&amp;sz=44&amp;hl=es&amp;start=7&amp;tbnid=g4QzfepwZ_48dM:&amp;tbnh=121&amp;tbnw=133&amp;prev=/images?q=Torcuato+Di+Tella++foto&amp;hl=es&amp;sa=G" TargetMode="External"/><Relationship Id="rId1" Type="http://schemas.openxmlformats.org/officeDocument/2006/relationships/slideLayout" Target="../slideLayouts/slideLayout2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www.klepsidra.net/klepsidra17/vainfas.jpg" TargetMode="External"/><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36.xml"/><Relationship Id="rId6" Type="http://schemas.openxmlformats.org/officeDocument/2006/relationships/hyperlink" Target="http://rds.yahoo.com/_ylt=A0WTefh4EmZJsi8AqtyJzbkF;_ylu=X3oDMTBpZTByOGFiBHBvcwMyBHNlYwNzcgR2dGlkAw--/SIG=1jit1mkbm/EXP=1231512568/**http:/images.search.yahoo.com/images/view?back=http://images.search.yahoo.com/search/images?ei=utf-8&amp;fr=slv1-adbe&amp;p=Dominios+da+Historia&amp;w=130&amp;h=197&amp;imgurl=i.s8.com.br/images/books/cover/img4/23334.jpg&amp;rurl=http://www.submarino.com.br/books_productdetails.asp?Query=ProductPage&amp;ProdTypeId=1&amp;ProdId=23334&amp;franq=100464&amp;size=5.8kB&amp;name=23334.jpg&amp;p=Dominios+da+Historia&amp;type=JPG&amp;oid=f53b674202c7ae38&amp;no=2&amp;tt=45&amp;sigr=13d3jhtfa&amp;sigi=11dd005qm&amp;sigb=12pjr18sh"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8" Type="http://schemas.openxmlformats.org/officeDocument/2006/relationships/hyperlink" Target="http://www.h-debate.com/congresos/3/menu_def.htm" TargetMode="Externa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h-debate.com/Spanish/cong99in.htm" TargetMode="External"/><Relationship Id="rId1" Type="http://schemas.openxmlformats.org/officeDocument/2006/relationships/slideLayout" Target="../slideLayouts/slideLayout26.xml"/><Relationship Id="rId6" Type="http://schemas.openxmlformats.org/officeDocument/2006/relationships/hyperlink" Target="http://www.h-debate.com/congresos/3/fotos/fotostotal/d14/d14_m/2.htm" TargetMode="External"/><Relationship Id="rId5" Type="http://schemas.openxmlformats.org/officeDocument/2006/relationships/image" Target="../media/image41.jpeg"/><Relationship Id="rId4" Type="http://schemas.openxmlformats.org/officeDocument/2006/relationships/hyperlink" Target="http://www.h-debate.com/Spanish/cong93in.htm" TargetMode="External"/><Relationship Id="rId9" Type="http://schemas.openxmlformats.org/officeDocument/2006/relationships/image" Target="../media/image4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ar/imgres?imgurl=http://itech.dickinson.edu/blog/Images/ECO.jpg&amp;imgrefurl=http://notasmoleskine.blogspot.com/2006/05/eco-vs-dan-brown.html&amp;h=389&amp;w=280&amp;sz=13&amp;tbnid=lLOqkWZwM2FqMM::&amp;tbnh=123&amp;tbnw=89&amp;prev=/images?q=Eco+Umberto+foto&amp;hl=es&amp;usg=__uIKDDKNKI7THj3wMz2Y1wgYQq3E=&amp;ei=6TWbSZuZFJjqMIP27ZIM&amp;sa=X&amp;oi=image_result&amp;resnum=4&amp;ct=image&amp;cd=1"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Layout" Target="../diagrams/layout15.xml"/><Relationship Id="rId7" Type="http://schemas.openxmlformats.org/officeDocument/2006/relationships/image" Target="../media/image47.jpeg"/><Relationship Id="rId2" Type="http://schemas.openxmlformats.org/officeDocument/2006/relationships/diagramData" Target="../diagrams/data15.xml"/><Relationship Id="rId1" Type="http://schemas.openxmlformats.org/officeDocument/2006/relationships/slideLayout" Target="../slideLayouts/slideLayout19.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49.jpeg"/><Relationship Id="rId4" Type="http://schemas.openxmlformats.org/officeDocument/2006/relationships/diagramQuickStyle" Target="../diagrams/quickStyle15.xml"/><Relationship Id="rId9" Type="http://schemas.openxmlformats.org/officeDocument/2006/relationships/hyperlink" Target="http://rds.yahoo.com/_ylt=A0WTb_1eKWZJUXsA_bqJzbkF;_ylu=X3oDMTBpdnJhMHUzBHBvcwMxBHNlYwNzcgR2dGlkAw--/SIG=1gtpqiev8/EXP=1231518430/**http:/images.search.yahoo.com/images/view?back=http://images.search.yahoo.com/search/images?_adv_prop=image&amp;fr=slv1-adbe&amp;va=eduardo+dev%C3%A9s&amp;sz=all&amp;w=115&amp;h=150&amp;imgurl=web.usach.cl/idea/img/e_deves.jpg&amp;rurl=http://web.usach.cl/idea/htm/e_deves.html&amp;size=27.9kB&amp;name=e_deves.jpg&amp;p=eduardo+dev%C3%A9s&amp;type=JPG&amp;oid=8a3ec1784c9a5a10&amp;no=1&amp;tt=6&amp;sigr=119qn4rvr&amp;sigi=1115nmglr&amp;sigb=136c63g7j" TargetMode="Externa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Layout" Target="../diagrams/layout17.xml"/><Relationship Id="rId7" Type="http://schemas.openxmlformats.org/officeDocument/2006/relationships/image" Target="../media/image53.jpeg"/><Relationship Id="rId2" Type="http://schemas.openxmlformats.org/officeDocument/2006/relationships/diagramData" Target="../diagrams/data17.xml"/><Relationship Id="rId1" Type="http://schemas.openxmlformats.org/officeDocument/2006/relationships/slideLayout" Target="../slideLayouts/slideLayout2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www.google.com.ar/imgres?imgurl=http://bp1.blogger.com/_CsR4Bfs5PP4/SI1QVn2MhyI/AAAAAAAAAKE/QBVLRd-6czk/s320/Juan_Jose_Sebrelli%5b1%5d.JPG&amp;imgrefurl=http://contarhasta10.blogspot.com/&amp;h=320&amp;w=320&amp;sz=22&amp;tbnid=5Fz8zw7i3U7KPM::&amp;tbnh=118&amp;tbnw=118&amp;prev=/images?q=Sebrelli+Argentina+Foto&amp;hl=es&amp;usg=__0ax6wzwr7z8Av22tRhqK-a3gnv8=&amp;sa=X&amp;oi=image_result&amp;resnum=3&amp;ct=image&amp;cd=1" TargetMode="External"/><Relationship Id="rId3" Type="http://schemas.openxmlformats.org/officeDocument/2006/relationships/diagramLayout" Target="../diagrams/layout18.xml"/><Relationship Id="rId7" Type="http://schemas.openxmlformats.org/officeDocument/2006/relationships/image" Target="../media/image32.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11" Type="http://schemas.openxmlformats.org/officeDocument/2006/relationships/image" Target="../media/image58.jpeg"/><Relationship Id="rId5" Type="http://schemas.openxmlformats.org/officeDocument/2006/relationships/diagramColors" Target="../diagrams/colors18.xml"/><Relationship Id="rId10" Type="http://schemas.openxmlformats.org/officeDocument/2006/relationships/hyperlink" Target="http://www.google.com.ar/imgres?imgurl=http://web.usach.cl/doctamer/html/fotos/deves_eduardo.jpg&amp;imgrefurl=http://web.usach.cl/doctamer/html/profesores.htm&amp;h=88&amp;w=70&amp;sz=12&amp;tbnid=8Vx9yi-4y6ZpiM::&amp;tbnh=77&amp;tbnw=61&amp;prev=/images?q=Dev%C3%A9s+Eduardo+Chile+Foto&amp;hl=es&amp;usg=__iR0r6WxFbQKiEWJjnTd2te8K0QA=&amp;sa=X&amp;oi=image_result&amp;resnum=4&amp;ct=image&amp;cd=1" TargetMode="External"/><Relationship Id="rId4" Type="http://schemas.openxmlformats.org/officeDocument/2006/relationships/diagramQuickStyle" Target="../diagrams/quickStyle18.xml"/><Relationship Id="rId9" Type="http://schemas.openxmlformats.org/officeDocument/2006/relationships/image" Target="../media/image5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188913"/>
            <a:ext cx="8496300" cy="4032250"/>
          </a:xfrm>
          <a:noFill/>
          <a:effectLst>
            <a:outerShdw dist="35921" dir="2700000" algn="ctr" rotWithShape="0">
              <a:schemeClr val="tx1"/>
            </a:outerShdw>
          </a:effectLst>
        </p:spPr>
        <p:txBody>
          <a:bodyPr/>
          <a:lstStyle/>
          <a:p>
            <a:pPr algn="ctr" eaLnBrk="1" hangingPunct="1">
              <a:defRPr/>
            </a:pPr>
            <a:r>
              <a:rPr lang="es-ES_tradnl"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t>PLANTEOS TEÓRICOS EN LA HISTORIOGRAFÍA DE LOS AÑOS ´90.</a:t>
            </a:r>
            <a:br>
              <a:rPr lang="es-ES_tradnl"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br>
            <a:r>
              <a:rPr lang="es-ES_tradnl"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t/>
            </a:r>
            <a:br>
              <a:rPr lang="es-ES_tradnl"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br>
            <a:r>
              <a:rPr lang="es-ES_tradnl"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t>POLÉMICAS HISTORIOGRÁFICAS EN LA ARGENTINA Y EL BRASIL.</a:t>
            </a:r>
            <a:endParaRPr lang="es-ES" sz="3600" b="1" spc="3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endParaRPr>
          </a:p>
        </p:txBody>
      </p:sp>
      <p:sp>
        <p:nvSpPr>
          <p:cNvPr id="2051" name="Rectangle 3"/>
          <p:cNvSpPr>
            <a:spLocks noGrp="1" noChangeArrowheads="1"/>
          </p:cNvSpPr>
          <p:nvPr>
            <p:ph type="subTitle" idx="1"/>
          </p:nvPr>
        </p:nvSpPr>
        <p:spPr>
          <a:xfrm>
            <a:off x="1214413" y="5373688"/>
            <a:ext cx="6715173" cy="1150937"/>
          </a:xfrm>
          <a:effectLst>
            <a:outerShdw dist="28398" dir="3806097" algn="ctr" rotWithShape="0">
              <a:schemeClr val="tx1"/>
            </a:outerShdw>
          </a:effectLst>
        </p:spPr>
        <p:txBody>
          <a:bodyPr/>
          <a:lstStyle/>
          <a:p>
            <a:pPr algn="ctr" eaLnBrk="1" hangingPunct="1">
              <a:defRPr/>
            </a:pPr>
            <a:r>
              <a:rPr lang="es-ES" sz="2000" b="1" dirty="0" smtClean="0">
                <a:solidFill>
                  <a:schemeClr val="bg1"/>
                </a:solidFill>
                <a:latin typeface="Rockwell" pitchFamily="18" charset="0"/>
              </a:rPr>
              <a:t>Tesis Doctoral</a:t>
            </a:r>
          </a:p>
          <a:p>
            <a:pPr algn="ctr" eaLnBrk="1" hangingPunct="1">
              <a:defRPr/>
            </a:pPr>
            <a:r>
              <a:rPr lang="es-ES" sz="2000" b="1" dirty="0" smtClean="0">
                <a:solidFill>
                  <a:schemeClr val="bg1"/>
                </a:solidFill>
                <a:latin typeface="Rockwell" pitchFamily="18" charset="0"/>
              </a:rPr>
              <a:t> Profesora Nidia Carrizo de Muñoz</a:t>
            </a:r>
          </a:p>
          <a:p>
            <a:pPr algn="ctr" eaLnBrk="1" hangingPunct="1">
              <a:defRPr/>
            </a:pPr>
            <a:r>
              <a:rPr lang="es-ES" sz="2000" b="1" dirty="0" smtClean="0">
                <a:solidFill>
                  <a:schemeClr val="bg1"/>
                </a:solidFill>
                <a:latin typeface="Rockwell" pitchFamily="18" charset="0"/>
              </a:rPr>
              <a:t>Mendoza,  </a:t>
            </a:r>
            <a:r>
              <a:rPr lang="es-ES" sz="2000" b="1" dirty="0" smtClean="0">
                <a:solidFill>
                  <a:schemeClr val="bg1"/>
                </a:solidFill>
                <a:latin typeface="Rockwell" pitchFamily="18" charset="0"/>
              </a:rPr>
              <a:t>2007</a:t>
            </a:r>
            <a:endParaRPr lang="es-ES" sz="2000" b="1" dirty="0" smtClean="0">
              <a:solidFill>
                <a:schemeClr val="bg1"/>
              </a:solidFill>
              <a:latin typeface="Rockwell" pitchFamily="18" charset="0"/>
            </a:endParaRPr>
          </a:p>
        </p:txBody>
      </p:sp>
      <p:sp>
        <p:nvSpPr>
          <p:cNvPr id="4" name="3 Marcador de número de diapositiva"/>
          <p:cNvSpPr>
            <a:spLocks noGrp="1"/>
          </p:cNvSpPr>
          <p:nvPr>
            <p:ph type="sldNum" sz="quarter" idx="12"/>
          </p:nvPr>
        </p:nvSpPr>
        <p:spPr/>
        <p:txBody>
          <a:bodyPr/>
          <a:lstStyle/>
          <a:p>
            <a:pPr>
              <a:defRPr/>
            </a:pPr>
            <a:fld id="{DD11F46E-B434-43FF-9009-780BD94EC62D}" type="slidenum">
              <a:rPr lang="en-US" smtClean="0"/>
              <a:pPr>
                <a:defRPr/>
              </a:pPr>
              <a:t>1</a:t>
            </a:fld>
            <a:endParaRPr lang="en-US" dirty="0"/>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85852" y="214290"/>
            <a:ext cx="6500858" cy="1285884"/>
          </a:xfrm>
          <a:solidFill>
            <a:srgbClr val="00FFFF"/>
          </a:solidFill>
          <a:ln>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a:normAutofit/>
          </a:bodyPr>
          <a:lstStyle/>
          <a:p>
            <a:pPr algn="ctr"/>
            <a:r>
              <a:rPr lang="es-A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rPr>
              <a:t>HISTORIOGRAFÍA.</a:t>
            </a:r>
            <a:endParaRPr lang="es-AR"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Rockwell" pitchFamily="18" charset="0"/>
            </a:endParaRPr>
          </a:p>
        </p:txBody>
      </p:sp>
      <p:sp>
        <p:nvSpPr>
          <p:cNvPr id="49154" name="Rectangle 3"/>
          <p:cNvSpPr>
            <a:spLocks noGrp="1" noChangeArrowheads="1"/>
          </p:cNvSpPr>
          <p:nvPr>
            <p:ph idx="1"/>
          </p:nvPr>
        </p:nvSpPr>
        <p:spPr>
          <a:xfrm>
            <a:off x="1357290" y="1714488"/>
            <a:ext cx="6326187" cy="4525963"/>
          </a:xfrm>
        </p:spPr>
        <p:style>
          <a:lnRef idx="0">
            <a:schemeClr val="accent3"/>
          </a:lnRef>
          <a:fillRef idx="3">
            <a:schemeClr val="accent3"/>
          </a:fillRef>
          <a:effectRef idx="3">
            <a:schemeClr val="accent3"/>
          </a:effectRef>
          <a:fontRef idx="minor">
            <a:schemeClr val="lt1"/>
          </a:fontRef>
        </p:style>
        <p:txBody>
          <a:bodyPr/>
          <a:lstStyle/>
          <a:p>
            <a:pPr marL="609600" indent="-609600" algn="ctr" eaLnBrk="1" hangingPunct="1">
              <a:buFontTx/>
              <a:buNone/>
              <a:defRPr/>
            </a:pPr>
            <a:r>
              <a:rPr lang="es-ES_tradnl" sz="2600" b="1" dirty="0" smtClean="0"/>
              <a:t>	</a:t>
            </a:r>
          </a:p>
          <a:p>
            <a:pPr marL="609600" indent="-609600" algn="ctr" eaLnBrk="1" hangingPunct="1">
              <a:lnSpc>
                <a:spcPct val="150000"/>
              </a:lnSpc>
              <a:buFontTx/>
              <a:buNone/>
              <a:defRPr/>
            </a:pPr>
            <a:r>
              <a:rPr lang="es-ES_tradnl" sz="2600" b="1" dirty="0" smtClean="0">
                <a:latin typeface="Verdana" pitchFamily="34" charset="0"/>
                <a:ea typeface="Verdana" pitchFamily="34" charset="0"/>
                <a:cs typeface="Verdana" pitchFamily="34" charset="0"/>
              </a:rPr>
              <a:t>Esto lleva a una </a:t>
            </a:r>
            <a:r>
              <a:rPr lang="es-ES" sz="2600" b="1" dirty="0" smtClean="0">
                <a:latin typeface="Verdana" pitchFamily="34" charset="0"/>
                <a:ea typeface="Verdana" pitchFamily="34" charset="0"/>
                <a:cs typeface="Verdana" pitchFamily="34" charset="0"/>
              </a:rPr>
              <a:t>reflexión</a:t>
            </a:r>
            <a:r>
              <a:rPr lang="es-ES_tradnl" sz="2600" b="1" dirty="0" smtClean="0">
                <a:latin typeface="Verdana" pitchFamily="34" charset="0"/>
                <a:ea typeface="Verdana" pitchFamily="34" charset="0"/>
                <a:cs typeface="Verdana" pitchFamily="34" charset="0"/>
              </a:rPr>
              <a:t> y obliga a investigar si los cambios se reflejan en la concepción teórica de la historia y también en una nueva forma de escribirla. </a:t>
            </a:r>
            <a:endParaRPr lang="es-ES" sz="2600" b="1" dirty="0" smtClean="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10</a:t>
            </a:fld>
            <a:endParaRPr lang="en-US" dirty="0"/>
          </a:p>
        </p:txBody>
      </p:sp>
    </p:spTree>
  </p:cSld>
  <p:clrMapOvr>
    <a:masterClrMapping/>
  </p:clrMapOvr>
  <p:transition spd="med">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8643998" cy="64293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marL="0" indent="355600" algn="ctr">
              <a:buNone/>
            </a:pPr>
            <a:r>
              <a:rPr lang="es-ES" dirty="0" smtClean="0">
                <a:solidFill>
                  <a:schemeClr val="tx1"/>
                </a:solidFill>
              </a:rPr>
              <a:t> </a:t>
            </a:r>
            <a:r>
              <a:rPr lang="es-ES" dirty="0" smtClean="0">
                <a:solidFill>
                  <a:schemeClr val="tx1"/>
                </a:solidFill>
                <a:latin typeface="Rockwell" pitchFamily="18" charset="0"/>
              </a:rPr>
              <a:t>UNA HIPÓTESIS BÁSICA PARA ABORDAR EL TEMA:</a:t>
            </a:r>
            <a:endParaRPr lang="es-ES" sz="2000" dirty="0" smtClean="0">
              <a:solidFill>
                <a:schemeClr val="tx1"/>
              </a:solidFill>
            </a:endParaRPr>
          </a:p>
          <a:p>
            <a:pPr>
              <a:buFont typeface="Courier New" pitchFamily="49" charset="0"/>
              <a:buChar char="o"/>
            </a:pPr>
            <a:endParaRPr lang="es-ES" sz="2000" dirty="0" smtClean="0">
              <a:solidFill>
                <a:schemeClr val="accent1">
                  <a:lumMod val="60000"/>
                  <a:lumOff val="40000"/>
                </a:schemeClr>
              </a:solidFill>
            </a:endParaRPr>
          </a:p>
          <a:p>
            <a:pPr>
              <a:buClr>
                <a:schemeClr val="bg1"/>
              </a:buClr>
              <a:buFont typeface="Wingdings" pitchFamily="2" charset="2"/>
              <a:buChar char="Ø"/>
            </a:pPr>
            <a:r>
              <a:rPr lang="es-ES" sz="2000" dirty="0" smtClean="0">
                <a:latin typeface="Verdana" pitchFamily="34" charset="0"/>
                <a:ea typeface="Verdana" pitchFamily="34" charset="0"/>
                <a:cs typeface="Verdana" pitchFamily="34" charset="0"/>
              </a:rPr>
              <a:t>La transformación social no es emergente directo de la utopía, sino una construcción basada en un sentido fuerte de la realidad.</a:t>
            </a:r>
          </a:p>
          <a:p>
            <a:pPr>
              <a:buClr>
                <a:schemeClr val="bg1"/>
              </a:buClr>
              <a:buFont typeface="Wingdings" pitchFamily="2" charset="2"/>
              <a:buChar char="Ø"/>
            </a:pPr>
            <a:endParaRPr lang="es-ES" sz="2000" dirty="0" smtClean="0">
              <a:latin typeface="Verdana" pitchFamily="34" charset="0"/>
              <a:ea typeface="Verdana" pitchFamily="34" charset="0"/>
              <a:cs typeface="Verdana" pitchFamily="34" charset="0"/>
            </a:endParaRPr>
          </a:p>
          <a:p>
            <a:pPr>
              <a:buClr>
                <a:schemeClr val="bg1"/>
              </a:buClr>
              <a:buFont typeface="Wingdings" pitchFamily="2" charset="2"/>
              <a:buChar char="Ø"/>
            </a:pPr>
            <a:r>
              <a:rPr lang="es-ES" sz="2000" dirty="0" smtClean="0">
                <a:latin typeface="Verdana" pitchFamily="34" charset="0"/>
                <a:ea typeface="Verdana" pitchFamily="34" charset="0"/>
                <a:cs typeface="Verdana" pitchFamily="34" charset="0"/>
              </a:rPr>
              <a:t>Ligada a la disponibilidad de los recursos y a las limitaciones impuestas por las exigencias materiales para transformarla.</a:t>
            </a:r>
          </a:p>
          <a:p>
            <a:pPr>
              <a:buClr>
                <a:schemeClr val="bg1"/>
              </a:buClr>
              <a:buNone/>
            </a:pPr>
            <a:endParaRPr lang="es-ES" sz="2000" dirty="0" smtClean="0">
              <a:latin typeface="Verdana" pitchFamily="34" charset="0"/>
              <a:ea typeface="Verdana" pitchFamily="34" charset="0"/>
              <a:cs typeface="Verdana" pitchFamily="34" charset="0"/>
            </a:endParaRPr>
          </a:p>
          <a:p>
            <a:pPr>
              <a:buClr>
                <a:schemeClr val="bg1"/>
              </a:buClr>
              <a:buFont typeface="Wingdings" pitchFamily="2" charset="2"/>
              <a:buChar char="Ø"/>
            </a:pPr>
            <a:r>
              <a:rPr lang="es-ES" sz="2000" dirty="0" smtClean="0">
                <a:latin typeface="Verdana" pitchFamily="34" charset="0"/>
                <a:ea typeface="Verdana" pitchFamily="34" charset="0"/>
                <a:cs typeface="Verdana" pitchFamily="34" charset="0"/>
              </a:rPr>
              <a:t>Unida a la voluntad política.</a:t>
            </a:r>
          </a:p>
          <a:p>
            <a:pPr>
              <a:buClr>
                <a:schemeClr val="bg1"/>
              </a:buClr>
              <a:buNone/>
            </a:pPr>
            <a:endParaRPr lang="es-ES" sz="2000" dirty="0" smtClean="0">
              <a:latin typeface="Verdana" pitchFamily="34" charset="0"/>
              <a:ea typeface="Verdana" pitchFamily="34" charset="0"/>
              <a:cs typeface="Verdana" pitchFamily="34" charset="0"/>
            </a:endParaRPr>
          </a:p>
          <a:p>
            <a:pPr>
              <a:buClr>
                <a:schemeClr val="bg1"/>
              </a:buClr>
              <a:buFont typeface="Wingdings" pitchFamily="2" charset="2"/>
              <a:buChar char="Ø"/>
            </a:pPr>
            <a:r>
              <a:rPr lang="es-ES" sz="2000" b="1" dirty="0" smtClean="0">
                <a:latin typeface="Verdana" pitchFamily="34" charset="0"/>
                <a:ea typeface="Verdana" pitchFamily="34" charset="0"/>
                <a:cs typeface="Verdana" pitchFamily="34" charset="0"/>
              </a:rPr>
              <a:t>Populismos: movimientos nacionales populares que surgen dentro de un marco nacional o regional elaborados sobre una realidad que les ofrece sus propios elementos para estructurar doctrinas o políticas que se relacionan de alguna manera con las macro ideologías.</a:t>
            </a:r>
          </a:p>
          <a:p>
            <a:pPr>
              <a:buClr>
                <a:schemeClr val="bg1"/>
              </a:buClr>
              <a:buNone/>
            </a:pPr>
            <a:endParaRPr lang="es-ES" sz="2000" dirty="0" smtClean="0">
              <a:latin typeface="Verdana" pitchFamily="34" charset="0"/>
              <a:ea typeface="Verdana" pitchFamily="34" charset="0"/>
              <a:cs typeface="Verdana" pitchFamily="34" charset="0"/>
            </a:endParaRPr>
          </a:p>
          <a:p>
            <a:pPr>
              <a:buClr>
                <a:schemeClr val="bg1"/>
              </a:buClr>
              <a:buNone/>
            </a:pPr>
            <a:endParaRPr lang="es-ES" sz="2000"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100</a:t>
            </a:fld>
            <a:endParaRPr lang="es-ES" dirty="0"/>
          </a:p>
        </p:txBody>
      </p:sp>
    </p:spTree>
  </p:cSld>
  <p:clrMapOvr>
    <a:masterClrMapping/>
  </p:clrMapOvr>
  <p:transition spd="med">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42852"/>
            <a:ext cx="8572560" cy="105156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AR" dirty="0" smtClean="0">
                <a:solidFill>
                  <a:schemeClr val="accent1">
                    <a:lumMod val="50000"/>
                  </a:schemeClr>
                </a:solidFill>
                <a:latin typeface="Rockwell" pitchFamily="18" charset="0"/>
              </a:rPr>
              <a:t>POPULISMO.</a:t>
            </a:r>
            <a:endParaRPr lang="es-AR" dirty="0">
              <a:solidFill>
                <a:schemeClr val="accent1">
                  <a:lumMod val="50000"/>
                </a:schemeClr>
              </a:solidFill>
              <a:latin typeface="Rockwell" pitchFamily="18" charset="0"/>
            </a:endParaRPr>
          </a:p>
        </p:txBody>
      </p:sp>
      <p:sp>
        <p:nvSpPr>
          <p:cNvPr id="3" name="2 Marcador de contenido"/>
          <p:cNvSpPr>
            <a:spLocks noGrp="1"/>
          </p:cNvSpPr>
          <p:nvPr>
            <p:ph idx="1"/>
          </p:nvPr>
        </p:nvSpPr>
        <p:spPr>
          <a:xfrm>
            <a:off x="428596" y="2000240"/>
            <a:ext cx="8429684" cy="4187952"/>
          </a:xfrm>
        </p:spPr>
        <p:txBody>
          <a:bodyPr/>
          <a:lstStyle/>
          <a:p>
            <a:pPr>
              <a:buNone/>
            </a:pPr>
            <a:r>
              <a:rPr lang="es-AR" dirty="0" smtClean="0">
                <a:latin typeface="Verdana" pitchFamily="34" charset="0"/>
                <a:ea typeface="Verdana" pitchFamily="34" charset="0"/>
                <a:cs typeface="Verdana" pitchFamily="34" charset="0"/>
              </a:rPr>
              <a:t>     Como sistema político, social, económico y cultural, esta compuesto por la presencia de 4 factores:</a:t>
            </a:r>
          </a:p>
          <a:p>
            <a:pPr marL="1255713" indent="177800"/>
            <a:r>
              <a:rPr lang="es-AR" dirty="0" smtClean="0">
                <a:latin typeface="Verdana" pitchFamily="34" charset="0"/>
                <a:ea typeface="Verdana" pitchFamily="34" charset="0"/>
                <a:cs typeface="Verdana" pitchFamily="34" charset="0"/>
              </a:rPr>
              <a:t>Masas populares.</a:t>
            </a:r>
          </a:p>
          <a:p>
            <a:pPr marL="1255713" indent="177800"/>
            <a:r>
              <a:rPr lang="es-AR" dirty="0" smtClean="0">
                <a:latin typeface="Verdana" pitchFamily="34" charset="0"/>
                <a:ea typeface="Verdana" pitchFamily="34" charset="0"/>
                <a:cs typeface="Verdana" pitchFamily="34" charset="0"/>
              </a:rPr>
              <a:t>Élites disponibles.</a:t>
            </a:r>
          </a:p>
          <a:p>
            <a:pPr marL="1255713" indent="177800"/>
            <a:r>
              <a:rPr lang="es-AR" dirty="0" smtClean="0">
                <a:latin typeface="Verdana" pitchFamily="34" charset="0"/>
                <a:ea typeface="Verdana" pitchFamily="34" charset="0"/>
                <a:cs typeface="Verdana" pitchFamily="34" charset="0"/>
              </a:rPr>
              <a:t>Ideología o psicología que facilite la         comunicación.</a:t>
            </a:r>
          </a:p>
          <a:p>
            <a:pPr marL="1255713" indent="177800"/>
            <a:r>
              <a:rPr lang="es-AR" dirty="0" smtClean="0">
                <a:latin typeface="Verdana" pitchFamily="34" charset="0"/>
                <a:ea typeface="Verdana" pitchFamily="34" charset="0"/>
                <a:cs typeface="Verdana" pitchFamily="34" charset="0"/>
              </a:rPr>
              <a:t>Líder carismático.</a:t>
            </a:r>
            <a:endParaRPr lang="es-AR"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101</a:t>
            </a:fld>
            <a:endParaRPr lang="es-ES" dirty="0"/>
          </a:p>
        </p:txBody>
      </p:sp>
    </p:spTree>
  </p:cSld>
  <p:clrMapOvr>
    <a:masterClrMapping/>
  </p:clrMapOvr>
  <p:transition spd="med">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572008"/>
            <a:ext cx="8255000" cy="1357322"/>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a:bodyPr>
          <a:lstStyle/>
          <a:p>
            <a:pPr algn="ctr"/>
            <a:r>
              <a:rPr lang="es-AR" dirty="0" smtClean="0">
                <a:latin typeface="Rockwell" pitchFamily="18" charset="0"/>
              </a:rPr>
              <a:t>Capítulo V: Los historiadores toman la palabra</a:t>
            </a:r>
            <a:endParaRPr lang="es-AR" dirty="0">
              <a:latin typeface="Rockwell" pitchFamily="18" charset="0"/>
            </a:endParaRPr>
          </a:p>
        </p:txBody>
      </p:sp>
      <p:sp>
        <p:nvSpPr>
          <p:cNvPr id="3" name="2 Marcador de número de diapositiva"/>
          <p:cNvSpPr>
            <a:spLocks noGrp="1"/>
          </p:cNvSpPr>
          <p:nvPr>
            <p:ph type="sldNum" sz="quarter" idx="12"/>
          </p:nvPr>
        </p:nvSpPr>
        <p:spPr/>
        <p:txBody>
          <a:bodyPr/>
          <a:lstStyle/>
          <a:p>
            <a:pPr>
              <a:defRPr/>
            </a:pPr>
            <a:fld id="{18C2EF94-C83B-49E0-91E8-45E029C5158B}" type="slidenum">
              <a:rPr lang="es-ES" smtClean="0"/>
              <a:pPr>
                <a:defRPr/>
              </a:pPr>
              <a:t>102</a:t>
            </a:fld>
            <a:endParaRPr lang="es-ES" dirty="0"/>
          </a:p>
        </p:txBody>
      </p:sp>
    </p:spTree>
  </p:cSld>
  <p:clrMapOvr>
    <a:masterClrMapping/>
  </p:clrMapOvr>
  <p:transition spd="med">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358246" cy="105156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2800" dirty="0" smtClean="0">
                <a:solidFill>
                  <a:schemeClr val="accent1">
                    <a:lumMod val="50000"/>
                  </a:schemeClr>
                </a:solidFill>
              </a:rPr>
              <a:t>LOS HISTORIADORES TOMAN LA PALABRA</a:t>
            </a:r>
            <a:endParaRPr lang="es-ES" sz="2800" dirty="0">
              <a:solidFill>
                <a:schemeClr val="accent1">
                  <a:lumMod val="50000"/>
                </a:schemeClr>
              </a:solidFill>
            </a:endParaRPr>
          </a:p>
        </p:txBody>
      </p:sp>
      <p:sp>
        <p:nvSpPr>
          <p:cNvPr id="3" name="2 Marcador de contenido"/>
          <p:cNvSpPr>
            <a:spLocks noGrp="1"/>
          </p:cNvSpPr>
          <p:nvPr>
            <p:ph idx="1"/>
          </p:nvPr>
        </p:nvSpPr>
        <p:spPr>
          <a:xfrm>
            <a:off x="428596" y="2285992"/>
            <a:ext cx="8183880" cy="4187952"/>
          </a:xfrm>
        </p:spPr>
        <p:txBody>
          <a:bodyPr/>
          <a:lstStyle/>
          <a:p>
            <a:pPr marL="0" indent="273050">
              <a:buNone/>
            </a:pPr>
            <a:r>
              <a:rPr lang="es-ES" sz="2400" dirty="0" smtClean="0">
                <a:latin typeface="Verdana" pitchFamily="34" charset="0"/>
                <a:ea typeface="Verdana" pitchFamily="34" charset="0"/>
                <a:cs typeface="Verdana" pitchFamily="34" charset="0"/>
              </a:rPr>
              <a:t>Historiadores de la década del 90 han repensado el peronismo y el </a:t>
            </a:r>
            <a:r>
              <a:rPr lang="es-ES" sz="2400" dirty="0" err="1" smtClean="0">
                <a:latin typeface="Verdana" pitchFamily="34" charset="0"/>
                <a:ea typeface="Verdana" pitchFamily="34" charset="0"/>
                <a:cs typeface="Verdana" pitchFamily="34" charset="0"/>
              </a:rPr>
              <a:t>varguismo</a:t>
            </a:r>
            <a:r>
              <a:rPr lang="es-ES" sz="2400" dirty="0" smtClean="0">
                <a:latin typeface="Verdana" pitchFamily="34" charset="0"/>
                <a:ea typeface="Verdana" pitchFamily="34" charset="0"/>
                <a:cs typeface="Verdana" pitchFamily="34" charset="0"/>
              </a:rPr>
              <a:t> y otros fenómenos políticos sociales, englobados en la designación de populismos empeñados en:</a:t>
            </a:r>
          </a:p>
          <a:p>
            <a:pPr>
              <a:buNone/>
            </a:pPr>
            <a:endParaRPr lang="es-ES" sz="2400" dirty="0" smtClean="0">
              <a:latin typeface="Verdana" pitchFamily="34" charset="0"/>
              <a:ea typeface="Verdana" pitchFamily="34" charset="0"/>
              <a:cs typeface="Verdana" pitchFamily="34" charset="0"/>
            </a:endParaRPr>
          </a:p>
          <a:p>
            <a:r>
              <a:rPr lang="es-ES" sz="2400" dirty="0" smtClean="0">
                <a:latin typeface="Verdana" pitchFamily="34" charset="0"/>
                <a:ea typeface="Verdana" pitchFamily="34" charset="0"/>
                <a:cs typeface="Verdana" pitchFamily="34" charset="0"/>
              </a:rPr>
              <a:t>Un giro profesionalista.</a:t>
            </a:r>
          </a:p>
          <a:p>
            <a:pPr>
              <a:buNone/>
            </a:pPr>
            <a:endParaRPr lang="es-ES" sz="2400" dirty="0" smtClean="0">
              <a:latin typeface="Verdana" pitchFamily="34" charset="0"/>
              <a:ea typeface="Verdana" pitchFamily="34" charset="0"/>
              <a:cs typeface="Verdana" pitchFamily="34" charset="0"/>
            </a:endParaRPr>
          </a:p>
          <a:p>
            <a:r>
              <a:rPr lang="es-ES" sz="2400" dirty="0" smtClean="0">
                <a:latin typeface="Verdana" pitchFamily="34" charset="0"/>
                <a:ea typeface="Verdana" pitchFamily="34" charset="0"/>
                <a:cs typeface="Verdana" pitchFamily="34" charset="0"/>
              </a:rPr>
              <a:t>Fuerte interés en rescatar los temas históricos de la apropiación de otros discursos.</a:t>
            </a:r>
            <a:endParaRPr lang="es-ES" sz="2400"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103</a:t>
            </a:fld>
            <a:endParaRPr lang="es-ES" dirty="0"/>
          </a:p>
        </p:txBody>
      </p:sp>
    </p:spTree>
  </p:cSld>
  <p:clrMapOvr>
    <a:masterClrMapping/>
  </p:clrMapOvr>
  <p:transition spd="med">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22376" y="714356"/>
            <a:ext cx="7772400" cy="1928826"/>
          </a:xfrm>
        </p:spPr>
        <p:txBody>
          <a:bodyPr>
            <a:normAutofit/>
            <a:scene3d>
              <a:camera prst="orthographicFront"/>
              <a:lightRig rig="threePt" dir="t"/>
            </a:scene3d>
            <a:sp3d extrusionH="57150">
              <a:bevelT w="38100" h="38100"/>
            </a:sp3d>
          </a:bodyPr>
          <a:lstStyle/>
          <a:p>
            <a:pPr algn="ctr"/>
            <a:r>
              <a:rPr lang="es-ES" sz="2800" dirty="0" smtClean="0">
                <a:solidFill>
                  <a:schemeClr val="tx1"/>
                </a:solidFill>
                <a:effectLst/>
                <a:latin typeface="Rockwell" pitchFamily="18" charset="0"/>
              </a:rPr>
              <a:t>En las dos últimas décadas del siglo XX, reconstrucciones históricas específicas han permitido a los historiadores tomar la palabra.</a:t>
            </a:r>
            <a:endParaRPr lang="es-ES" sz="2800" dirty="0">
              <a:solidFill>
                <a:schemeClr val="tx1"/>
              </a:solidFill>
              <a:effectLst/>
              <a:latin typeface="Rockwell" pitchFamily="18" charset="0"/>
            </a:endParaRPr>
          </a:p>
        </p:txBody>
      </p:sp>
      <p:sp>
        <p:nvSpPr>
          <p:cNvPr id="5" name="4 Subtítulo"/>
          <p:cNvSpPr>
            <a:spLocks noGrp="1"/>
          </p:cNvSpPr>
          <p:nvPr>
            <p:ph type="subTitle" idx="1"/>
          </p:nvPr>
        </p:nvSpPr>
        <p:spPr>
          <a:xfrm>
            <a:off x="285720" y="3685032"/>
            <a:ext cx="8572560" cy="303011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algn="l"/>
            <a:r>
              <a:rPr lang="es-ES" sz="2400" dirty="0" smtClean="0">
                <a:solidFill>
                  <a:schemeClr val="tx1"/>
                </a:solidFill>
                <a:latin typeface="Verdana" pitchFamily="34" charset="0"/>
                <a:ea typeface="Verdana" pitchFamily="34" charset="0"/>
                <a:cs typeface="Verdana" pitchFamily="34" charset="0"/>
              </a:rPr>
              <a:t>Los historiadores rescatan:</a:t>
            </a:r>
          </a:p>
          <a:p>
            <a:pPr marL="3038475" indent="633413" algn="l">
              <a:buFont typeface="Arial" pitchFamily="34" charset="0"/>
              <a:buChar char="•"/>
            </a:pPr>
            <a:r>
              <a:rPr lang="es-ES" sz="2400" b="1" dirty="0" smtClean="0">
                <a:solidFill>
                  <a:schemeClr val="tx1"/>
                </a:solidFill>
                <a:latin typeface="Verdana" pitchFamily="34" charset="0"/>
                <a:ea typeface="Verdana" pitchFamily="34" charset="0"/>
                <a:cs typeface="Verdana" pitchFamily="34" charset="0"/>
              </a:rPr>
              <a:t>El tema</a:t>
            </a:r>
            <a:r>
              <a:rPr lang="es-ES" sz="2400" dirty="0" smtClean="0">
                <a:solidFill>
                  <a:schemeClr val="tx1"/>
                </a:solidFill>
                <a:latin typeface="Verdana" pitchFamily="34" charset="0"/>
                <a:ea typeface="Verdana" pitchFamily="34" charset="0"/>
                <a:cs typeface="Verdana" pitchFamily="34" charset="0"/>
              </a:rPr>
              <a:t>: que no ha sido de su patrimonio sino de sociólogos y politólogos.</a:t>
            </a:r>
          </a:p>
          <a:p>
            <a:pPr marL="3043238" indent="628650" algn="l">
              <a:buFont typeface="Arial" pitchFamily="34" charset="0"/>
              <a:buChar char="•"/>
            </a:pPr>
            <a:r>
              <a:rPr lang="es-ES" sz="2400" b="1" dirty="0" smtClean="0">
                <a:solidFill>
                  <a:schemeClr val="tx1"/>
                </a:solidFill>
                <a:latin typeface="Verdana" pitchFamily="34" charset="0"/>
                <a:ea typeface="Verdana" pitchFamily="34" charset="0"/>
                <a:cs typeface="Verdana" pitchFamily="34" charset="0"/>
              </a:rPr>
              <a:t>La visión </a:t>
            </a:r>
            <a:r>
              <a:rPr lang="es-ES" sz="2400" dirty="0" smtClean="0">
                <a:solidFill>
                  <a:schemeClr val="tx1"/>
                </a:solidFill>
                <a:latin typeface="Verdana" pitchFamily="34" charset="0"/>
                <a:ea typeface="Verdana" pitchFamily="34" charset="0"/>
                <a:cs typeface="Verdana" pitchFamily="34" charset="0"/>
              </a:rPr>
              <a:t>de proceso.</a:t>
            </a:r>
          </a:p>
          <a:p>
            <a:pPr marL="3043238" indent="628650" algn="l">
              <a:buFont typeface="Arial" pitchFamily="34" charset="0"/>
              <a:buChar char="•"/>
            </a:pPr>
            <a:r>
              <a:rPr lang="es-ES" sz="2400" b="1" dirty="0" smtClean="0">
                <a:solidFill>
                  <a:schemeClr val="tx1"/>
                </a:solidFill>
                <a:latin typeface="Verdana" pitchFamily="34" charset="0"/>
                <a:ea typeface="Verdana" pitchFamily="34" charset="0"/>
                <a:cs typeface="Verdana" pitchFamily="34" charset="0"/>
              </a:rPr>
              <a:t>El enfoque </a:t>
            </a:r>
            <a:r>
              <a:rPr lang="es-ES" sz="2400" dirty="0" smtClean="0">
                <a:solidFill>
                  <a:schemeClr val="tx1"/>
                </a:solidFill>
                <a:latin typeface="Verdana" pitchFamily="34" charset="0"/>
                <a:ea typeface="Verdana" pitchFamily="34" charset="0"/>
                <a:cs typeface="Verdana" pitchFamily="34" charset="0"/>
              </a:rPr>
              <a:t>de estudios concretos en espacios reducidos y  una construcción abarcadora.</a:t>
            </a:r>
            <a:endParaRPr lang="es-ES" sz="1400" dirty="0">
              <a:solidFill>
                <a:schemeClr val="tx1"/>
              </a:solidFill>
              <a:latin typeface="Verdana" pitchFamily="34" charset="0"/>
              <a:ea typeface="Verdana" pitchFamily="34" charset="0"/>
              <a:cs typeface="Verdana" pitchFamily="34" charset="0"/>
            </a:endParaRPr>
          </a:p>
        </p:txBody>
      </p:sp>
      <p:sp>
        <p:nvSpPr>
          <p:cNvPr id="6" name="2 Marcador de texto"/>
          <p:cNvSpPr txBox="1">
            <a:spLocks/>
          </p:cNvSpPr>
          <p:nvPr/>
        </p:nvSpPr>
        <p:spPr>
          <a:xfrm>
            <a:off x="500034" y="2714620"/>
            <a:ext cx="8358246" cy="785818"/>
          </a:xfrm>
          <a:prstGeom prst="rect">
            <a:avLst/>
          </a:prstGeom>
        </p:spPr>
        <p:txBody>
          <a:bodyPr/>
          <a:lstStyle/>
          <a:p>
            <a:pPr marL="265113" marR="0" lvl="0" indent="-265113" algn="l" defTabSz="914400" rtl="0" eaLnBrk="0" fontAlgn="base" latinLnBrk="0" hangingPunct="0">
              <a:lnSpc>
                <a:spcPct val="100000"/>
              </a:lnSpc>
              <a:spcBef>
                <a:spcPts val="250"/>
              </a:spcBef>
              <a:spcAft>
                <a:spcPct val="0"/>
              </a:spcAft>
              <a:buClr>
                <a:schemeClr val="accent1"/>
              </a:buClr>
              <a:buSzPct val="80000"/>
              <a:tabLst/>
              <a:defRPr/>
            </a:pPr>
            <a:r>
              <a:rPr kumimoji="0" lang="es-ES" sz="2000" b="0" i="0" u="none" strike="noStrike" kern="1200" cap="none" spc="0" normalizeH="0" baseline="0" noProof="0" dirty="0" smtClean="0">
                <a:ln>
                  <a:noFill/>
                </a:ln>
                <a:solidFill>
                  <a:schemeClr val="bg2">
                    <a:lumMod val="25000"/>
                  </a:schemeClr>
                </a:solidFill>
                <a:effectLst/>
                <a:uLnTx/>
                <a:uFillTx/>
                <a:latin typeface="+mn-lt"/>
                <a:ea typeface="+mn-ea"/>
                <a:cs typeface="+mn-cs"/>
              </a:rPr>
              <a:t>    </a:t>
            </a:r>
          </a:p>
          <a:p>
            <a:pPr marL="265113" marR="0" lvl="0" indent="-265113" algn="l" defTabSz="914400" rtl="0" eaLnBrk="0" fontAlgn="base" latinLnBrk="0" hangingPunct="0">
              <a:lnSpc>
                <a:spcPct val="100000"/>
              </a:lnSpc>
              <a:spcBef>
                <a:spcPts val="250"/>
              </a:spcBef>
              <a:spcAft>
                <a:spcPct val="0"/>
              </a:spcAft>
              <a:buClr>
                <a:schemeClr val="accent1"/>
              </a:buClr>
              <a:buSzPct val="80000"/>
              <a:buFont typeface="Wingdings 2" pitchFamily="18" charset="2"/>
              <a:buChar char=""/>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Marcador de número de diapositiva"/>
          <p:cNvSpPr>
            <a:spLocks noGrp="1"/>
          </p:cNvSpPr>
          <p:nvPr>
            <p:ph type="sldNum" sz="quarter" idx="12"/>
          </p:nvPr>
        </p:nvSpPr>
        <p:spPr/>
        <p:txBody>
          <a:bodyPr/>
          <a:lstStyle/>
          <a:p>
            <a:pPr>
              <a:defRPr/>
            </a:pPr>
            <a:fld id="{92CEFEB8-851B-419F-ABC1-43CE148BC2C2}" type="slidenum">
              <a:rPr lang="es-ES" smtClean="0"/>
              <a:pPr>
                <a:defRPr/>
              </a:pPr>
              <a:t>104</a:t>
            </a:fld>
            <a:endParaRPr lang="es-ES" dirty="0"/>
          </a:p>
        </p:txBody>
      </p:sp>
    </p:spTree>
  </p:cSld>
  <p:clrMapOvr>
    <a:masterClrMapping/>
  </p:clrMapOvr>
  <p:transition spd="med">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71480"/>
            <a:ext cx="8429684" cy="3357586"/>
          </a:xfrm>
        </p:spPr>
        <p:txBody>
          <a:bodyPr>
            <a:normAutofit fontScale="90000"/>
          </a:bodyPr>
          <a:lstStyle/>
          <a:p>
            <a:r>
              <a:rPr lang="es-ES" sz="2400" dirty="0" smtClean="0">
                <a:solidFill>
                  <a:schemeClr val="tx1"/>
                </a:solidFill>
                <a:effectLst/>
                <a:latin typeface="Verdana" pitchFamily="34" charset="0"/>
                <a:ea typeface="Verdana" pitchFamily="34" charset="0"/>
                <a:cs typeface="Verdana" pitchFamily="34" charset="0"/>
              </a:rPr>
              <a:t>Argentina</a:t>
            </a:r>
            <a:r>
              <a:rPr lang="es-ES" sz="2400" b="0" dirty="0" smtClean="0">
                <a:solidFill>
                  <a:schemeClr val="tx1"/>
                </a:solidFill>
                <a:effectLst/>
                <a:latin typeface="Verdana" pitchFamily="34" charset="0"/>
                <a:ea typeface="Verdana" pitchFamily="34" charset="0"/>
                <a:cs typeface="Verdana" pitchFamily="34" charset="0"/>
              </a:rPr>
              <a:t>: “las interpretaciones tradicionales eran construcciones provenientes del campo de la sociología y que tuvieron como principal unidad de análisis a Bs. As. y centraron su atención en los efectos del proceso de industrialización. Esas investigaciones fueron asumidas en segunda instancia por los historiadores profesionales”.</a:t>
            </a:r>
            <a:br>
              <a:rPr lang="es-ES" sz="2400" b="0" dirty="0" smtClean="0">
                <a:solidFill>
                  <a:schemeClr val="tx1"/>
                </a:solidFill>
                <a:effectLst/>
                <a:latin typeface="Verdana" pitchFamily="34" charset="0"/>
                <a:ea typeface="Verdana" pitchFamily="34" charset="0"/>
                <a:cs typeface="Verdana" pitchFamily="34" charset="0"/>
              </a:rPr>
            </a:br>
            <a:r>
              <a:rPr lang="es-ES" b="0" dirty="0" smtClean="0">
                <a:solidFill>
                  <a:schemeClr val="tx1"/>
                </a:solidFill>
                <a:effectLst/>
                <a:latin typeface="Verdana" pitchFamily="34" charset="0"/>
                <a:ea typeface="Verdana" pitchFamily="34" charset="0"/>
                <a:cs typeface="Verdana" pitchFamily="34" charset="0"/>
              </a:rPr>
              <a:t/>
            </a:r>
            <a:br>
              <a:rPr lang="es-ES" b="0" dirty="0" smtClean="0">
                <a:solidFill>
                  <a:schemeClr val="tx1"/>
                </a:solidFill>
                <a:effectLst/>
                <a:latin typeface="Verdana" pitchFamily="34" charset="0"/>
                <a:ea typeface="Verdana" pitchFamily="34" charset="0"/>
                <a:cs typeface="Verdana" pitchFamily="34" charset="0"/>
              </a:rPr>
            </a:br>
            <a:r>
              <a:rPr lang="es-ES" sz="2000" b="0" dirty="0" smtClean="0">
                <a:solidFill>
                  <a:srgbClr val="C00000"/>
                </a:solidFill>
                <a:effectLst/>
                <a:latin typeface="Verdana" pitchFamily="34" charset="0"/>
                <a:ea typeface="Verdana" pitchFamily="34" charset="0"/>
                <a:cs typeface="Verdana" pitchFamily="34" charset="0"/>
              </a:rPr>
              <a:t>Darío Macor y Cesar </a:t>
            </a:r>
            <a:r>
              <a:rPr lang="es-ES" sz="2000" b="0" dirty="0" err="1" smtClean="0">
                <a:solidFill>
                  <a:srgbClr val="C00000"/>
                </a:solidFill>
                <a:effectLst/>
                <a:latin typeface="Verdana" pitchFamily="34" charset="0"/>
                <a:ea typeface="Verdana" pitchFamily="34" charset="0"/>
                <a:cs typeface="Verdana" pitchFamily="34" charset="0"/>
              </a:rPr>
              <a:t>Tcach</a:t>
            </a:r>
            <a:r>
              <a:rPr lang="es-ES" sz="2000" b="0" dirty="0" smtClean="0">
                <a:solidFill>
                  <a:srgbClr val="C00000"/>
                </a:solidFill>
                <a:effectLst/>
                <a:latin typeface="Verdana" pitchFamily="34" charset="0"/>
                <a:ea typeface="Verdana" pitchFamily="34" charset="0"/>
                <a:cs typeface="Verdana" pitchFamily="34" charset="0"/>
              </a:rPr>
              <a:t>, La invención del peronismo en el interior del país, 2003.</a:t>
            </a:r>
            <a:r>
              <a:rPr lang="es-ES" sz="1600" b="0" dirty="0" smtClean="0">
                <a:solidFill>
                  <a:schemeClr val="tx1"/>
                </a:solidFill>
                <a:effectLst/>
                <a:latin typeface="Verdana" pitchFamily="34" charset="0"/>
                <a:ea typeface="Verdana" pitchFamily="34" charset="0"/>
                <a:cs typeface="Verdana" pitchFamily="34" charset="0"/>
              </a:rPr>
              <a:t/>
            </a:r>
            <a:br>
              <a:rPr lang="es-ES" sz="1600" b="0" dirty="0" smtClean="0">
                <a:solidFill>
                  <a:schemeClr val="tx1"/>
                </a:solidFill>
                <a:effectLst/>
                <a:latin typeface="Verdana" pitchFamily="34" charset="0"/>
                <a:ea typeface="Verdana" pitchFamily="34" charset="0"/>
                <a:cs typeface="Verdana" pitchFamily="34" charset="0"/>
              </a:rPr>
            </a:br>
            <a:endParaRPr lang="es-ES" b="0" dirty="0">
              <a:solidFill>
                <a:schemeClr val="tx1"/>
              </a:solidFill>
              <a:effectLst/>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285720" y="3714752"/>
            <a:ext cx="8429684" cy="2643182"/>
          </a:xfrm>
        </p:spPr>
        <p:txBody>
          <a:bodyPr/>
          <a:lstStyle/>
          <a:p>
            <a:pPr marL="0" indent="0">
              <a:buNone/>
            </a:pPr>
            <a:r>
              <a:rPr lang="es-ES" sz="2000" b="1" dirty="0" smtClean="0">
                <a:latin typeface="Verdana" pitchFamily="34" charset="0"/>
                <a:ea typeface="Verdana" pitchFamily="34" charset="0"/>
                <a:cs typeface="Verdana" pitchFamily="34" charset="0"/>
              </a:rPr>
              <a:t>Brasil</a:t>
            </a:r>
            <a:r>
              <a:rPr lang="es-ES" sz="2000" dirty="0" smtClean="0">
                <a:latin typeface="Verdana" pitchFamily="34" charset="0"/>
                <a:ea typeface="Verdana" pitchFamily="34" charset="0"/>
                <a:cs typeface="Verdana" pitchFamily="34" charset="0"/>
              </a:rPr>
              <a:t>: “el populismo, fenómeno ampliamente analizado por sociólogos, cientistas políticos y economistas, merecen en los últimos años la atención de los historiadores”.</a:t>
            </a:r>
          </a:p>
          <a:p>
            <a:pPr marL="0" indent="0"/>
            <a:endParaRPr lang="es-ES" sz="2000" dirty="0" smtClean="0">
              <a:latin typeface="Verdana" pitchFamily="34" charset="0"/>
              <a:ea typeface="Verdana" pitchFamily="34" charset="0"/>
              <a:cs typeface="Verdana" pitchFamily="34" charset="0"/>
            </a:endParaRPr>
          </a:p>
          <a:p>
            <a:pPr marL="0" indent="0">
              <a:buNone/>
            </a:pPr>
            <a:r>
              <a:rPr lang="es-ES" sz="1800" dirty="0" smtClean="0">
                <a:solidFill>
                  <a:srgbClr val="C00000"/>
                </a:solidFill>
                <a:latin typeface="Verdana" pitchFamily="34" charset="0"/>
                <a:ea typeface="Verdana" pitchFamily="34" charset="0"/>
                <a:cs typeface="Verdana" pitchFamily="34" charset="0"/>
              </a:rPr>
              <a:t>María Helena </a:t>
            </a:r>
            <a:r>
              <a:rPr lang="es-ES" sz="1800" dirty="0" err="1" smtClean="0">
                <a:solidFill>
                  <a:srgbClr val="C00000"/>
                </a:solidFill>
                <a:latin typeface="Verdana" pitchFamily="34" charset="0"/>
                <a:ea typeface="Verdana" pitchFamily="34" charset="0"/>
                <a:cs typeface="Verdana" pitchFamily="34" charset="0"/>
              </a:rPr>
              <a:t>Rolim</a:t>
            </a:r>
            <a:r>
              <a:rPr lang="es-ES" sz="1800" dirty="0" smtClean="0">
                <a:solidFill>
                  <a:srgbClr val="C00000"/>
                </a:solidFill>
                <a:latin typeface="Verdana" pitchFamily="34" charset="0"/>
                <a:ea typeface="Verdana" pitchFamily="34" charset="0"/>
                <a:cs typeface="Verdana" pitchFamily="34" charset="0"/>
              </a:rPr>
              <a:t> </a:t>
            </a:r>
            <a:r>
              <a:rPr lang="es-ES" sz="1800" dirty="0" err="1" smtClean="0">
                <a:solidFill>
                  <a:srgbClr val="C00000"/>
                </a:solidFill>
                <a:latin typeface="Verdana" pitchFamily="34" charset="0"/>
                <a:ea typeface="Verdana" pitchFamily="34" charset="0"/>
                <a:cs typeface="Verdana" pitchFamily="34" charset="0"/>
              </a:rPr>
              <a:t>Capelato</a:t>
            </a:r>
            <a:r>
              <a:rPr lang="es-ES" sz="1800" dirty="0" smtClean="0">
                <a:solidFill>
                  <a:srgbClr val="C00000"/>
                </a:solidFill>
                <a:latin typeface="Verdana" pitchFamily="34" charset="0"/>
                <a:ea typeface="Verdana" pitchFamily="34" charset="0"/>
                <a:cs typeface="Verdana" pitchFamily="34" charset="0"/>
              </a:rPr>
              <a:t>, </a:t>
            </a:r>
            <a:r>
              <a:rPr lang="es-ES" sz="1800" i="1" dirty="0" smtClean="0">
                <a:solidFill>
                  <a:srgbClr val="C00000"/>
                </a:solidFill>
                <a:latin typeface="Verdana" pitchFamily="34" charset="0"/>
                <a:ea typeface="Verdana" pitchFamily="34" charset="0"/>
                <a:cs typeface="Verdana" pitchFamily="34" charset="0"/>
              </a:rPr>
              <a:t>Estado Novo: Novas Historias, </a:t>
            </a:r>
            <a:r>
              <a:rPr lang="es-ES" sz="1800" dirty="0" smtClean="0">
                <a:solidFill>
                  <a:srgbClr val="C00000"/>
                </a:solidFill>
                <a:latin typeface="Verdana" pitchFamily="34" charset="0"/>
                <a:ea typeface="Verdana" pitchFamily="34" charset="0"/>
                <a:cs typeface="Verdana" pitchFamily="34" charset="0"/>
              </a:rPr>
              <a:t>Brasil, 1998.</a:t>
            </a:r>
            <a:endParaRPr lang="es-ES" sz="2400" dirty="0" smtClean="0">
              <a:latin typeface="Verdana" pitchFamily="34" charset="0"/>
              <a:ea typeface="Verdana" pitchFamily="34" charset="0"/>
              <a:cs typeface="Verdana" pitchFamily="34" charset="0"/>
            </a:endParaRPr>
          </a:p>
          <a:p>
            <a:endParaRPr lang="es-ES" sz="2400" dirty="0" smtClean="0">
              <a:latin typeface="Verdana" pitchFamily="34" charset="0"/>
              <a:ea typeface="Verdana" pitchFamily="34" charset="0"/>
              <a:cs typeface="Verdana" pitchFamily="34" charset="0"/>
            </a:endParaRPr>
          </a:p>
          <a:p>
            <a:endParaRPr lang="es-ES" sz="2400" dirty="0" smtClean="0">
              <a:latin typeface="Verdana" pitchFamily="34" charset="0"/>
              <a:ea typeface="Verdana" pitchFamily="34" charset="0"/>
              <a:cs typeface="Verdana" pitchFamily="34" charset="0"/>
            </a:endParaRPr>
          </a:p>
          <a:p>
            <a:endParaRPr lang="es-ES" sz="2400" dirty="0" smtClean="0">
              <a:latin typeface="Verdana" pitchFamily="34" charset="0"/>
              <a:ea typeface="Verdana" pitchFamily="34" charset="0"/>
              <a:cs typeface="Verdana" pitchFamily="34" charset="0"/>
            </a:endParaRPr>
          </a:p>
          <a:p>
            <a:endParaRPr lang="es-ES" sz="24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105</a:t>
            </a:fld>
            <a:endParaRPr lang="es-ES" dirty="0"/>
          </a:p>
        </p:txBody>
      </p:sp>
    </p:spTree>
  </p:cSld>
  <p:clrMapOvr>
    <a:masterClrMapping/>
  </p:clrMapOvr>
  <p:transition spd="med">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20" y="142852"/>
            <a:ext cx="8501122" cy="1428752"/>
          </a:xfr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algn="ctr"/>
            <a:r>
              <a:rPr lang="es-ES" dirty="0" smtClean="0">
                <a:latin typeface="Rockwell" pitchFamily="18" charset="0"/>
              </a:rPr>
              <a:t>LA REVISIÓN CONCEPTUAL Y LA HISTORICIDAD DEL POPULISMO: </a:t>
            </a:r>
            <a:endParaRPr lang="es-AR" dirty="0">
              <a:latin typeface="Rockwell" pitchFamily="18" charset="0"/>
            </a:endParaRPr>
          </a:p>
        </p:txBody>
      </p:sp>
      <p:sp>
        <p:nvSpPr>
          <p:cNvPr id="4" name="3 Marcador de contenido"/>
          <p:cNvSpPr>
            <a:spLocks noGrp="1"/>
          </p:cNvSpPr>
          <p:nvPr>
            <p:ph idx="1"/>
          </p:nvPr>
        </p:nvSpPr>
        <p:spPr>
          <a:xfrm>
            <a:off x="428596" y="2000240"/>
            <a:ext cx="8358246" cy="4572032"/>
          </a:xfrm>
          <a:solidFill>
            <a:srgbClr val="CCFFCC"/>
          </a:solidFill>
          <a:effectLst>
            <a:glow rad="228600">
              <a:schemeClr val="accent6">
                <a:satMod val="175000"/>
                <a:alpha val="40000"/>
              </a:schemeClr>
            </a:glow>
          </a:effectLst>
        </p:spPr>
        <p:txBody>
          <a:bodyPr/>
          <a:lstStyle/>
          <a:p>
            <a:r>
              <a:rPr lang="es-ES" dirty="0" smtClean="0"/>
              <a:t>Las investigaciones del 90 buscan esclarecer aspectos del populismo no contemplados históricamente de manera explícita en análisis anteriores.  </a:t>
            </a:r>
          </a:p>
          <a:p>
            <a:pPr>
              <a:buNone/>
            </a:pPr>
            <a:endParaRPr lang="es-ES" dirty="0" smtClean="0"/>
          </a:p>
          <a:p>
            <a:r>
              <a:rPr lang="es-ES" dirty="0" smtClean="0"/>
              <a:t>Una de las críticas es que el populismo no fue señalado en sus especificidades coyunturales ni recuperado en su plena historicidad.</a:t>
            </a:r>
            <a:endParaRPr lang="es-ES" dirty="0" smtClean="0">
              <a:solidFill>
                <a:schemeClr val="accent1"/>
              </a:solidFill>
            </a:endParaRPr>
          </a:p>
          <a:p>
            <a:endParaRPr lang="es-AR" dirty="0"/>
          </a:p>
        </p:txBody>
      </p:sp>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106</a:t>
            </a:fld>
            <a:endParaRPr lang="en-US" dirty="0"/>
          </a:p>
        </p:txBody>
      </p:sp>
    </p:spTree>
  </p:cSld>
  <p:clrMapOvr>
    <a:masterClrMapping/>
  </p:clrMapOvr>
  <p:transition spd="med">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500034" y="285728"/>
            <a:ext cx="8286808" cy="700110"/>
          </a:xfrm>
        </p:spPr>
        <p:txBody>
          <a:bodyPr>
            <a:noAutofit/>
          </a:bodyPr>
          <a:lstStyle/>
          <a:p>
            <a:pPr algn="ctr"/>
            <a:r>
              <a:rPr lang="es-ES" sz="2400" dirty="0" smtClean="0">
                <a:solidFill>
                  <a:schemeClr val="tx1"/>
                </a:solidFill>
              </a:rPr>
              <a:t>NUEVOS PLANTEOS SOBRE POPULISMOS</a:t>
            </a:r>
            <a:endParaRPr lang="es-ES" sz="2400" dirty="0">
              <a:solidFill>
                <a:schemeClr val="tx1"/>
              </a:solidFill>
            </a:endParaRPr>
          </a:p>
        </p:txBody>
      </p:sp>
      <p:sp>
        <p:nvSpPr>
          <p:cNvPr id="10" name="9 Marcador de texto"/>
          <p:cNvSpPr>
            <a:spLocks noGrp="1"/>
          </p:cNvSpPr>
          <p:nvPr>
            <p:ph type="body" idx="2"/>
          </p:nvPr>
        </p:nvSpPr>
        <p:spPr>
          <a:xfrm>
            <a:off x="0" y="928670"/>
            <a:ext cx="9144000" cy="981066"/>
          </a:xfrm>
        </p:spPr>
        <p:style>
          <a:lnRef idx="1">
            <a:schemeClr val="accent6"/>
          </a:lnRef>
          <a:fillRef idx="2">
            <a:schemeClr val="accent6"/>
          </a:fillRef>
          <a:effectRef idx="1">
            <a:schemeClr val="accent6"/>
          </a:effectRef>
          <a:fontRef idx="minor">
            <a:schemeClr val="dk1"/>
          </a:fontRef>
        </p:style>
        <p:txBody>
          <a:bodyPr/>
          <a:lstStyle/>
          <a:p>
            <a:pPr algn="ctr"/>
            <a:endParaRPr lang="es-ES" sz="2000" dirty="0" smtClean="0">
              <a:solidFill>
                <a:schemeClr val="accent1">
                  <a:lumMod val="50000"/>
                </a:schemeClr>
              </a:solidFill>
              <a:latin typeface="Verdana" pitchFamily="34" charset="0"/>
              <a:ea typeface="Verdana" pitchFamily="34" charset="0"/>
              <a:cs typeface="Verdana" pitchFamily="34" charset="0"/>
            </a:endParaRPr>
          </a:p>
          <a:p>
            <a:pPr algn="ctr"/>
            <a:r>
              <a:rPr lang="es-ES" sz="2000" dirty="0" smtClean="0">
                <a:solidFill>
                  <a:schemeClr val="accent1">
                    <a:lumMod val="50000"/>
                  </a:schemeClr>
                </a:solidFill>
                <a:latin typeface="Verdana" pitchFamily="34" charset="0"/>
                <a:ea typeface="Verdana" pitchFamily="34" charset="0"/>
                <a:cs typeface="Verdana" pitchFamily="34" charset="0"/>
              </a:rPr>
              <a:t>Categorías mas matizadas y sensibles a la compleja realidad social.</a:t>
            </a:r>
          </a:p>
        </p:txBody>
      </p:sp>
      <p:sp>
        <p:nvSpPr>
          <p:cNvPr id="9" name="8 Marcador de contenido"/>
          <p:cNvSpPr>
            <a:spLocks noGrp="1"/>
          </p:cNvSpPr>
          <p:nvPr>
            <p:ph sz="half" idx="1"/>
          </p:nvPr>
        </p:nvSpPr>
        <p:spPr>
          <a:xfrm>
            <a:off x="4500563" y="1857364"/>
            <a:ext cx="4643438" cy="5000636"/>
          </a:xfrm>
        </p:spPr>
        <p:style>
          <a:lnRef idx="1">
            <a:schemeClr val="accent1"/>
          </a:lnRef>
          <a:fillRef idx="2">
            <a:schemeClr val="accent1"/>
          </a:fillRef>
          <a:effectRef idx="1">
            <a:schemeClr val="accent1"/>
          </a:effectRef>
          <a:fontRef idx="minor">
            <a:schemeClr val="dk1"/>
          </a:fontRef>
        </p:style>
        <p:txBody>
          <a:bodyPr/>
          <a:lstStyle/>
          <a:p>
            <a:r>
              <a:rPr lang="es-ES" sz="2000" dirty="0" smtClean="0">
                <a:latin typeface="Verdana" pitchFamily="34" charset="0"/>
                <a:ea typeface="Verdana" pitchFamily="34" charset="0"/>
                <a:cs typeface="Verdana" pitchFamily="34" charset="0"/>
              </a:rPr>
              <a:t>Considerar el estado de cambio de la sociedad.</a:t>
            </a:r>
          </a:p>
          <a:p>
            <a:r>
              <a:rPr lang="es-ES" sz="2000" dirty="0" smtClean="0">
                <a:latin typeface="Verdana" pitchFamily="34" charset="0"/>
                <a:ea typeface="Verdana" pitchFamily="34" charset="0"/>
                <a:cs typeface="Verdana" pitchFamily="34" charset="0"/>
              </a:rPr>
              <a:t>Considerar el populismo como expresión política de una sociedad ya transformada o en transición.</a:t>
            </a:r>
          </a:p>
          <a:p>
            <a:r>
              <a:rPr lang="es-ES" sz="2000" dirty="0" smtClean="0">
                <a:latin typeface="Verdana" pitchFamily="34" charset="0"/>
                <a:ea typeface="Verdana" pitchFamily="34" charset="0"/>
                <a:cs typeface="Verdana" pitchFamily="34" charset="0"/>
              </a:rPr>
              <a:t>Énfasis en el contexto de época y espacio.</a:t>
            </a:r>
          </a:p>
          <a:p>
            <a:r>
              <a:rPr lang="es-ES" sz="2000" dirty="0" smtClean="0">
                <a:latin typeface="Verdana" pitchFamily="34" charset="0"/>
                <a:ea typeface="Verdana" pitchFamily="34" charset="0"/>
                <a:cs typeface="Verdana" pitchFamily="34" charset="0"/>
              </a:rPr>
              <a:t> Diferenciar los discursos de guerra de los temas materiales, que no son tan distintos entre opositores.</a:t>
            </a:r>
          </a:p>
          <a:p>
            <a:r>
              <a:rPr lang="es-ES" sz="2000" dirty="0" smtClean="0">
                <a:latin typeface="Verdana" pitchFamily="34" charset="0"/>
                <a:ea typeface="Verdana" pitchFamily="34" charset="0"/>
                <a:cs typeface="Verdana" pitchFamily="34" charset="0"/>
              </a:rPr>
              <a:t>Descartar la polarización radicalizada y las memorias que generalizan.</a:t>
            </a:r>
          </a:p>
          <a:p>
            <a:endParaRPr lang="es-ES" sz="2000" dirty="0">
              <a:latin typeface="Verdana" pitchFamily="34" charset="0"/>
              <a:ea typeface="Verdana" pitchFamily="34" charset="0"/>
              <a:cs typeface="Verdana" pitchFamily="34" charset="0"/>
            </a:endParaRPr>
          </a:p>
        </p:txBody>
      </p:sp>
      <p:sp>
        <p:nvSpPr>
          <p:cNvPr id="5" name="4 Rectángulo"/>
          <p:cNvSpPr/>
          <p:nvPr/>
        </p:nvSpPr>
        <p:spPr>
          <a:xfrm>
            <a:off x="0" y="1857364"/>
            <a:ext cx="4500562"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73050">
              <a:buClr>
                <a:schemeClr val="accent1"/>
              </a:buClr>
              <a:buFont typeface="Arial" pitchFamily="34" charset="0"/>
              <a:buChar char="•"/>
            </a:pPr>
            <a:r>
              <a:rPr lang="es-ES" sz="2000" dirty="0" smtClean="0">
                <a:latin typeface="Verdana" pitchFamily="34" charset="0"/>
                <a:ea typeface="Verdana" pitchFamily="34" charset="0"/>
                <a:cs typeface="Verdana" pitchFamily="34" charset="0"/>
              </a:rPr>
              <a:t>Antecedentes y continuidades.</a:t>
            </a:r>
          </a:p>
          <a:p>
            <a:pPr indent="273050">
              <a:buClr>
                <a:schemeClr val="accent1"/>
              </a:buClr>
              <a:buFont typeface="Arial" pitchFamily="34" charset="0"/>
              <a:buChar char="•"/>
            </a:pPr>
            <a:r>
              <a:rPr lang="es-ES" sz="2000" dirty="0" smtClean="0">
                <a:latin typeface="Verdana" pitchFamily="34" charset="0"/>
                <a:ea typeface="Verdana" pitchFamily="34" charset="0"/>
                <a:cs typeface="Verdana" pitchFamily="34" charset="0"/>
              </a:rPr>
              <a:t> Investigar la tradición política cultural.</a:t>
            </a:r>
          </a:p>
          <a:p>
            <a:pPr indent="273050">
              <a:buClr>
                <a:schemeClr val="accent1"/>
              </a:buClr>
              <a:buFont typeface="Arial" pitchFamily="34" charset="0"/>
              <a:buChar char="•"/>
            </a:pPr>
            <a:r>
              <a:rPr lang="es-ES" sz="2000" dirty="0" smtClean="0">
                <a:latin typeface="Verdana" pitchFamily="34" charset="0"/>
                <a:ea typeface="Verdana" pitchFamily="34" charset="0"/>
                <a:cs typeface="Verdana" pitchFamily="34" charset="0"/>
              </a:rPr>
              <a:t> Indagar la influencia de los factores tradicionales.</a:t>
            </a:r>
          </a:p>
          <a:p>
            <a:pPr indent="273050">
              <a:buClr>
                <a:schemeClr val="accent1"/>
              </a:buClr>
              <a:buFont typeface="Arial" pitchFamily="34" charset="0"/>
              <a:buChar char="•"/>
            </a:pPr>
            <a:r>
              <a:rPr lang="es-ES" sz="2000" dirty="0" smtClean="0">
                <a:latin typeface="Verdana" pitchFamily="34" charset="0"/>
                <a:ea typeface="Verdana" pitchFamily="34" charset="0"/>
                <a:cs typeface="Verdana" pitchFamily="34" charset="0"/>
              </a:rPr>
              <a:t>Buscar los procedimientos arraigados en la tradición política: antagonismos excluyentes, tibieza de fe en la democracia, autoritarismos.</a:t>
            </a:r>
          </a:p>
          <a:p>
            <a:pPr indent="273050">
              <a:buClr>
                <a:schemeClr val="accent1"/>
              </a:buClr>
              <a:buFont typeface="Arial" pitchFamily="34" charset="0"/>
              <a:buChar char="•"/>
            </a:pPr>
            <a:r>
              <a:rPr lang="es-ES" sz="2000" dirty="0" smtClean="0">
                <a:solidFill>
                  <a:prstClr val="black"/>
                </a:solidFill>
                <a:latin typeface="Verdana" pitchFamily="34" charset="0"/>
                <a:ea typeface="Verdana" pitchFamily="34" charset="0"/>
                <a:cs typeface="Verdana" pitchFamily="34" charset="0"/>
              </a:rPr>
              <a:t>Analizar la sobredimensión emocional.</a:t>
            </a:r>
          </a:p>
          <a:p>
            <a:pPr indent="273050">
              <a:buClr>
                <a:schemeClr val="accent1"/>
              </a:buClr>
              <a:buFont typeface="Arial" pitchFamily="34" charset="0"/>
              <a:buChar char="•"/>
            </a:pPr>
            <a:r>
              <a:rPr lang="es-ES" sz="2000" dirty="0" smtClean="0">
                <a:latin typeface="Verdana" pitchFamily="34" charset="0"/>
                <a:ea typeface="Verdana" pitchFamily="34" charset="0"/>
                <a:cs typeface="Verdana" pitchFamily="34" charset="0"/>
              </a:rPr>
              <a:t>Diferenciar realidad histórica del mito.</a:t>
            </a:r>
          </a:p>
          <a:p>
            <a:pPr>
              <a:buFont typeface="Arial" pitchFamily="34" charset="0"/>
              <a:buChar char="•"/>
            </a:pPr>
            <a:endParaRPr lang="es-ES" sz="2000" dirty="0" smtClean="0">
              <a:latin typeface="Verdana" pitchFamily="34" charset="0"/>
              <a:ea typeface="Verdana" pitchFamily="34" charset="0"/>
              <a:cs typeface="Verdana" pitchFamily="34" charset="0"/>
            </a:endParaRPr>
          </a:p>
          <a:p>
            <a:pPr>
              <a:buFont typeface="Arial" pitchFamily="34" charset="0"/>
              <a:buChar char="•"/>
            </a:pPr>
            <a:endParaRPr lang="es-ES" sz="2000" dirty="0" smtClean="0">
              <a:latin typeface="Verdana" pitchFamily="34" charset="0"/>
              <a:ea typeface="Verdana" pitchFamily="34" charset="0"/>
              <a:cs typeface="Verdana" pitchFamily="34" charset="0"/>
            </a:endParaRPr>
          </a:p>
        </p:txBody>
      </p:sp>
      <p:sp>
        <p:nvSpPr>
          <p:cNvPr id="6" name="5 Marcador de número de diapositiva"/>
          <p:cNvSpPr>
            <a:spLocks noGrp="1"/>
          </p:cNvSpPr>
          <p:nvPr>
            <p:ph type="sldNum" sz="quarter" idx="12"/>
          </p:nvPr>
        </p:nvSpPr>
        <p:spPr/>
        <p:txBody>
          <a:bodyPr/>
          <a:lstStyle/>
          <a:p>
            <a:pPr>
              <a:defRPr/>
            </a:pPr>
            <a:fld id="{50BAC7DF-6FE7-4E2F-9265-4E8FF58841BA}" type="slidenum">
              <a:rPr lang="es-ES" smtClean="0"/>
              <a:pPr>
                <a:defRPr/>
              </a:pPr>
              <a:t>107</a:t>
            </a:fld>
            <a:endParaRPr lang="es-ES" dirty="0"/>
          </a:p>
        </p:txBody>
      </p:sp>
    </p:spTree>
  </p:cSld>
  <p:clrMapOvr>
    <a:masterClrMapping/>
  </p:clrMapOvr>
  <p:transition spd="med">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20" y="285728"/>
            <a:ext cx="8572560" cy="98583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S" sz="2800" dirty="0" smtClean="0">
                <a:effectLst/>
                <a:latin typeface="Rockwell" pitchFamily="18" charset="0"/>
              </a:rPr>
              <a:t>NUEVAS BÚSQUEDAS HISTORIOGRÁFICAS</a:t>
            </a:r>
            <a:endParaRPr lang="es-ES" sz="2800" dirty="0">
              <a:effectLst/>
              <a:latin typeface="Rockwell" pitchFamily="18" charset="0"/>
            </a:endParaRPr>
          </a:p>
        </p:txBody>
      </p:sp>
      <p:sp>
        <p:nvSpPr>
          <p:cNvPr id="8" name="7 Marcador de texto"/>
          <p:cNvSpPr>
            <a:spLocks noGrp="1"/>
          </p:cNvSpPr>
          <p:nvPr>
            <p:ph type="body" idx="2"/>
          </p:nvPr>
        </p:nvSpPr>
        <p:spPr>
          <a:xfrm>
            <a:off x="428596" y="1500174"/>
            <a:ext cx="8082051" cy="857256"/>
          </a:xfrm>
        </p:spPr>
        <p:txBody>
          <a:bodyPr/>
          <a:lstStyle/>
          <a:p>
            <a:pPr algn="ctr"/>
            <a:r>
              <a:rPr lang="es-ES" sz="2400" b="1" dirty="0" smtClean="0">
                <a:solidFill>
                  <a:schemeClr val="accent1"/>
                </a:solidFill>
                <a:latin typeface="Verdana" pitchFamily="34" charset="0"/>
                <a:ea typeface="Verdana" pitchFamily="34" charset="0"/>
                <a:cs typeface="Verdana" pitchFamily="34" charset="0"/>
              </a:rPr>
              <a:t>-Categorías de larga duración.                                                      -Redefinición de categorías. </a:t>
            </a:r>
            <a:endParaRPr lang="es-ES" sz="2400" b="1" dirty="0">
              <a:solidFill>
                <a:schemeClr val="accent1"/>
              </a:solidFill>
              <a:latin typeface="Verdana" pitchFamily="34" charset="0"/>
              <a:ea typeface="Verdana" pitchFamily="34" charset="0"/>
              <a:cs typeface="Verdana" pitchFamily="34" charset="0"/>
            </a:endParaRPr>
          </a:p>
        </p:txBody>
      </p:sp>
      <p:sp>
        <p:nvSpPr>
          <p:cNvPr id="7" name="6 Marcador de contenido"/>
          <p:cNvSpPr>
            <a:spLocks noGrp="1"/>
          </p:cNvSpPr>
          <p:nvPr>
            <p:ph sz="half" idx="1"/>
          </p:nvPr>
        </p:nvSpPr>
        <p:spPr>
          <a:xfrm>
            <a:off x="428596" y="2357430"/>
            <a:ext cx="8358246" cy="4000528"/>
          </a:xfrm>
        </p:spPr>
        <p:style>
          <a:lnRef idx="2">
            <a:schemeClr val="accent5">
              <a:shade val="50000"/>
            </a:schemeClr>
          </a:lnRef>
          <a:fillRef idx="1">
            <a:schemeClr val="accent5"/>
          </a:fillRef>
          <a:effectRef idx="0">
            <a:schemeClr val="accent5"/>
          </a:effectRef>
          <a:fontRef idx="minor">
            <a:schemeClr val="lt1"/>
          </a:fontRef>
        </p:style>
        <p:txBody>
          <a:bodyPr/>
          <a:lstStyle/>
          <a:p>
            <a:r>
              <a:rPr lang="es-ES" sz="2000" dirty="0" smtClean="0">
                <a:latin typeface="Verdana" pitchFamily="34" charset="0"/>
                <a:ea typeface="Verdana" pitchFamily="34" charset="0"/>
                <a:cs typeface="Verdana" pitchFamily="34" charset="0"/>
              </a:rPr>
              <a:t>La base de las investigaciones del populismo en la década del  90,  está en la hipótesis de que las “raíces sociales  son profundas”. </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Exploración de los populismos como propios de las sociedades que los prepararon lentamente, no como una novedad ajena a la sociedad que los anida.</a:t>
            </a:r>
          </a:p>
          <a:p>
            <a:pPr>
              <a:buNone/>
            </a:pPr>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Los antecedentes cobran singular importancia.</a:t>
            </a:r>
          </a:p>
          <a:p>
            <a:pPr>
              <a:buNone/>
            </a:pPr>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Se enfoca  el interés en la formación del fenómeno histórico.</a:t>
            </a:r>
          </a:p>
          <a:p>
            <a:endParaRPr lang="es-ES" dirty="0">
              <a:latin typeface="Verdana" pitchFamily="34" charset="0"/>
              <a:ea typeface="Verdana" pitchFamily="34" charset="0"/>
              <a:cs typeface="Verdana" pitchFamily="34" charset="0"/>
            </a:endParaRPr>
          </a:p>
        </p:txBody>
      </p:sp>
      <p:sp>
        <p:nvSpPr>
          <p:cNvPr id="6" name="5 Marcador de número de diapositiva"/>
          <p:cNvSpPr>
            <a:spLocks noGrp="1"/>
          </p:cNvSpPr>
          <p:nvPr>
            <p:ph type="sldNum" sz="quarter" idx="12"/>
          </p:nvPr>
        </p:nvSpPr>
        <p:spPr>
          <a:xfrm>
            <a:off x="8358214" y="6492875"/>
            <a:ext cx="457200" cy="365125"/>
          </a:xfrm>
        </p:spPr>
        <p:txBody>
          <a:bodyPr/>
          <a:lstStyle/>
          <a:p>
            <a:pPr>
              <a:defRPr/>
            </a:pPr>
            <a:fld id="{50BAC7DF-6FE7-4E2F-9265-4E8FF58841BA}" type="slidenum">
              <a:rPr lang="es-ES" smtClean="0"/>
              <a:pPr>
                <a:defRPr/>
              </a:pPr>
              <a:t>108</a:t>
            </a:fld>
            <a:endParaRPr lang="es-ES" dirty="0"/>
          </a:p>
        </p:txBody>
      </p:sp>
    </p:spTree>
  </p:cSld>
  <p:clrMapOvr>
    <a:masterClrMapping/>
  </p:clrMapOvr>
  <p:transition spd="med">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28596" y="428604"/>
            <a:ext cx="8258204" cy="4500594"/>
          </a:xfrm>
        </p:spPr>
        <p:style>
          <a:lnRef idx="1">
            <a:schemeClr val="dk1"/>
          </a:lnRef>
          <a:fillRef idx="2">
            <a:schemeClr val="dk1"/>
          </a:fillRef>
          <a:effectRef idx="1">
            <a:schemeClr val="dk1"/>
          </a:effectRef>
          <a:fontRef idx="minor">
            <a:schemeClr val="dk1"/>
          </a:fontRef>
        </p:style>
        <p:txBody>
          <a:bodyPr/>
          <a:lstStyle/>
          <a:p>
            <a:r>
              <a:rPr lang="es-ES" dirty="0" smtClean="0">
                <a:latin typeface="Rockwell" pitchFamily="18" charset="0"/>
              </a:rPr>
              <a:t>Acerca del peronismo en la historiografía de los años ´90.</a:t>
            </a:r>
          </a:p>
          <a:p>
            <a:endParaRPr lang="es-ES" dirty="0" smtClean="0">
              <a:latin typeface="Rockwell" pitchFamily="18" charset="0"/>
            </a:endParaRPr>
          </a:p>
          <a:p>
            <a:pPr>
              <a:buNone/>
            </a:pPr>
            <a:endParaRPr lang="es-ES" dirty="0" smtClean="0">
              <a:latin typeface="Rockwell" pitchFamily="18" charset="0"/>
            </a:endParaRPr>
          </a:p>
          <a:p>
            <a:r>
              <a:rPr lang="es-ES" dirty="0" smtClean="0">
                <a:latin typeface="Rockwell" pitchFamily="18" charset="0"/>
              </a:rPr>
              <a:t>Acerca del </a:t>
            </a:r>
            <a:r>
              <a:rPr lang="es-ES" dirty="0" err="1" smtClean="0">
                <a:latin typeface="Rockwell" pitchFamily="18" charset="0"/>
              </a:rPr>
              <a:t>varguismo</a:t>
            </a:r>
            <a:r>
              <a:rPr lang="es-ES" dirty="0" smtClean="0">
                <a:latin typeface="Rockwell" pitchFamily="18" charset="0"/>
              </a:rPr>
              <a:t> en la historiografía de los años 90.</a:t>
            </a:r>
          </a:p>
          <a:p>
            <a:endParaRPr lang="es-ES" dirty="0" smtClean="0">
              <a:latin typeface="Rockwell" pitchFamily="18" charset="0"/>
            </a:endParaRPr>
          </a:p>
        </p:txBody>
      </p:sp>
      <p:sp>
        <p:nvSpPr>
          <p:cNvPr id="5" name="4 Título"/>
          <p:cNvSpPr>
            <a:spLocks noGrp="1"/>
          </p:cNvSpPr>
          <p:nvPr>
            <p:ph type="title"/>
          </p:nvPr>
        </p:nvSpPr>
        <p:spPr>
          <a:xfrm>
            <a:off x="357158" y="4857760"/>
            <a:ext cx="8501122" cy="1500198"/>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a:bodyPr>
          <a:lstStyle/>
          <a:p>
            <a:pPr algn="ctr"/>
            <a:r>
              <a:rPr lang="es-ES" dirty="0" smtClean="0">
                <a:latin typeface="Rockwell" pitchFamily="18" charset="0"/>
              </a:rPr>
              <a:t>Capítulo VI: Los historiadores y el fenómeno populista</a:t>
            </a:r>
            <a:endParaRPr lang="es-ES" dirty="0">
              <a:latin typeface="Rockwell" pitchFamily="18"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109</a:t>
            </a:fld>
            <a:endParaRPr lang="es-ES" dirty="0"/>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714348" y="214290"/>
            <a:ext cx="3960812" cy="5429288"/>
          </a:xfrm>
          <a:ln>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lstStyle/>
          <a:p>
            <a:pPr marL="0" indent="0" eaLnBrk="1" hangingPunct="1">
              <a:lnSpc>
                <a:spcPct val="150000"/>
              </a:lnSpc>
              <a:buFontTx/>
              <a:buNone/>
            </a:pPr>
            <a:r>
              <a:rPr lang="es-ES_tradnl" sz="2600" b="1" dirty="0" smtClean="0">
                <a:latin typeface="Verdana" pitchFamily="34" charset="0"/>
                <a:ea typeface="Verdana" pitchFamily="34" charset="0"/>
                <a:cs typeface="Verdana" pitchFamily="34" charset="0"/>
              </a:rPr>
              <a:t>… a partir del quiebre producido por la Segunda Guerra y la catástrofe social, cultural y moral que representó para los ideales de Occidente.</a:t>
            </a:r>
            <a:endParaRPr lang="es-ES" sz="2600" b="1" dirty="0" smtClean="0">
              <a:latin typeface="Verdana" pitchFamily="34" charset="0"/>
              <a:ea typeface="Verdana" pitchFamily="34" charset="0"/>
              <a:cs typeface="Verdana" pitchFamily="34" charset="0"/>
            </a:endParaRPr>
          </a:p>
          <a:p>
            <a:pPr marL="609600" indent="-609600" eaLnBrk="1" hangingPunct="1">
              <a:lnSpc>
                <a:spcPct val="150000"/>
              </a:lnSpc>
            </a:pPr>
            <a:endParaRPr lang="es-ES" sz="2600" b="1" dirty="0" smtClean="0"/>
          </a:p>
        </p:txBody>
      </p:sp>
      <p:pic>
        <p:nvPicPr>
          <p:cNvPr id="16387" name="Picture 3" descr="ww2"/>
          <p:cNvPicPr>
            <a:picLocks noChangeAspect="1" noChangeArrowheads="1"/>
          </p:cNvPicPr>
          <p:nvPr/>
        </p:nvPicPr>
        <p:blipFill>
          <a:blip r:embed="rId2" cstate="print">
            <a:lum bright="-12000"/>
          </a:blip>
          <a:srcRect/>
          <a:stretch>
            <a:fillRect/>
          </a:stretch>
        </p:blipFill>
        <p:spPr bwMode="auto">
          <a:xfrm>
            <a:off x="3786182" y="3857628"/>
            <a:ext cx="4416425" cy="2803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11</a:t>
            </a:fld>
            <a:endParaRPr lang="en-US" dirty="0"/>
          </a:p>
        </p:txBody>
      </p:sp>
    </p:spTree>
  </p:cSld>
  <p:clrMapOvr>
    <a:masterClrMapping/>
  </p:clrMapOvr>
  <p:transition spd="med">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9144000" cy="1051560"/>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s-ES" dirty="0" smtClean="0">
                <a:solidFill>
                  <a:srgbClr val="002060"/>
                </a:solidFill>
                <a:effectLst/>
                <a:latin typeface="Rockwell" pitchFamily="18" charset="0"/>
              </a:rPr>
              <a:t>COMPARACIÓN DE LAS INVESTIGACIONES</a:t>
            </a:r>
            <a:endParaRPr lang="es-ES" dirty="0">
              <a:solidFill>
                <a:srgbClr val="002060"/>
              </a:solidFill>
              <a:effectLst/>
              <a:latin typeface="Rockwell" pitchFamily="18" charset="0"/>
            </a:endParaRPr>
          </a:p>
        </p:txBody>
      </p:sp>
      <p:sp>
        <p:nvSpPr>
          <p:cNvPr id="3" name="2 Marcador de contenido"/>
          <p:cNvSpPr>
            <a:spLocks noGrp="1"/>
          </p:cNvSpPr>
          <p:nvPr>
            <p:ph idx="1"/>
          </p:nvPr>
        </p:nvSpPr>
        <p:spPr>
          <a:xfrm>
            <a:off x="428596" y="2214554"/>
            <a:ext cx="8326756" cy="418795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lstStyle/>
          <a:p>
            <a:r>
              <a:rPr lang="es-ES" dirty="0" smtClean="0">
                <a:latin typeface="Verdana" pitchFamily="34" charset="0"/>
                <a:ea typeface="Verdana" pitchFamily="34" charset="0"/>
                <a:cs typeface="Verdana" pitchFamily="34" charset="0"/>
              </a:rPr>
              <a:t>Los regímenes de Perón y Vargas han sido catalogados bajo el rótulo de populistas y la polémica en torno a su naturaleza está lejos de haberse cerrado, pero de estas comparaciones podemos intentar algunas conclusiones. </a:t>
            </a:r>
          </a:p>
          <a:p>
            <a:endParaRPr lang="es-ES"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110</a:t>
            </a:fld>
            <a:endParaRPr lang="es-ES" dirty="0"/>
          </a:p>
        </p:txBody>
      </p:sp>
    </p:spTree>
  </p:cSld>
  <p:clrMapOvr>
    <a:masterClrMapping/>
  </p:clrMapOvr>
  <p:transition spd="med">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0" y="0"/>
            <a:ext cx="9144000" cy="1214422"/>
          </a:xfr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3000" dirty="0" smtClean="0">
                <a:solidFill>
                  <a:srgbClr val="002060"/>
                </a:solidFill>
                <a:effectLst/>
                <a:latin typeface="Rockwell" pitchFamily="18" charset="0"/>
              </a:rPr>
              <a:t>COMPARACIÓN DE LAS INVESTIGACIONES</a:t>
            </a:r>
            <a:endParaRPr lang="es-ES" sz="3000" dirty="0">
              <a:solidFill>
                <a:srgbClr val="002060"/>
              </a:solidFill>
              <a:effectLst/>
              <a:latin typeface="Rockwell" pitchFamily="18" charset="0"/>
            </a:endParaRPr>
          </a:p>
        </p:txBody>
      </p:sp>
      <p:sp>
        <p:nvSpPr>
          <p:cNvPr id="8" name="7 Marcador de contenido"/>
          <p:cNvSpPr>
            <a:spLocks noGrp="1"/>
          </p:cNvSpPr>
          <p:nvPr>
            <p:ph idx="1"/>
          </p:nvPr>
        </p:nvSpPr>
        <p:spPr>
          <a:xfrm>
            <a:off x="0" y="1285860"/>
            <a:ext cx="9144000" cy="557214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pPr>
            <a:r>
              <a:rPr lang="es-ES" sz="2400" dirty="0" smtClean="0">
                <a:latin typeface="Verdana" pitchFamily="34" charset="0"/>
                <a:ea typeface="Verdana" pitchFamily="34" charset="0"/>
                <a:cs typeface="Verdana" pitchFamily="34" charset="0"/>
              </a:rPr>
              <a:t>En la década del 90, tanto las líneas desarrolladas por los autores brasileños sobre el Estado Novo y el </a:t>
            </a:r>
            <a:r>
              <a:rPr lang="es-ES" sz="2400" dirty="0" err="1" smtClean="0">
                <a:latin typeface="Verdana" pitchFamily="34" charset="0"/>
                <a:ea typeface="Verdana" pitchFamily="34" charset="0"/>
                <a:cs typeface="Verdana" pitchFamily="34" charset="0"/>
              </a:rPr>
              <a:t>varguismo</a:t>
            </a:r>
            <a:r>
              <a:rPr lang="es-ES" sz="2400" dirty="0" smtClean="0">
                <a:latin typeface="Verdana" pitchFamily="34" charset="0"/>
                <a:ea typeface="Verdana" pitchFamily="34" charset="0"/>
                <a:cs typeface="Verdana" pitchFamily="34" charset="0"/>
              </a:rPr>
              <a:t>, como las trabajadas por historiadores argentinos sobre el peronismo, se acercan bastante en considerar que los movimientos populistas participan de muchos elementos en común, lo que permite generalizar algunas características propias de este fenómeno y reconocer no solo el valor de los estudios comparativos, sino también recuperar la visión holística.</a:t>
            </a:r>
          </a:p>
          <a:p>
            <a:pPr algn="ctr"/>
            <a:endParaRPr lang="es-ES" sz="2400"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111</a:t>
            </a:fld>
            <a:endParaRPr lang="es-ES" dirty="0"/>
          </a:p>
        </p:txBody>
      </p:sp>
    </p:spTree>
  </p:cSld>
  <p:clrMapOvr>
    <a:masterClrMapping/>
  </p:clrMapOvr>
  <p:transition spd="med">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9144000" cy="5715016"/>
          </a:xfrm>
          <a:solidFill>
            <a:schemeClr val="bg2"/>
          </a:solidFill>
          <a:ln>
            <a:noFill/>
          </a:ln>
          <a:effectLst/>
          <a:scene3d>
            <a:camera prst="orthographicFront">
              <a:rot lat="0" lon="0" rev="0"/>
            </a:camera>
            <a:lightRig rig="contrasting" dir="t">
              <a:rot lat="0" lon="0" rev="7800000"/>
            </a:lightRig>
          </a:scene3d>
          <a:sp3d>
            <a:bevelT w="139700" h="139700"/>
          </a:sp3d>
        </p:spPr>
        <p:txBody>
          <a:bodyPr/>
          <a:lstStyle/>
          <a:p>
            <a:pPr>
              <a:buNone/>
            </a:pPr>
            <a:r>
              <a:rPr lang="es-ES" sz="1900" b="1" dirty="0" smtClean="0">
                <a:solidFill>
                  <a:srgbClr val="C00000"/>
                </a:solidFill>
                <a:latin typeface="Verdana" pitchFamily="34" charset="0"/>
                <a:ea typeface="Verdana" pitchFamily="34" charset="0"/>
                <a:cs typeface="Verdana" pitchFamily="34" charset="0"/>
              </a:rPr>
              <a:t>Boris Fausto</a:t>
            </a:r>
            <a:r>
              <a:rPr lang="es-ES" sz="1900" dirty="0" smtClean="0">
                <a:solidFill>
                  <a:srgbClr val="C00000"/>
                </a:solidFill>
                <a:latin typeface="Verdana" pitchFamily="34" charset="0"/>
                <a:ea typeface="Verdana" pitchFamily="34" charset="0"/>
                <a:cs typeface="Verdana" pitchFamily="34" charset="0"/>
              </a:rPr>
              <a:t>, considera que ciertos hechos de la Argentina repercutían en Brasil y expresa así su opinión comparativa:</a:t>
            </a:r>
          </a:p>
          <a:p>
            <a:pPr>
              <a:buNone/>
            </a:pPr>
            <a:endParaRPr lang="es-ES" sz="1900" dirty="0" smtClean="0">
              <a:latin typeface="Verdana" pitchFamily="34" charset="0"/>
              <a:ea typeface="Verdana" pitchFamily="34" charset="0"/>
              <a:cs typeface="Verdana" pitchFamily="34" charset="0"/>
            </a:endParaRPr>
          </a:p>
          <a:p>
            <a:pPr>
              <a:lnSpc>
                <a:spcPct val="150000"/>
              </a:lnSpc>
            </a:pPr>
            <a:r>
              <a:rPr lang="es-ES" sz="1900" dirty="0" smtClean="0">
                <a:latin typeface="Verdana" pitchFamily="34" charset="0"/>
                <a:ea typeface="Verdana" pitchFamily="34" charset="0"/>
                <a:cs typeface="Verdana" pitchFamily="34" charset="0"/>
              </a:rPr>
              <a:t>“Desde la Revolución de 1943 crecía la influencia del general Perón y se consideraba que peronismo y getulismo tenían mucho en común. </a:t>
            </a:r>
          </a:p>
          <a:p>
            <a:pPr>
              <a:lnSpc>
                <a:spcPct val="150000"/>
              </a:lnSpc>
            </a:pPr>
            <a:r>
              <a:rPr lang="es-ES" sz="1900" dirty="0" smtClean="0">
                <a:latin typeface="Verdana" pitchFamily="34" charset="0"/>
                <a:ea typeface="Verdana" pitchFamily="34" charset="0"/>
                <a:cs typeface="Verdana" pitchFamily="34" charset="0"/>
              </a:rPr>
              <a:t>En el plano económico ambos pretendían promover un capitalismo nacional, sostenido por la acción del Estado. En el plano político pretendían minimizar las rivalidades entre clases convocando a las masas populares y a la burguesía para establecer una colaboración promovida por el Estado. (…).</a:t>
            </a:r>
          </a:p>
          <a:p>
            <a:pPr>
              <a:lnSpc>
                <a:spcPct val="150000"/>
              </a:lnSpc>
            </a:pPr>
            <a:r>
              <a:rPr lang="es-ES" sz="1900" dirty="0" smtClean="0">
                <a:latin typeface="Verdana" pitchFamily="34" charset="0"/>
                <a:ea typeface="Verdana" pitchFamily="34" charset="0"/>
                <a:cs typeface="Verdana" pitchFamily="34" charset="0"/>
              </a:rPr>
              <a:t> En el caso brasileño, las invocaciones simbólicas y las concesiones económicas a las masas populares marcarían la tónica del getulismo o por lo menos del primer gobierno de Vargas”.</a:t>
            </a:r>
          </a:p>
          <a:p>
            <a:endParaRPr lang="es-ES" sz="1900" dirty="0" smtClean="0">
              <a:latin typeface="Verdana" pitchFamily="34" charset="0"/>
              <a:ea typeface="Verdana" pitchFamily="34" charset="0"/>
              <a:cs typeface="Verdana" pitchFamily="34" charset="0"/>
            </a:endParaRPr>
          </a:p>
          <a:p>
            <a:endParaRPr lang="es-ES" sz="19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0" y="274638"/>
            <a:ext cx="9144000" cy="868346"/>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s-ES" sz="3200" b="0" dirty="0" smtClean="0">
                <a:solidFill>
                  <a:schemeClr val="tx1"/>
                </a:solidFill>
                <a:latin typeface="Rockwell" pitchFamily="18" charset="0"/>
                <a:ea typeface="Verdana" pitchFamily="34" charset="0"/>
                <a:cs typeface="Verdana" pitchFamily="34" charset="0"/>
              </a:rPr>
              <a:t>COMPARACIÓN DE LAS INVESTIGACIONES</a:t>
            </a:r>
            <a:endParaRPr lang="es-ES" sz="3200" b="0" dirty="0">
              <a:solidFill>
                <a:schemeClr val="tx1"/>
              </a:solidFill>
              <a:latin typeface="Rockwell" pitchFamily="18"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112</a:t>
            </a:fld>
            <a:endParaRPr lang="es-ES" dirty="0"/>
          </a:p>
        </p:txBody>
      </p:sp>
    </p:spTree>
  </p:cSld>
  <p:clrMapOvr>
    <a:masterClrMapping/>
  </p:clrMapOvr>
  <p:transition spd="med">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34422"/>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s-ES" sz="2800" dirty="0" smtClean="0">
                <a:solidFill>
                  <a:srgbClr val="002060"/>
                </a:solidFill>
                <a:effectLst/>
                <a:latin typeface="Rockwell" pitchFamily="18" charset="0"/>
              </a:rPr>
              <a:t>COMPARACIÓN DE INVESTIGACIONES : </a:t>
            </a:r>
            <a:br>
              <a:rPr lang="es-ES" sz="2800" dirty="0" smtClean="0">
                <a:solidFill>
                  <a:srgbClr val="002060"/>
                </a:solidFill>
                <a:effectLst/>
                <a:latin typeface="Rockwell" pitchFamily="18" charset="0"/>
              </a:rPr>
            </a:br>
            <a:r>
              <a:rPr lang="es-ES" sz="2800" dirty="0" smtClean="0">
                <a:solidFill>
                  <a:srgbClr val="002060"/>
                </a:solidFill>
                <a:effectLst/>
                <a:latin typeface="Rockwell" pitchFamily="18" charset="0"/>
              </a:rPr>
              <a:t/>
            </a:r>
            <a:br>
              <a:rPr lang="es-ES" sz="2800" dirty="0" smtClean="0">
                <a:solidFill>
                  <a:srgbClr val="002060"/>
                </a:solidFill>
                <a:effectLst/>
                <a:latin typeface="Rockwell" pitchFamily="18" charset="0"/>
              </a:rPr>
            </a:br>
            <a:r>
              <a:rPr lang="es-ES" sz="2400" dirty="0" smtClean="0">
                <a:solidFill>
                  <a:srgbClr val="002060"/>
                </a:solidFill>
                <a:effectLst/>
                <a:latin typeface="Rockwell" pitchFamily="18" charset="0"/>
              </a:rPr>
              <a:t>TRADICIÓN POLÍTICA O  CULTURAL /HISTORIA Y MITO</a:t>
            </a:r>
            <a:endParaRPr lang="es-ES" sz="2400" dirty="0">
              <a:solidFill>
                <a:srgbClr val="002060"/>
              </a:solidFill>
              <a:effectLst/>
              <a:latin typeface="Rockwell" pitchFamily="18" charset="0"/>
            </a:endParaRPr>
          </a:p>
        </p:txBody>
      </p:sp>
      <p:sp>
        <p:nvSpPr>
          <p:cNvPr id="3" name="2 Marcador de contenido"/>
          <p:cNvSpPr>
            <a:spLocks noGrp="1"/>
          </p:cNvSpPr>
          <p:nvPr>
            <p:ph idx="1"/>
          </p:nvPr>
        </p:nvSpPr>
        <p:spPr>
          <a:xfrm>
            <a:off x="428596" y="1643050"/>
            <a:ext cx="8286808" cy="4500594"/>
          </a:xfrm>
        </p:spPr>
        <p:style>
          <a:lnRef idx="1">
            <a:schemeClr val="accent3"/>
          </a:lnRef>
          <a:fillRef idx="2">
            <a:schemeClr val="accent3"/>
          </a:fillRef>
          <a:effectRef idx="1">
            <a:schemeClr val="accent3"/>
          </a:effectRef>
          <a:fontRef idx="minor">
            <a:schemeClr val="dk1"/>
          </a:fontRef>
        </p:style>
        <p:txBody>
          <a:bodyPr>
            <a:noAutofit/>
          </a:bodyPr>
          <a:lstStyle/>
          <a:p>
            <a:r>
              <a:rPr lang="es-ES" sz="2400" dirty="0" smtClean="0">
                <a:latin typeface="Verdana" pitchFamily="34" charset="0"/>
                <a:ea typeface="Verdana" pitchFamily="34" charset="0"/>
                <a:cs typeface="Verdana" pitchFamily="34" charset="0"/>
              </a:rPr>
              <a:t>Historiadores de ambos países en la década del 90, investigan la tradición socio-política y cultural.</a:t>
            </a:r>
          </a:p>
          <a:p>
            <a:endParaRPr lang="es-ES" sz="2400" dirty="0" smtClean="0">
              <a:latin typeface="Verdana" pitchFamily="34" charset="0"/>
              <a:ea typeface="Verdana" pitchFamily="34" charset="0"/>
              <a:cs typeface="Verdana" pitchFamily="34" charset="0"/>
            </a:endParaRPr>
          </a:p>
          <a:p>
            <a:r>
              <a:rPr lang="es-ES" sz="2400" dirty="0" smtClean="0">
                <a:latin typeface="Verdana" pitchFamily="34" charset="0"/>
                <a:ea typeface="Verdana" pitchFamily="34" charset="0"/>
                <a:cs typeface="Verdana" pitchFamily="34" charset="0"/>
              </a:rPr>
              <a:t>Por ejemplo  la tensión social que produjo la incorporación de “los otros” a la sociedad constituída que no fue de ninguna manera sin conflictos.</a:t>
            </a:r>
          </a:p>
          <a:p>
            <a:pPr>
              <a:buNone/>
            </a:pPr>
            <a:endParaRPr lang="es-ES" sz="2400" dirty="0" smtClean="0">
              <a:latin typeface="Verdana" pitchFamily="34" charset="0"/>
              <a:ea typeface="Verdana" pitchFamily="34" charset="0"/>
              <a:cs typeface="Verdana" pitchFamily="34" charset="0"/>
            </a:endParaRPr>
          </a:p>
          <a:p>
            <a:r>
              <a:rPr lang="es-ES" sz="2400" dirty="0" smtClean="0">
                <a:latin typeface="Verdana" pitchFamily="34" charset="0"/>
                <a:ea typeface="Verdana" pitchFamily="34" charset="0"/>
                <a:cs typeface="Verdana" pitchFamily="34" charset="0"/>
              </a:rPr>
              <a:t>Tratan de diferenciar historia y mito.</a:t>
            </a:r>
            <a:endParaRPr lang="es-ES" sz="2400"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113</a:t>
            </a:fld>
            <a:endParaRPr lang="es-ES" dirty="0"/>
          </a:p>
        </p:txBody>
      </p:sp>
    </p:spTree>
  </p:cSld>
  <p:clrMapOvr>
    <a:masterClrMapping/>
  </p:clrMapOvr>
  <p:transition spd="med">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a:off x="0" y="0"/>
            <a:ext cx="9144000" cy="857232"/>
          </a:xfrm>
          <a:solidFill>
            <a:srgbClr val="CCFFCC"/>
          </a:solidFill>
        </p:spPr>
        <p:txBody>
          <a:bodyPr>
            <a:noAutofit/>
          </a:bodyPr>
          <a:lstStyle/>
          <a:p>
            <a:pPr algn="ctr"/>
            <a:r>
              <a:rPr lang="es-ES" sz="2400" dirty="0" smtClean="0">
                <a:solidFill>
                  <a:srgbClr val="002060"/>
                </a:solidFill>
                <a:latin typeface="Rockwell" pitchFamily="18" charset="0"/>
              </a:rPr>
              <a:t>TRADICIÓN POLÍTICO-CULTURAL.</a:t>
            </a:r>
            <a:br>
              <a:rPr lang="es-ES" sz="2400" dirty="0" smtClean="0">
                <a:solidFill>
                  <a:srgbClr val="002060"/>
                </a:solidFill>
                <a:latin typeface="Rockwell" pitchFamily="18" charset="0"/>
              </a:rPr>
            </a:br>
            <a:r>
              <a:rPr lang="es-ES" sz="2400" dirty="0" smtClean="0">
                <a:solidFill>
                  <a:srgbClr val="002060"/>
                </a:solidFill>
                <a:latin typeface="Rockwell" pitchFamily="18" charset="0"/>
              </a:rPr>
              <a:t>DIFERENCIAR REALIDAD HISTÓRICA DEL MITO</a:t>
            </a:r>
          </a:p>
        </p:txBody>
      </p:sp>
      <p:sp>
        <p:nvSpPr>
          <p:cNvPr id="13" name="12 Marcador de contenido"/>
          <p:cNvSpPr>
            <a:spLocks noGrp="1"/>
          </p:cNvSpPr>
          <p:nvPr>
            <p:ph sz="half" idx="1"/>
          </p:nvPr>
        </p:nvSpPr>
        <p:spPr>
          <a:xfrm>
            <a:off x="0" y="857232"/>
            <a:ext cx="4714876" cy="6000768"/>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s-ES" sz="1800" dirty="0" smtClean="0">
                <a:latin typeface="Verdana" pitchFamily="34" charset="0"/>
                <a:ea typeface="Verdana" pitchFamily="34" charset="0"/>
                <a:cs typeface="Verdana" pitchFamily="34" charset="0"/>
              </a:rPr>
              <a:t>“Para una ciudad supuestamente libre de prejuicios étnicos ...el estereotipo de los “cabecitas negras”, es revelador.”(…) </a:t>
            </a:r>
          </a:p>
          <a:p>
            <a:endParaRPr lang="es-ES" sz="1800" dirty="0" smtClean="0">
              <a:latin typeface="Verdana" pitchFamily="34" charset="0"/>
              <a:ea typeface="Verdana" pitchFamily="34" charset="0"/>
              <a:cs typeface="Verdana" pitchFamily="34" charset="0"/>
            </a:endParaRPr>
          </a:p>
          <a:p>
            <a:r>
              <a:rPr lang="es-ES" sz="1800" dirty="0" smtClean="0">
                <a:latin typeface="Verdana" pitchFamily="34" charset="0"/>
                <a:ea typeface="Verdana" pitchFamily="34" charset="0"/>
                <a:cs typeface="Verdana" pitchFamily="34" charset="0"/>
              </a:rPr>
              <a:t>“Subrayó la diferencia, marcó la separación entre nosotros y los otros, opuso al proceso de integración un proceso inverso: de segregación”. </a:t>
            </a:r>
          </a:p>
          <a:p>
            <a:endParaRPr lang="es-ES" sz="1800" dirty="0" smtClean="0">
              <a:latin typeface="Verdana" pitchFamily="34" charset="0"/>
              <a:ea typeface="Verdana" pitchFamily="34" charset="0"/>
              <a:cs typeface="Verdana" pitchFamily="34" charset="0"/>
            </a:endParaRPr>
          </a:p>
          <a:p>
            <a:r>
              <a:rPr lang="es-ES" sz="1800" dirty="0" smtClean="0">
                <a:latin typeface="Verdana" pitchFamily="34" charset="0"/>
                <a:ea typeface="Verdana" pitchFamily="34" charset="0"/>
                <a:cs typeface="Verdana" pitchFamily="34" charset="0"/>
              </a:rPr>
              <a:t>Que esa segregación no haya tenido una expresión institucionalizada,… no la hizo menos real y efectiva.</a:t>
            </a:r>
          </a:p>
          <a:p>
            <a:pPr>
              <a:buNone/>
            </a:pPr>
            <a:endParaRPr lang="es-ES" sz="1800" dirty="0" smtClean="0">
              <a:latin typeface="Verdana" pitchFamily="34" charset="0"/>
              <a:ea typeface="Verdana" pitchFamily="34" charset="0"/>
              <a:cs typeface="Verdana" pitchFamily="34" charset="0"/>
            </a:endParaRPr>
          </a:p>
          <a:p>
            <a:pPr>
              <a:buNone/>
            </a:pPr>
            <a:r>
              <a:rPr lang="es-ES" sz="1600" dirty="0" smtClean="0">
                <a:latin typeface="Verdana" pitchFamily="34" charset="0"/>
                <a:ea typeface="Verdana" pitchFamily="34" charset="0"/>
                <a:cs typeface="Verdana" pitchFamily="34" charset="0"/>
              </a:rPr>
              <a:t> </a:t>
            </a:r>
            <a:r>
              <a:rPr lang="es-ES" sz="1600" dirty="0" smtClean="0">
                <a:solidFill>
                  <a:srgbClr val="C00000"/>
                </a:solidFill>
                <a:latin typeface="Verdana" pitchFamily="34" charset="0"/>
                <a:ea typeface="Verdana" pitchFamily="34" charset="0"/>
                <a:cs typeface="Verdana" pitchFamily="34" charset="0"/>
              </a:rPr>
              <a:t>Juan Carlos Torre ,La democratización del bienestar,2002</a:t>
            </a:r>
          </a:p>
          <a:p>
            <a:pPr>
              <a:lnSpc>
                <a:spcPct val="150000"/>
              </a:lnSpc>
            </a:pPr>
            <a:endParaRPr lang="es-ES" sz="1600" dirty="0" smtClean="0">
              <a:latin typeface="Verdana" pitchFamily="34" charset="0"/>
              <a:ea typeface="Verdana" pitchFamily="34" charset="0"/>
              <a:cs typeface="Verdana" pitchFamily="34" charset="0"/>
            </a:endParaRPr>
          </a:p>
          <a:p>
            <a:endParaRPr lang="es-ES" sz="1600" dirty="0" smtClean="0">
              <a:solidFill>
                <a:srgbClr val="C00000"/>
              </a:solidFill>
              <a:latin typeface="Verdana" pitchFamily="34" charset="0"/>
              <a:ea typeface="Verdana" pitchFamily="34" charset="0"/>
              <a:cs typeface="Verdana" pitchFamily="34" charset="0"/>
            </a:endParaRPr>
          </a:p>
          <a:p>
            <a:endParaRPr lang="es-ES" sz="1600" dirty="0">
              <a:latin typeface="Verdana" pitchFamily="34" charset="0"/>
              <a:ea typeface="Verdana" pitchFamily="34" charset="0"/>
              <a:cs typeface="Verdana" pitchFamily="34" charset="0"/>
            </a:endParaRPr>
          </a:p>
        </p:txBody>
      </p:sp>
      <p:sp>
        <p:nvSpPr>
          <p:cNvPr id="14" name="13 Marcador de contenido"/>
          <p:cNvSpPr>
            <a:spLocks noGrp="1"/>
          </p:cNvSpPr>
          <p:nvPr>
            <p:ph sz="half" idx="2"/>
          </p:nvPr>
        </p:nvSpPr>
        <p:spPr>
          <a:xfrm>
            <a:off x="4714876" y="857232"/>
            <a:ext cx="4429124" cy="6000768"/>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177800">
              <a:buNone/>
            </a:pPr>
            <a:r>
              <a:rPr lang="es-ES" sz="1800" dirty="0" smtClean="0">
                <a:latin typeface="Verdana" pitchFamily="34" charset="0"/>
                <a:ea typeface="Verdana" pitchFamily="34" charset="0"/>
                <a:cs typeface="Verdana" pitchFamily="34" charset="0"/>
              </a:rPr>
              <a:t>“Se trató de sustentar en la historiografía …, la imagen de Brasil sin preconceptos de raza y religión, pero en realidad este es un país imaginado muy diferente del país real”.</a:t>
            </a:r>
          </a:p>
          <a:p>
            <a:pPr marL="0" indent="177800">
              <a:buNone/>
            </a:pPr>
            <a:endParaRPr lang="es-ES" sz="1800" dirty="0" smtClean="0">
              <a:latin typeface="Verdana" pitchFamily="34" charset="0"/>
              <a:ea typeface="Verdana" pitchFamily="34" charset="0"/>
              <a:cs typeface="Verdana" pitchFamily="34" charset="0"/>
            </a:endParaRPr>
          </a:p>
          <a:p>
            <a:pPr marL="0" indent="177800">
              <a:buNone/>
            </a:pPr>
            <a:r>
              <a:rPr lang="es-ES" sz="1800" dirty="0" smtClean="0">
                <a:latin typeface="Verdana" pitchFamily="34" charset="0"/>
                <a:ea typeface="Verdana" pitchFamily="34" charset="0"/>
                <a:cs typeface="Verdana" pitchFamily="34" charset="0"/>
              </a:rPr>
              <a:t>“Hay un racismo camuflado, manifestado en regímenes autoritarios y democráticos , disfrazado de democracia real.”</a:t>
            </a:r>
          </a:p>
          <a:p>
            <a:pPr marL="0" indent="177800">
              <a:buNone/>
            </a:pPr>
            <a:endParaRPr lang="es-ES" sz="1800" dirty="0" smtClean="0">
              <a:latin typeface="Verdana" pitchFamily="34" charset="0"/>
              <a:ea typeface="Verdana" pitchFamily="34" charset="0"/>
              <a:cs typeface="Verdana" pitchFamily="34" charset="0"/>
            </a:endParaRPr>
          </a:p>
          <a:p>
            <a:pPr marL="0" indent="177800">
              <a:buNone/>
            </a:pPr>
            <a:r>
              <a:rPr lang="es-ES" sz="1800" dirty="0" smtClean="0">
                <a:latin typeface="Verdana" pitchFamily="34" charset="0"/>
                <a:ea typeface="Verdana" pitchFamily="34" charset="0"/>
                <a:cs typeface="Verdana" pitchFamily="34" charset="0"/>
              </a:rPr>
              <a:t>Hay que analizar … los mitos…en el Brasil imaginado,… de democracia racial y el país real, racista y antisemita por tradición”.</a:t>
            </a:r>
          </a:p>
          <a:p>
            <a:pPr marL="0" indent="177800">
              <a:buNone/>
            </a:pPr>
            <a:endParaRPr lang="es-ES" sz="1800" dirty="0" smtClean="0">
              <a:latin typeface="Verdana" pitchFamily="34" charset="0"/>
              <a:ea typeface="Verdana" pitchFamily="34" charset="0"/>
              <a:cs typeface="Verdana" pitchFamily="34" charset="0"/>
            </a:endParaRPr>
          </a:p>
          <a:p>
            <a:pPr marL="0" indent="177800">
              <a:buNone/>
            </a:pPr>
            <a:r>
              <a:rPr lang="es-ES" sz="1800" dirty="0" smtClean="0">
                <a:latin typeface="Verdana" pitchFamily="34" charset="0"/>
                <a:ea typeface="Verdana" pitchFamily="34" charset="0"/>
                <a:cs typeface="Verdana" pitchFamily="34" charset="0"/>
              </a:rPr>
              <a:t> </a:t>
            </a:r>
            <a:r>
              <a:rPr lang="es-ES" sz="1600" dirty="0" smtClean="0">
                <a:solidFill>
                  <a:srgbClr val="C00000"/>
                </a:solidFill>
                <a:latin typeface="Verdana" pitchFamily="34" charset="0"/>
                <a:ea typeface="Verdana" pitchFamily="34" charset="0"/>
                <a:cs typeface="Verdana" pitchFamily="34" charset="0"/>
              </a:rPr>
              <a:t>María Luisa </a:t>
            </a:r>
            <a:r>
              <a:rPr lang="es-ES" sz="1600" dirty="0" err="1" smtClean="0">
                <a:solidFill>
                  <a:srgbClr val="C00000"/>
                </a:solidFill>
                <a:latin typeface="Verdana" pitchFamily="34" charset="0"/>
                <a:ea typeface="Verdana" pitchFamily="34" charset="0"/>
                <a:cs typeface="Verdana" pitchFamily="34" charset="0"/>
              </a:rPr>
              <a:t>Tucci</a:t>
            </a:r>
            <a:r>
              <a:rPr lang="es-ES" sz="1600" dirty="0" smtClean="0">
                <a:solidFill>
                  <a:srgbClr val="C00000"/>
                </a:solidFill>
                <a:latin typeface="Verdana" pitchFamily="34" charset="0"/>
                <a:ea typeface="Verdana" pitchFamily="34" charset="0"/>
                <a:cs typeface="Verdana" pitchFamily="34" charset="0"/>
              </a:rPr>
              <a:t> Carneiro, </a:t>
            </a:r>
            <a:r>
              <a:rPr lang="es-ES" sz="1600" i="1" dirty="0" smtClean="0">
                <a:solidFill>
                  <a:srgbClr val="C00000"/>
                </a:solidFill>
                <a:latin typeface="Verdana" pitchFamily="34" charset="0"/>
                <a:ea typeface="Verdana" pitchFamily="34" charset="0"/>
                <a:cs typeface="Verdana" pitchFamily="34" charset="0"/>
              </a:rPr>
              <a:t>O Racismo </a:t>
            </a:r>
            <a:r>
              <a:rPr lang="es-ES" sz="1600" i="1" dirty="0" err="1" smtClean="0">
                <a:solidFill>
                  <a:srgbClr val="C00000"/>
                </a:solidFill>
                <a:latin typeface="Verdana" pitchFamily="34" charset="0"/>
                <a:ea typeface="Verdana" pitchFamily="34" charset="0"/>
                <a:cs typeface="Verdana" pitchFamily="34" charset="0"/>
              </a:rPr>
              <a:t>na</a:t>
            </a:r>
            <a:r>
              <a:rPr lang="es-ES" sz="1600" i="1" dirty="0" smtClean="0">
                <a:solidFill>
                  <a:srgbClr val="C00000"/>
                </a:solidFill>
                <a:latin typeface="Verdana" pitchFamily="34" charset="0"/>
                <a:ea typeface="Verdana" pitchFamily="34" charset="0"/>
                <a:cs typeface="Verdana" pitchFamily="34" charset="0"/>
              </a:rPr>
              <a:t> </a:t>
            </a:r>
            <a:r>
              <a:rPr lang="es-ES" sz="1600" i="1" dirty="0" err="1" smtClean="0">
                <a:solidFill>
                  <a:srgbClr val="C00000"/>
                </a:solidFill>
                <a:latin typeface="Verdana" pitchFamily="34" charset="0"/>
                <a:ea typeface="Verdana" pitchFamily="34" charset="0"/>
                <a:cs typeface="Verdana" pitchFamily="34" charset="0"/>
              </a:rPr>
              <a:t>História</a:t>
            </a:r>
            <a:r>
              <a:rPr lang="es-ES" sz="1600" i="1" dirty="0" smtClean="0">
                <a:solidFill>
                  <a:srgbClr val="C00000"/>
                </a:solidFill>
                <a:latin typeface="Verdana" pitchFamily="34" charset="0"/>
                <a:ea typeface="Verdana" pitchFamily="34" charset="0"/>
                <a:cs typeface="Verdana" pitchFamily="34" charset="0"/>
              </a:rPr>
              <a:t> do Brasil. Mito e Realidades</a:t>
            </a:r>
            <a:r>
              <a:rPr lang="es-ES" sz="1600" dirty="0" smtClean="0">
                <a:solidFill>
                  <a:srgbClr val="C00000"/>
                </a:solidFill>
                <a:latin typeface="Verdana" pitchFamily="34" charset="0"/>
                <a:ea typeface="Verdana" pitchFamily="34" charset="0"/>
                <a:cs typeface="Verdana" pitchFamily="34" charset="0"/>
              </a:rPr>
              <a:t>, Brasil, 1999.</a:t>
            </a:r>
            <a:endParaRPr lang="es-ES" sz="16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423FD780-410A-48E4-A986-65A998C25254}" type="slidenum">
              <a:rPr lang="es-ES" smtClean="0"/>
              <a:pPr>
                <a:defRPr/>
              </a:pPr>
              <a:t>114</a:t>
            </a:fld>
            <a:endParaRPr lang="es-ES" dirty="0"/>
          </a:p>
        </p:txBody>
      </p:sp>
    </p:spTree>
  </p:cSld>
  <p:clrMapOvr>
    <a:masterClrMapping/>
  </p:clrMapOvr>
  <p:transition spd="med">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0" y="0"/>
            <a:ext cx="9144000" cy="1050925"/>
          </a:xfrm>
          <a:solidFill>
            <a:srgbClr val="66CCFF"/>
          </a:solidFill>
          <a:ln>
            <a:noFill/>
          </a:ln>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s-ES" dirty="0" smtClean="0">
                <a:solidFill>
                  <a:srgbClr val="002060"/>
                </a:solidFill>
                <a:effectLst/>
                <a:latin typeface="Rockwell" pitchFamily="18" charset="0"/>
              </a:rPr>
              <a:t>EL PESO DE LOS FACTORES TRADICIONALES</a:t>
            </a:r>
            <a:endParaRPr lang="es-ES" dirty="0">
              <a:solidFill>
                <a:srgbClr val="002060"/>
              </a:solidFill>
              <a:effectLst/>
              <a:latin typeface="Rockwell" pitchFamily="18" charset="0"/>
            </a:endParaRPr>
          </a:p>
        </p:txBody>
      </p:sp>
      <p:sp>
        <p:nvSpPr>
          <p:cNvPr id="8" name="7 Marcador de contenido"/>
          <p:cNvSpPr>
            <a:spLocks noGrp="1"/>
          </p:cNvSpPr>
          <p:nvPr>
            <p:ph sz="half" idx="1"/>
          </p:nvPr>
        </p:nvSpPr>
        <p:spPr>
          <a:xfrm>
            <a:off x="0" y="1071546"/>
            <a:ext cx="4431954" cy="5572140"/>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es-ES" sz="1800" dirty="0" smtClean="0">
                <a:latin typeface="Verdana" pitchFamily="34" charset="0"/>
                <a:ea typeface="Verdana" pitchFamily="34" charset="0"/>
                <a:cs typeface="Verdana" pitchFamily="34" charset="0"/>
              </a:rPr>
              <a:t> “La tibieza de fe del peronismo en las virtudes de la democracia política no fue solo resultado del liderazgo peronista, </a:t>
            </a:r>
            <a:r>
              <a:rPr lang="es-ES" sz="1800" b="1" dirty="0" smtClean="0">
                <a:latin typeface="Verdana" pitchFamily="34" charset="0"/>
                <a:ea typeface="Verdana" pitchFamily="34" charset="0"/>
                <a:cs typeface="Verdana" pitchFamily="34" charset="0"/>
              </a:rPr>
              <a:t>la viabilidad de ese estilo tuvo que ver con el peso de los factores tradicionales presentes en su génesis </a:t>
            </a:r>
            <a:r>
              <a:rPr lang="es-ES" sz="1800" dirty="0" smtClean="0">
                <a:latin typeface="Verdana" pitchFamily="34" charset="0"/>
                <a:ea typeface="Verdana" pitchFamily="34" charset="0"/>
                <a:cs typeface="Verdana" pitchFamily="34" charset="0"/>
              </a:rPr>
              <a:t>(ejército, iglesia, caudillos conservadores, fracciones oligárquicas provinciales)”.</a:t>
            </a:r>
          </a:p>
          <a:p>
            <a:pPr>
              <a:lnSpc>
                <a:spcPct val="150000"/>
              </a:lnSpc>
            </a:pPr>
            <a:r>
              <a:rPr lang="es-AR" sz="1400" dirty="0" smtClean="0">
                <a:solidFill>
                  <a:srgbClr val="FF0000"/>
                </a:solidFill>
                <a:latin typeface="Verdana" pitchFamily="34" charset="0"/>
                <a:ea typeface="Verdana" pitchFamily="34" charset="0"/>
                <a:cs typeface="Verdana" pitchFamily="34" charset="0"/>
              </a:rPr>
              <a:t>Darío Macor y César </a:t>
            </a:r>
            <a:r>
              <a:rPr lang="es-AR" sz="1400" dirty="0" err="1" smtClean="0">
                <a:solidFill>
                  <a:srgbClr val="FF0000"/>
                </a:solidFill>
                <a:latin typeface="Verdana" pitchFamily="34" charset="0"/>
                <a:ea typeface="Verdana" pitchFamily="34" charset="0"/>
                <a:cs typeface="Verdana" pitchFamily="34" charset="0"/>
              </a:rPr>
              <a:t>Tcach</a:t>
            </a:r>
            <a:r>
              <a:rPr lang="es-AR" sz="1400" dirty="0" smtClean="0">
                <a:solidFill>
                  <a:srgbClr val="FF0000"/>
                </a:solidFill>
                <a:latin typeface="Verdana" pitchFamily="34" charset="0"/>
                <a:ea typeface="Verdana" pitchFamily="34" charset="0"/>
                <a:cs typeface="Verdana" pitchFamily="34" charset="0"/>
              </a:rPr>
              <a:t>, El Enigma Peronista, 1999</a:t>
            </a:r>
            <a:endParaRPr lang="es-AR" sz="1800" dirty="0" smtClean="0">
              <a:solidFill>
                <a:srgbClr val="FF0000"/>
              </a:solidFill>
              <a:latin typeface="Verdana" pitchFamily="34" charset="0"/>
              <a:ea typeface="Verdana" pitchFamily="34" charset="0"/>
              <a:cs typeface="Verdana" pitchFamily="34" charset="0"/>
            </a:endParaRPr>
          </a:p>
          <a:p>
            <a:endParaRPr lang="es-ES" sz="1800" dirty="0">
              <a:latin typeface="Verdana" pitchFamily="34" charset="0"/>
              <a:ea typeface="Verdana" pitchFamily="34" charset="0"/>
              <a:cs typeface="Verdana" pitchFamily="34" charset="0"/>
            </a:endParaRPr>
          </a:p>
        </p:txBody>
      </p:sp>
      <p:sp>
        <p:nvSpPr>
          <p:cNvPr id="9" name="8 Marcador de contenido"/>
          <p:cNvSpPr>
            <a:spLocks noGrp="1"/>
          </p:cNvSpPr>
          <p:nvPr>
            <p:ph sz="half" idx="2"/>
          </p:nvPr>
        </p:nvSpPr>
        <p:spPr>
          <a:xfrm>
            <a:off x="4429124" y="1071546"/>
            <a:ext cx="4714876" cy="5572140"/>
          </a:xfrm>
        </p:spPr>
        <p:style>
          <a:lnRef idx="1">
            <a:schemeClr val="accent5"/>
          </a:lnRef>
          <a:fillRef idx="2">
            <a:schemeClr val="accent5"/>
          </a:fillRef>
          <a:effectRef idx="1">
            <a:schemeClr val="accent5"/>
          </a:effectRef>
          <a:fontRef idx="minor">
            <a:schemeClr val="dk1"/>
          </a:fontRef>
        </p:style>
        <p:txBody>
          <a:bodyPr/>
          <a:lstStyle/>
          <a:p>
            <a:pPr marL="6350" indent="90488"/>
            <a:r>
              <a:rPr lang="es-ES" sz="1800" dirty="0" smtClean="0">
                <a:latin typeface="Verdana" pitchFamily="34" charset="0"/>
                <a:ea typeface="Verdana" pitchFamily="34" charset="0"/>
                <a:cs typeface="Verdana" pitchFamily="34" charset="0"/>
              </a:rPr>
              <a:t>El Estado Novo no significó un corte radical con el pasado ya que muchas de sus instituciones y prácticas venían tomando formas a lo largo del período 1930-37 y se integraron dentro del nuevo régimen.</a:t>
            </a:r>
          </a:p>
          <a:p>
            <a:pPr marL="6350" indent="90488"/>
            <a:r>
              <a:rPr lang="es-ES" sz="1800" dirty="0" smtClean="0">
                <a:latin typeface="Verdana" pitchFamily="34" charset="0"/>
                <a:ea typeface="Verdana" pitchFamily="34" charset="0"/>
                <a:cs typeface="Verdana" pitchFamily="34" charset="0"/>
              </a:rPr>
              <a:t> “La corriente autoritaria ganó fuerza en el Brasil de los años 30.</a:t>
            </a:r>
          </a:p>
          <a:p>
            <a:pPr marL="6350" indent="90488"/>
            <a:r>
              <a:rPr lang="es-ES" sz="1800" dirty="0" smtClean="0">
                <a:latin typeface="Verdana" pitchFamily="34" charset="0"/>
                <a:ea typeface="Verdana" pitchFamily="34" charset="0"/>
                <a:cs typeface="Verdana" pitchFamily="34" charset="0"/>
              </a:rPr>
              <a:t> Las dificultades que planteaban los partidos y asociaciones representativas, hicieron que </a:t>
            </a:r>
            <a:r>
              <a:rPr lang="es-ES" sz="1800" b="1" dirty="0" smtClean="0">
                <a:latin typeface="Verdana" pitchFamily="34" charset="0"/>
                <a:ea typeface="Verdana" pitchFamily="34" charset="0"/>
                <a:cs typeface="Verdana" pitchFamily="34" charset="0"/>
              </a:rPr>
              <a:t>las soluciones autoritarias tuvieran una atracción constante no solo para los conservadores sino para los liberales y la izquierda”. </a:t>
            </a:r>
          </a:p>
          <a:p>
            <a:pPr marL="6350" indent="90488">
              <a:buNone/>
            </a:pPr>
            <a:endParaRPr lang="es-ES" sz="1800" b="1" dirty="0" smtClean="0">
              <a:latin typeface="Verdana" pitchFamily="34" charset="0"/>
              <a:ea typeface="Verdana" pitchFamily="34" charset="0"/>
              <a:cs typeface="Verdana" pitchFamily="34" charset="0"/>
            </a:endParaRPr>
          </a:p>
          <a:p>
            <a:pPr marL="6350" indent="90488"/>
            <a:r>
              <a:rPr lang="es-ES" sz="1400" dirty="0" smtClean="0">
                <a:solidFill>
                  <a:srgbClr val="FF0000"/>
                </a:solidFill>
                <a:latin typeface="Verdana" pitchFamily="34" charset="0"/>
                <a:ea typeface="Verdana" pitchFamily="34" charset="0"/>
                <a:cs typeface="Verdana" pitchFamily="34" charset="0"/>
              </a:rPr>
              <a:t>Boris Fausto, Historia Concisa de Brasil, F e CE, Argentina ,Brasil. 2003.</a:t>
            </a:r>
            <a:endParaRPr lang="es-ES" sz="18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423FD780-410A-48E4-A986-65A998C25254}" type="slidenum">
              <a:rPr lang="es-ES" smtClean="0"/>
              <a:pPr>
                <a:defRPr/>
              </a:pPr>
              <a:t>115</a:t>
            </a:fld>
            <a:endParaRPr lang="es-ES" dirty="0"/>
          </a:p>
        </p:txBody>
      </p:sp>
    </p:spTree>
  </p:cSld>
  <p:clrMapOvr>
    <a:masterClrMapping/>
  </p:clrMapOvr>
  <p:transition spd="med">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35729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es-ES" sz="2800" b="0" dirty="0" smtClean="0">
                <a:ln w="10541" cmpd="sng">
                  <a:solidFill>
                    <a:schemeClr val="tx1"/>
                  </a:solidFill>
                  <a:prstDash val="solid"/>
                </a:ln>
                <a:solidFill>
                  <a:schemeClr val="tx1"/>
                </a:solidFill>
                <a:effectLst/>
                <a:latin typeface="Rockwell" pitchFamily="18" charset="0"/>
              </a:rPr>
              <a:t>EL PAPEL DE LA OPOSICIÓN:</a:t>
            </a:r>
            <a:br>
              <a:rPr lang="es-ES" sz="2800" b="0" dirty="0" smtClean="0">
                <a:ln w="10541" cmpd="sng">
                  <a:solidFill>
                    <a:schemeClr val="tx1"/>
                  </a:solidFill>
                  <a:prstDash val="solid"/>
                </a:ln>
                <a:solidFill>
                  <a:schemeClr val="tx1"/>
                </a:solidFill>
                <a:effectLst/>
                <a:latin typeface="Rockwell" pitchFamily="18" charset="0"/>
              </a:rPr>
            </a:br>
            <a:r>
              <a:rPr lang="es-ES" sz="2800" b="0" dirty="0" smtClean="0">
                <a:ln w="10541" cmpd="sng">
                  <a:solidFill>
                    <a:schemeClr val="tx1"/>
                  </a:solidFill>
                  <a:prstDash val="solid"/>
                </a:ln>
                <a:solidFill>
                  <a:schemeClr val="tx1"/>
                </a:solidFill>
                <a:effectLst/>
                <a:latin typeface="Rockwell" pitchFamily="18" charset="0"/>
              </a:rPr>
              <a:t>EXTENSIÓN DE LAS INVESTIGACIONES HACIA LOS SECTORES DE OPOSICIÓN AL PERONISMO.</a:t>
            </a:r>
            <a:endParaRPr lang="es-ES" sz="2800" b="0" dirty="0">
              <a:ln w="10541" cmpd="sng">
                <a:solidFill>
                  <a:schemeClr val="tx1"/>
                </a:solidFill>
                <a:prstDash val="solid"/>
              </a:ln>
              <a:solidFill>
                <a:schemeClr val="tx1"/>
              </a:solidFill>
              <a:effectLst/>
              <a:latin typeface="Rockwell" pitchFamily="18" charset="0"/>
            </a:endParaRPr>
          </a:p>
        </p:txBody>
      </p:sp>
      <p:sp>
        <p:nvSpPr>
          <p:cNvPr id="3" name="2 Marcador de texto"/>
          <p:cNvSpPr>
            <a:spLocks noGrp="1"/>
          </p:cNvSpPr>
          <p:nvPr>
            <p:ph type="body" idx="2"/>
          </p:nvPr>
        </p:nvSpPr>
        <p:spPr>
          <a:xfrm>
            <a:off x="5538847" y="1714488"/>
            <a:ext cx="2971800" cy="2786082"/>
          </a:xfrm>
        </p:spPr>
        <p:txBody>
          <a:bodyPr/>
          <a:lstStyle/>
          <a:p>
            <a:r>
              <a:rPr lang="es-ES" sz="1600" dirty="0" smtClean="0">
                <a:solidFill>
                  <a:srgbClr val="C00000"/>
                </a:solidFill>
                <a:latin typeface="Verdana" pitchFamily="34" charset="0"/>
                <a:ea typeface="Verdana" pitchFamily="34" charset="0"/>
                <a:cs typeface="Verdana" pitchFamily="34" charset="0"/>
              </a:rPr>
              <a:t>Marcela García </a:t>
            </a:r>
            <a:r>
              <a:rPr lang="es-ES" sz="1600" dirty="0" err="1" smtClean="0">
                <a:solidFill>
                  <a:srgbClr val="C00000"/>
                </a:solidFill>
                <a:latin typeface="Verdana" pitchFamily="34" charset="0"/>
                <a:ea typeface="Verdana" pitchFamily="34" charset="0"/>
                <a:cs typeface="Verdana" pitchFamily="34" charset="0"/>
              </a:rPr>
              <a:t>Sebastiani</a:t>
            </a:r>
            <a:r>
              <a:rPr lang="es-ES" sz="1600" dirty="0" smtClean="0">
                <a:solidFill>
                  <a:srgbClr val="C00000"/>
                </a:solidFill>
                <a:latin typeface="Verdana" pitchFamily="34" charset="0"/>
                <a:ea typeface="Verdana" pitchFamily="34" charset="0"/>
                <a:cs typeface="Verdana" pitchFamily="34" charset="0"/>
              </a:rPr>
              <a:t>, Los antiperonistas en la Argentina peronista (1943-1951), 2005.</a:t>
            </a:r>
            <a:endParaRPr lang="es-AR" sz="1600" dirty="0" smtClean="0">
              <a:solidFill>
                <a:srgbClr val="C00000"/>
              </a:solidFill>
              <a:latin typeface="Verdana" pitchFamily="34" charset="0"/>
              <a:ea typeface="Verdana" pitchFamily="34" charset="0"/>
              <a:cs typeface="Verdana" pitchFamily="34" charset="0"/>
            </a:endParaRPr>
          </a:p>
          <a:p>
            <a:endParaRPr lang="es-ES" sz="1600" dirty="0" smtClean="0">
              <a:solidFill>
                <a:srgbClr val="C00000"/>
              </a:solidFill>
              <a:latin typeface="Verdana" pitchFamily="34" charset="0"/>
              <a:ea typeface="Verdana" pitchFamily="34" charset="0"/>
              <a:cs typeface="Verdana" pitchFamily="34" charset="0"/>
            </a:endParaRPr>
          </a:p>
          <a:p>
            <a:r>
              <a:rPr lang="es-ES" sz="1600" dirty="0" smtClean="0">
                <a:solidFill>
                  <a:srgbClr val="C00000"/>
                </a:solidFill>
                <a:latin typeface="Verdana" pitchFamily="34" charset="0"/>
                <a:ea typeface="Verdana" pitchFamily="34" charset="0"/>
                <a:cs typeface="Verdana" pitchFamily="34" charset="0"/>
              </a:rPr>
              <a:t> María Estela </a:t>
            </a:r>
            <a:r>
              <a:rPr lang="es-ES" sz="1600" dirty="0" err="1" smtClean="0">
                <a:solidFill>
                  <a:srgbClr val="C00000"/>
                </a:solidFill>
                <a:latin typeface="Verdana" pitchFamily="34" charset="0"/>
                <a:ea typeface="Verdana" pitchFamily="34" charset="0"/>
                <a:cs typeface="Verdana" pitchFamily="34" charset="0"/>
              </a:rPr>
              <a:t>Spinelli</a:t>
            </a:r>
            <a:r>
              <a:rPr lang="es-ES" sz="1600" dirty="0" smtClean="0">
                <a:solidFill>
                  <a:srgbClr val="C00000"/>
                </a:solidFill>
                <a:latin typeface="Verdana" pitchFamily="34" charset="0"/>
                <a:ea typeface="Verdana" pitchFamily="34" charset="0"/>
                <a:cs typeface="Verdana" pitchFamily="34" charset="0"/>
              </a:rPr>
              <a:t>, Los vencedores vencidos, El </a:t>
            </a:r>
            <a:r>
              <a:rPr lang="es-ES" sz="1600" dirty="0" err="1" smtClean="0">
                <a:solidFill>
                  <a:srgbClr val="C00000"/>
                </a:solidFill>
                <a:latin typeface="Verdana" pitchFamily="34" charset="0"/>
                <a:ea typeface="Verdana" pitchFamily="34" charset="0"/>
                <a:cs typeface="Verdana" pitchFamily="34" charset="0"/>
              </a:rPr>
              <a:t>antiperonismo</a:t>
            </a:r>
            <a:r>
              <a:rPr lang="es-ES" sz="1600" dirty="0" smtClean="0">
                <a:solidFill>
                  <a:srgbClr val="C00000"/>
                </a:solidFill>
                <a:latin typeface="Verdana" pitchFamily="34" charset="0"/>
                <a:ea typeface="Verdana" pitchFamily="34" charset="0"/>
                <a:cs typeface="Verdana" pitchFamily="34" charset="0"/>
              </a:rPr>
              <a:t> y la Revolución Libertadora ,2005.</a:t>
            </a:r>
            <a:endParaRPr lang="es-ES" sz="1600" dirty="0" smtClean="0">
              <a:latin typeface="Verdana" pitchFamily="34" charset="0"/>
              <a:ea typeface="Verdana" pitchFamily="34" charset="0"/>
              <a:cs typeface="Verdana" pitchFamily="34" charset="0"/>
            </a:endParaRPr>
          </a:p>
          <a:p>
            <a:endParaRPr lang="es-ES" sz="1600" dirty="0">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1357298"/>
            <a:ext cx="5429256" cy="5500702"/>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6350" indent="349250">
              <a:buFont typeface="Wingdings" pitchFamily="2" charset="2"/>
              <a:buChar char="v"/>
            </a:pPr>
            <a:r>
              <a:rPr lang="es-ES" sz="2200" dirty="0" smtClean="0">
                <a:latin typeface="Verdana" pitchFamily="34" charset="0"/>
                <a:ea typeface="Verdana" pitchFamily="34" charset="0"/>
                <a:cs typeface="Verdana" pitchFamily="34" charset="0"/>
              </a:rPr>
              <a:t> “Los años del peronismo en el poder no se definen solamente por los nuevos códigos en la relación del estado con algunos sectores de la sociedad, sino también por las acciones, las ideas y los conflictos de quiénes se le opusieron”.</a:t>
            </a:r>
          </a:p>
          <a:p>
            <a:pPr marL="6350" indent="349250">
              <a:buFont typeface="Wingdings" pitchFamily="2" charset="2"/>
              <a:buChar char="v"/>
            </a:pPr>
            <a:endParaRPr lang="es-ES" sz="2200" dirty="0" smtClean="0">
              <a:latin typeface="Verdana" pitchFamily="34" charset="0"/>
              <a:ea typeface="Verdana" pitchFamily="34" charset="0"/>
              <a:cs typeface="Verdana" pitchFamily="34" charset="0"/>
            </a:endParaRPr>
          </a:p>
          <a:p>
            <a:pPr marL="6350" indent="349250">
              <a:buFont typeface="Wingdings" pitchFamily="2" charset="2"/>
              <a:buChar char="v"/>
            </a:pPr>
            <a:r>
              <a:rPr lang="es-ES" sz="2200" dirty="0" smtClean="0">
                <a:latin typeface="Verdana" pitchFamily="34" charset="0"/>
                <a:ea typeface="Verdana" pitchFamily="34" charset="0"/>
                <a:cs typeface="Verdana" pitchFamily="34" charset="0"/>
              </a:rPr>
              <a:t>“Para los opositores esta etapa tiene una forma de hacer política que estaba en desacuerdo y escapaba de los paradigmas hasta entonces conocidos y entendidos como los racionalmente posibles en el país”. </a:t>
            </a:r>
          </a:p>
          <a:p>
            <a:pPr>
              <a:buFont typeface="Wingdings" pitchFamily="2" charset="2"/>
              <a:buChar char="v"/>
            </a:pPr>
            <a:endParaRPr lang="es-ES" sz="2200" dirty="0" smtClean="0">
              <a:latin typeface="Verdana" pitchFamily="34" charset="0"/>
              <a:ea typeface="Verdana" pitchFamily="34" charset="0"/>
              <a:cs typeface="Verdana" pitchFamily="34" charset="0"/>
            </a:endParaRPr>
          </a:p>
        </p:txBody>
      </p:sp>
      <p:pic>
        <p:nvPicPr>
          <p:cNvPr id="5" name="Picture 2" descr="Antiperonistas en la argentina peronistas, los. radicales y socialistas en la politica de Marcela+Garcia+Sebastiani">
            <a:hlinkClick r:id="rId2"/>
          </p:cNvPr>
          <p:cNvPicPr>
            <a:picLocks noChangeAspect="1" noChangeArrowheads="1"/>
          </p:cNvPicPr>
          <p:nvPr/>
        </p:nvPicPr>
        <p:blipFill>
          <a:blip r:embed="rId3" cstate="print"/>
          <a:srcRect/>
          <a:stretch>
            <a:fillRect/>
          </a:stretch>
        </p:blipFill>
        <p:spPr bwMode="auto">
          <a:xfrm>
            <a:off x="6000760" y="5429264"/>
            <a:ext cx="785786" cy="1214441"/>
          </a:xfrm>
          <a:prstGeom prst="rect">
            <a:avLst/>
          </a:prstGeom>
          <a:noFill/>
        </p:spPr>
      </p:pic>
      <p:pic>
        <p:nvPicPr>
          <p:cNvPr id="6" name="Picture 2" descr="C:\Users\Bangho\Pictures\losvencedores.gif"/>
          <p:cNvPicPr>
            <a:picLocks noChangeAspect="1" noChangeArrowheads="1"/>
          </p:cNvPicPr>
          <p:nvPr/>
        </p:nvPicPr>
        <p:blipFill>
          <a:blip r:embed="rId4" cstate="print"/>
          <a:srcRect/>
          <a:stretch>
            <a:fillRect/>
          </a:stretch>
        </p:blipFill>
        <p:spPr bwMode="auto">
          <a:xfrm>
            <a:off x="7858148" y="5457825"/>
            <a:ext cx="952500" cy="1400175"/>
          </a:xfrm>
          <a:prstGeom prst="rect">
            <a:avLst/>
          </a:prstGeom>
          <a:noFill/>
        </p:spPr>
      </p:pic>
      <p:sp>
        <p:nvSpPr>
          <p:cNvPr id="7" name="6 Marcador de número de diapositiva"/>
          <p:cNvSpPr>
            <a:spLocks noGrp="1"/>
          </p:cNvSpPr>
          <p:nvPr>
            <p:ph type="sldNum" sz="quarter" idx="12"/>
          </p:nvPr>
        </p:nvSpPr>
        <p:spPr/>
        <p:txBody>
          <a:bodyPr/>
          <a:lstStyle/>
          <a:p>
            <a:pPr>
              <a:defRPr/>
            </a:pPr>
            <a:fld id="{50BAC7DF-6FE7-4E2F-9265-4E8FF58841BA}" type="slidenum">
              <a:rPr lang="es-ES" smtClean="0"/>
              <a:pPr>
                <a:defRPr/>
              </a:pPr>
              <a:t>116</a:t>
            </a:fld>
            <a:endParaRPr lang="es-ES" dirty="0"/>
          </a:p>
        </p:txBody>
      </p:sp>
    </p:spTree>
  </p:cSld>
  <p:clrMapOvr>
    <a:masterClrMapping/>
  </p:clrMapOvr>
  <p:transition spd="med">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929718" cy="1071546"/>
          </a:xfrm>
          <a:solidFill>
            <a:schemeClr val="bg2">
              <a:lumMod val="90000"/>
            </a:schemeClr>
          </a:solidFill>
        </p:spPr>
        <p:txBody>
          <a:bodyPr>
            <a:noAutofit/>
          </a:bodyPr>
          <a:lstStyle/>
          <a:p>
            <a:pPr algn="ctr"/>
            <a:r>
              <a:rPr lang="es-ES" sz="2800" dirty="0" smtClean="0">
                <a:effectLst/>
                <a:latin typeface="Rockwell" pitchFamily="18" charset="0"/>
                <a:ea typeface="Verdana" pitchFamily="34" charset="0"/>
                <a:cs typeface="Verdana" pitchFamily="34" charset="0"/>
              </a:rPr>
              <a:t/>
            </a:r>
            <a:br>
              <a:rPr lang="es-ES" sz="2800" dirty="0" smtClean="0">
                <a:effectLst/>
                <a:latin typeface="Rockwell" pitchFamily="18" charset="0"/>
                <a:ea typeface="Verdana" pitchFamily="34" charset="0"/>
                <a:cs typeface="Verdana" pitchFamily="34" charset="0"/>
              </a:rPr>
            </a:br>
            <a:r>
              <a:rPr lang="es-ES" sz="2800" dirty="0" smtClean="0">
                <a:effectLst/>
                <a:latin typeface="Rockwell" pitchFamily="18" charset="0"/>
                <a:ea typeface="Verdana" pitchFamily="34" charset="0"/>
                <a:cs typeface="Verdana" pitchFamily="34" charset="0"/>
              </a:rPr>
              <a:t/>
            </a:r>
            <a:br>
              <a:rPr lang="es-ES" sz="2800" dirty="0" smtClean="0">
                <a:effectLst/>
                <a:latin typeface="Rockwell" pitchFamily="18" charset="0"/>
                <a:ea typeface="Verdana" pitchFamily="34" charset="0"/>
                <a:cs typeface="Verdana" pitchFamily="34" charset="0"/>
              </a:rPr>
            </a:br>
            <a:r>
              <a:rPr lang="es-ES" sz="2800" dirty="0" smtClean="0">
                <a:effectLst/>
                <a:latin typeface="Rockwell" pitchFamily="18" charset="0"/>
                <a:ea typeface="Verdana" pitchFamily="34" charset="0"/>
                <a:cs typeface="Verdana" pitchFamily="34" charset="0"/>
              </a:rPr>
              <a:t>SOBREDIMENSIÓN EMOCIONAL</a:t>
            </a:r>
            <a:br>
              <a:rPr lang="es-ES" sz="2800" dirty="0" smtClean="0">
                <a:effectLst/>
                <a:latin typeface="Rockwell" pitchFamily="18" charset="0"/>
                <a:ea typeface="Verdana" pitchFamily="34" charset="0"/>
                <a:cs typeface="Verdana" pitchFamily="34" charset="0"/>
              </a:rPr>
            </a:br>
            <a:r>
              <a:rPr lang="es-ES" sz="2800" dirty="0" smtClean="0">
                <a:effectLst/>
                <a:latin typeface="Rockwell" pitchFamily="18" charset="0"/>
                <a:ea typeface="Verdana" pitchFamily="34" charset="0"/>
                <a:cs typeface="Verdana" pitchFamily="34" charset="0"/>
              </a:rPr>
              <a:t>ARGENTINA.</a:t>
            </a:r>
            <a:endParaRPr lang="es-ES" sz="2800" dirty="0">
              <a:effectLst/>
              <a:latin typeface="Rockwell" pitchFamily="18" charset="0"/>
              <a:ea typeface="Verdana" pitchFamily="34" charset="0"/>
              <a:cs typeface="Verdana" pitchFamily="34" charset="0"/>
            </a:endParaRPr>
          </a:p>
        </p:txBody>
      </p:sp>
      <p:sp>
        <p:nvSpPr>
          <p:cNvPr id="3" name="2 Marcador de texto"/>
          <p:cNvSpPr>
            <a:spLocks noGrp="1"/>
          </p:cNvSpPr>
          <p:nvPr>
            <p:ph type="body" idx="2"/>
          </p:nvPr>
        </p:nvSpPr>
        <p:spPr>
          <a:xfrm>
            <a:off x="5643570" y="1071546"/>
            <a:ext cx="3500430" cy="5786454"/>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pPr>
            <a:r>
              <a:rPr lang="es-ES" sz="2000" b="1" dirty="0" smtClean="0">
                <a:solidFill>
                  <a:srgbClr val="002060"/>
                </a:solidFill>
                <a:latin typeface="Verdana" pitchFamily="34" charset="0"/>
                <a:ea typeface="Verdana" pitchFamily="34" charset="0"/>
                <a:cs typeface="Verdana" pitchFamily="34" charset="0"/>
              </a:rPr>
              <a:t>Una marca de la cultura política del país es ser proclive a las visiones extremas de la realidad.</a:t>
            </a: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_tradnl"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endParaRPr lang="es-ES" sz="2000" b="1" dirty="0" smtClean="0">
              <a:solidFill>
                <a:srgbClr val="002060"/>
              </a:solidFill>
              <a:latin typeface="Verdana" pitchFamily="34" charset="0"/>
              <a:ea typeface="Verdana" pitchFamily="34" charset="0"/>
              <a:cs typeface="Verdana" pitchFamily="34" charset="0"/>
            </a:endParaRPr>
          </a:p>
          <a:p>
            <a:pPr algn="ctr"/>
            <a:r>
              <a:rPr lang="es-ES_tradnl" sz="2000" b="1" dirty="0" smtClean="0">
                <a:solidFill>
                  <a:srgbClr val="002060"/>
                </a:solidFill>
                <a:latin typeface="Verdana" pitchFamily="34" charset="0"/>
                <a:ea typeface="Verdana" pitchFamily="34" charset="0"/>
                <a:cs typeface="Verdana" pitchFamily="34" charset="0"/>
              </a:rPr>
              <a:t>             </a:t>
            </a:r>
            <a:endParaRPr lang="es-ES" sz="2000" b="1" dirty="0">
              <a:solidFill>
                <a:srgbClr val="00206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1071546"/>
            <a:ext cx="5715008" cy="5786454"/>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355600"/>
            <a:r>
              <a:rPr lang="es-ES" sz="2000" dirty="0" smtClean="0">
                <a:latin typeface="Verdana" pitchFamily="34" charset="0"/>
                <a:ea typeface="Verdana" pitchFamily="34" charset="0"/>
                <a:cs typeface="Verdana" pitchFamily="34" charset="0"/>
              </a:rPr>
              <a:t>Las novedades introducidas no excedían la capacidad de asimilación,…. por ello la explicación de la radicalidad de la lucha política debiera buscarse mas profundamente, el peronismo nace en un contexto de exacerbada discordia facciosa.</a:t>
            </a:r>
          </a:p>
          <a:p>
            <a:pPr marL="0" indent="355600">
              <a:buNone/>
            </a:pPr>
            <a:r>
              <a:rPr lang="es-ES" sz="1400" b="1" dirty="0" smtClean="0">
                <a:solidFill>
                  <a:srgbClr val="C00000"/>
                </a:solidFill>
                <a:latin typeface="Verdana" pitchFamily="34" charset="0"/>
                <a:ea typeface="Verdana" pitchFamily="34" charset="0"/>
                <a:cs typeface="Verdana" pitchFamily="34" charset="0"/>
              </a:rPr>
              <a:t>Tulio </a:t>
            </a:r>
            <a:r>
              <a:rPr lang="es-ES" sz="1400" b="1" dirty="0" err="1" smtClean="0">
                <a:solidFill>
                  <a:srgbClr val="C00000"/>
                </a:solidFill>
                <a:latin typeface="Verdana" pitchFamily="34" charset="0"/>
                <a:ea typeface="Verdana" pitchFamily="34" charset="0"/>
                <a:cs typeface="Verdana" pitchFamily="34" charset="0"/>
              </a:rPr>
              <a:t>Halperin</a:t>
            </a:r>
            <a:r>
              <a:rPr lang="es-ES" sz="1400" b="1" dirty="0" smtClean="0">
                <a:solidFill>
                  <a:srgbClr val="C00000"/>
                </a:solidFill>
                <a:latin typeface="Verdana" pitchFamily="34" charset="0"/>
                <a:ea typeface="Verdana" pitchFamily="34" charset="0"/>
                <a:cs typeface="Verdana" pitchFamily="34" charset="0"/>
              </a:rPr>
              <a:t> </a:t>
            </a:r>
            <a:r>
              <a:rPr lang="es-ES" sz="1400" b="1" dirty="0" err="1" smtClean="0">
                <a:solidFill>
                  <a:srgbClr val="C00000"/>
                </a:solidFill>
                <a:latin typeface="Verdana" pitchFamily="34" charset="0"/>
                <a:ea typeface="Verdana" pitchFamily="34" charset="0"/>
                <a:cs typeface="Verdana" pitchFamily="34" charset="0"/>
              </a:rPr>
              <a:t>Donghi</a:t>
            </a:r>
            <a:r>
              <a:rPr lang="es-ES" sz="1400" b="1" dirty="0" smtClean="0">
                <a:solidFill>
                  <a:srgbClr val="C00000"/>
                </a:solidFill>
                <a:latin typeface="Verdana" pitchFamily="34" charset="0"/>
                <a:ea typeface="Verdana" pitchFamily="34" charset="0"/>
                <a:cs typeface="Verdana" pitchFamily="34" charset="0"/>
              </a:rPr>
              <a:t>, La República  Imposible, 1930-45, 2004.</a:t>
            </a:r>
            <a:endParaRPr lang="es-ES" sz="1800" dirty="0" smtClean="0">
              <a:latin typeface="Verdana" pitchFamily="34" charset="0"/>
              <a:ea typeface="Verdana" pitchFamily="34" charset="0"/>
              <a:cs typeface="Verdana" pitchFamily="34" charset="0"/>
            </a:endParaRPr>
          </a:p>
          <a:p>
            <a:pPr marL="0" indent="355600"/>
            <a:r>
              <a:rPr lang="es-ES" sz="2000" dirty="0" smtClean="0">
                <a:latin typeface="Verdana" pitchFamily="34" charset="0"/>
                <a:ea typeface="Verdana" pitchFamily="34" charset="0"/>
                <a:cs typeface="Verdana" pitchFamily="34" charset="0"/>
              </a:rPr>
              <a:t>“Para adivinar que detrás de tanta hostilidad existía un respeto … por los fundamentos del orden económico y social que criticaban, habría sido necesario contar con una serenidad de espíritu que pocos pudieron permitirse  en un clima de beligerancia y rechazo mutuo.” </a:t>
            </a:r>
          </a:p>
          <a:p>
            <a:pPr marL="0" indent="355600">
              <a:buNone/>
            </a:pPr>
            <a:r>
              <a:rPr lang="es-ES" sz="1400" b="1" dirty="0" smtClean="0">
                <a:solidFill>
                  <a:srgbClr val="C00000"/>
                </a:solidFill>
                <a:latin typeface="Verdana" pitchFamily="34" charset="0"/>
                <a:ea typeface="Verdana" pitchFamily="34" charset="0"/>
                <a:cs typeface="Verdana" pitchFamily="34" charset="0"/>
              </a:rPr>
              <a:t>Juan Carlos Torre y otros, La democratización del bienestar,2002.</a:t>
            </a:r>
            <a:endParaRPr lang="es-ES" sz="1800" b="1" dirty="0" smtClean="0">
              <a:solidFill>
                <a:srgbClr val="C00000"/>
              </a:solidFill>
              <a:latin typeface="Verdana" pitchFamily="34" charset="0"/>
              <a:ea typeface="Verdana" pitchFamily="34" charset="0"/>
              <a:cs typeface="Verdana" pitchFamily="34" charset="0"/>
            </a:endParaRPr>
          </a:p>
          <a:p>
            <a:pPr marL="0" indent="355600"/>
            <a:endParaRPr lang="es-ES" sz="1800" dirty="0" smtClean="0">
              <a:latin typeface="Verdana" pitchFamily="34" charset="0"/>
              <a:ea typeface="Verdana" pitchFamily="34" charset="0"/>
              <a:cs typeface="Verdana" pitchFamily="34" charset="0"/>
            </a:endParaRPr>
          </a:p>
          <a:p>
            <a:pPr>
              <a:lnSpc>
                <a:spcPct val="150000"/>
              </a:lnSpc>
            </a:pPr>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p:txBody>
      </p:sp>
      <p:pic>
        <p:nvPicPr>
          <p:cNvPr id="6" name="Picture 5" descr="torre">
            <a:hlinkClick r:id="rId2"/>
          </p:cNvPr>
          <p:cNvPicPr>
            <a:picLocks noChangeAspect="1" noChangeArrowheads="1"/>
          </p:cNvPicPr>
          <p:nvPr/>
        </p:nvPicPr>
        <p:blipFill>
          <a:blip r:embed="rId3" cstate="print"/>
          <a:srcRect/>
          <a:stretch>
            <a:fillRect/>
          </a:stretch>
        </p:blipFill>
        <p:spPr bwMode="auto">
          <a:xfrm>
            <a:off x="7358082" y="5643578"/>
            <a:ext cx="695325" cy="7524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20" descr="t033eh09">
            <a:hlinkClick r:id="rId4"/>
          </p:cNvPr>
          <p:cNvPicPr>
            <a:picLocks noChangeAspect="1" noChangeArrowheads="1"/>
          </p:cNvPicPr>
          <p:nvPr/>
        </p:nvPicPr>
        <p:blipFill>
          <a:blip r:embed="rId5" cstate="print"/>
          <a:srcRect/>
          <a:stretch>
            <a:fillRect/>
          </a:stretch>
        </p:blipFill>
        <p:spPr bwMode="auto">
          <a:xfrm>
            <a:off x="6000760" y="4357694"/>
            <a:ext cx="1066800" cy="876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6 Marcador de número de diapositiva"/>
          <p:cNvSpPr>
            <a:spLocks noGrp="1"/>
          </p:cNvSpPr>
          <p:nvPr>
            <p:ph type="sldNum" sz="quarter" idx="12"/>
          </p:nvPr>
        </p:nvSpPr>
        <p:spPr/>
        <p:txBody>
          <a:bodyPr/>
          <a:lstStyle/>
          <a:p>
            <a:pPr>
              <a:defRPr/>
            </a:pPr>
            <a:fld id="{50BAC7DF-6FE7-4E2F-9265-4E8FF58841BA}" type="slidenum">
              <a:rPr lang="es-ES" smtClean="0"/>
              <a:pPr>
                <a:defRPr/>
              </a:pPr>
              <a:t>117</a:t>
            </a:fld>
            <a:endParaRPr lang="es-ES" dirty="0"/>
          </a:p>
        </p:txBody>
      </p:sp>
    </p:spTree>
  </p:cSld>
  <p:clrMapOvr>
    <a:masterClrMapping/>
  </p:clrMapOvr>
  <p:transition spd="med">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323940"/>
          </a:xfr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s-ES" sz="3200" dirty="0" smtClean="0">
                <a:effectLst/>
                <a:latin typeface="Rockwell" pitchFamily="18" charset="0"/>
                <a:ea typeface="Verdana" pitchFamily="34" charset="0"/>
                <a:cs typeface="Verdana" pitchFamily="34" charset="0"/>
              </a:rPr>
              <a:t>SOBREDIMENSIÓN EMOCIONAL </a:t>
            </a:r>
            <a:br>
              <a:rPr lang="es-ES" sz="3200" dirty="0" smtClean="0">
                <a:effectLst/>
                <a:latin typeface="Rockwell" pitchFamily="18" charset="0"/>
                <a:ea typeface="Verdana" pitchFamily="34" charset="0"/>
                <a:cs typeface="Verdana" pitchFamily="34" charset="0"/>
              </a:rPr>
            </a:br>
            <a:r>
              <a:rPr lang="es-ES" sz="3200" dirty="0" smtClean="0">
                <a:effectLst/>
                <a:latin typeface="Rockwell" pitchFamily="18" charset="0"/>
                <a:ea typeface="Verdana" pitchFamily="34" charset="0"/>
                <a:cs typeface="Verdana" pitchFamily="34" charset="0"/>
              </a:rPr>
              <a:t>BRASIL</a:t>
            </a:r>
            <a:endParaRPr lang="es-ES" sz="3200" dirty="0">
              <a:effectLst/>
              <a:latin typeface="Rockwell" pitchFamily="18" charset="0"/>
            </a:endParaRPr>
          </a:p>
        </p:txBody>
      </p:sp>
      <p:sp>
        <p:nvSpPr>
          <p:cNvPr id="3" name="2 Marcador de texto"/>
          <p:cNvSpPr>
            <a:spLocks noGrp="1"/>
          </p:cNvSpPr>
          <p:nvPr>
            <p:ph type="body" idx="2"/>
          </p:nvPr>
        </p:nvSpPr>
        <p:spPr>
          <a:xfrm>
            <a:off x="5357818" y="1357298"/>
            <a:ext cx="3786182" cy="550070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sz="1800" b="1" dirty="0" smtClean="0">
                <a:solidFill>
                  <a:srgbClr val="C00000"/>
                </a:solidFill>
                <a:latin typeface="Verdana" pitchFamily="34" charset="0"/>
                <a:ea typeface="Verdana" pitchFamily="34" charset="0"/>
                <a:cs typeface="Verdana" pitchFamily="34" charset="0"/>
              </a:rPr>
              <a:t>Con estos y otros elementos se construyó la imagen de Vargas.</a:t>
            </a:r>
          </a:p>
          <a:p>
            <a:pPr algn="ctr"/>
            <a:r>
              <a:rPr lang="es-ES" sz="1800" b="1" dirty="0" smtClean="0">
                <a:solidFill>
                  <a:srgbClr val="C00000"/>
                </a:solidFill>
                <a:latin typeface="Verdana" pitchFamily="34" charset="0"/>
                <a:ea typeface="Verdana" pitchFamily="34" charset="0"/>
                <a:cs typeface="Verdana" pitchFamily="34" charset="0"/>
              </a:rPr>
              <a:t>También como dirigente y guía de los brasileños -en especial de los trabajadores- como amigo y padre, similar a un jefe de familia en la esfera social. </a:t>
            </a:r>
          </a:p>
          <a:p>
            <a:pPr algn="ctr"/>
            <a:r>
              <a:rPr lang="es-ES" sz="1800" b="1" dirty="0" smtClean="0">
                <a:solidFill>
                  <a:srgbClr val="C00000"/>
                </a:solidFill>
                <a:latin typeface="Verdana" pitchFamily="34" charset="0"/>
                <a:ea typeface="Verdana" pitchFamily="34" charset="0"/>
                <a:cs typeface="Verdana" pitchFamily="34" charset="0"/>
              </a:rPr>
              <a:t>Asumiendo ese papel, otorgaba beneficios a su pueblo y sentía que tenía el derecho a aspirar a su fidelidad y apoyo. No obstante, los beneficios no eran una fantasía. </a:t>
            </a:r>
          </a:p>
          <a:p>
            <a:pPr algn="ctr"/>
            <a:endParaRPr lang="es-ES" sz="1600" b="1" dirty="0">
              <a:solidFill>
                <a:srgbClr val="C0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1357298"/>
            <a:ext cx="5387531" cy="5500702"/>
          </a:xfr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sz="2000" dirty="0" smtClean="0">
                <a:latin typeface="Verdana" pitchFamily="34" charset="0"/>
                <a:ea typeface="Verdana" pitchFamily="34" charset="0"/>
                <a:cs typeface="Verdana" pitchFamily="34" charset="0"/>
              </a:rPr>
              <a:t>“El día 3 de octubre en Río de Janeiro medio millón de miserables, analfabetos, mendigos, hambrientos y andrajosos, espíritus reprimidos y justamente resentidos, individuos convertidos por el abandono en hombres necios, malos y vengativos, descendieron de los morros embaucados por el canto de la demagogia vociferando, para votar a la única esperanza que les restaba : aquel que se proclamaba padre de los pobres ,el mesías charlatán”.</a:t>
            </a:r>
          </a:p>
          <a:p>
            <a:endParaRPr lang="es-ES" sz="2000" dirty="0" smtClean="0">
              <a:latin typeface="Verdana" pitchFamily="34" charset="0"/>
              <a:ea typeface="Verdana" pitchFamily="34" charset="0"/>
              <a:cs typeface="Verdana" pitchFamily="34" charset="0"/>
            </a:endParaRPr>
          </a:p>
          <a:p>
            <a:r>
              <a:rPr lang="es-ES" sz="1800" dirty="0" smtClean="0">
                <a:solidFill>
                  <a:srgbClr val="C00000"/>
                </a:solidFill>
                <a:latin typeface="Verdana" pitchFamily="34" charset="0"/>
                <a:ea typeface="Verdana" pitchFamily="34" charset="0"/>
                <a:cs typeface="Verdana" pitchFamily="34" charset="0"/>
              </a:rPr>
              <a:t>Revista </a:t>
            </a:r>
            <a:r>
              <a:rPr lang="es-ES" sz="1800" dirty="0" err="1" smtClean="0">
                <a:solidFill>
                  <a:srgbClr val="C00000"/>
                </a:solidFill>
                <a:latin typeface="Verdana" pitchFamily="34" charset="0"/>
                <a:ea typeface="Verdana" pitchFamily="34" charset="0"/>
                <a:cs typeface="Verdana" pitchFamily="34" charset="0"/>
              </a:rPr>
              <a:t>Anhembi</a:t>
            </a:r>
            <a:r>
              <a:rPr lang="es-ES" sz="1800" dirty="0" smtClean="0">
                <a:solidFill>
                  <a:srgbClr val="C00000"/>
                </a:solidFill>
                <a:latin typeface="Verdana" pitchFamily="34" charset="0"/>
                <a:ea typeface="Verdana" pitchFamily="34" charset="0"/>
                <a:cs typeface="Verdana" pitchFamily="34" charset="0"/>
              </a:rPr>
              <a:t>, número 1 ,volumen I, diciembre 1950.</a:t>
            </a:r>
            <a:endParaRPr lang="es-ES" sz="1800" dirty="0">
              <a:solidFill>
                <a:srgbClr val="C00000"/>
              </a:solidFill>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solidFill>
                  <a:schemeClr val="tx1"/>
                </a:solidFill>
              </a:rPr>
              <a:pPr>
                <a:defRPr/>
              </a:pPr>
              <a:t>118</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ln/>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solidFill>
                  <a:srgbClr val="002060"/>
                </a:solidFill>
                <a:latin typeface="Rockwell" pitchFamily="18" charset="0"/>
              </a:rPr>
              <a:t>TENDENCIAS EN ARGENTINA Y BRASIL</a:t>
            </a:r>
            <a:endParaRPr lang="es-ES" sz="3200" dirty="0">
              <a:solidFill>
                <a:srgbClr val="002060"/>
              </a:solidFill>
              <a:latin typeface="Rockwell" pitchFamily="18" charset="0"/>
            </a:endParaRPr>
          </a:p>
        </p:txBody>
      </p:sp>
      <p:sp>
        <p:nvSpPr>
          <p:cNvPr id="4" name="3 Marcador de contenido"/>
          <p:cNvSpPr>
            <a:spLocks noGrp="1"/>
          </p:cNvSpPr>
          <p:nvPr>
            <p:ph sz="quarter" idx="2"/>
          </p:nvPr>
        </p:nvSpPr>
        <p:spPr>
          <a:xfrm>
            <a:off x="0" y="1571612"/>
            <a:ext cx="4286248" cy="5286388"/>
          </a:xfrm>
        </p:spPr>
        <p:style>
          <a:lnRef idx="1">
            <a:schemeClr val="accent5"/>
          </a:lnRef>
          <a:fillRef idx="2">
            <a:schemeClr val="accent5"/>
          </a:fillRef>
          <a:effectRef idx="1">
            <a:schemeClr val="accent5"/>
          </a:effectRef>
          <a:fontRef idx="minor">
            <a:schemeClr val="dk1"/>
          </a:fontRef>
        </p:style>
        <p:txBody>
          <a:bodyPr/>
          <a:lstStyle/>
          <a:p>
            <a:pPr marL="342900" indent="-342900">
              <a:buFont typeface="+mj-lt"/>
              <a:buAutoNum type="arabicParenR"/>
            </a:pPr>
            <a:r>
              <a:rPr lang="es-ES" sz="1800" dirty="0" smtClean="0">
                <a:latin typeface="Verdana" pitchFamily="34" charset="0"/>
                <a:ea typeface="Verdana" pitchFamily="34" charset="0"/>
                <a:cs typeface="Verdana" pitchFamily="34" charset="0"/>
              </a:rPr>
              <a:t>La interpretación</a:t>
            </a:r>
            <a:r>
              <a:rPr lang="es-ES" sz="1800" b="1" dirty="0" smtClean="0">
                <a:latin typeface="Verdana" pitchFamily="34" charset="0"/>
                <a:ea typeface="Verdana" pitchFamily="34" charset="0"/>
                <a:cs typeface="Verdana" pitchFamily="34" charset="0"/>
              </a:rPr>
              <a:t> </a:t>
            </a:r>
            <a:r>
              <a:rPr lang="es-ES" sz="1800" dirty="0" smtClean="0">
                <a:latin typeface="Verdana" pitchFamily="34" charset="0"/>
                <a:ea typeface="Verdana" pitchFamily="34" charset="0"/>
                <a:cs typeface="Verdana" pitchFamily="34" charset="0"/>
              </a:rPr>
              <a:t>de los gobiernos populistas confunden con frecuencia las políticas reales y concretas con la imprecisión del </a:t>
            </a:r>
            <a:r>
              <a:rPr lang="es-ES" sz="1800" b="1" dirty="0" smtClean="0">
                <a:latin typeface="Verdana" pitchFamily="34" charset="0"/>
                <a:ea typeface="Verdana" pitchFamily="34" charset="0"/>
                <a:cs typeface="Verdana" pitchFamily="34" charset="0"/>
              </a:rPr>
              <a:t>universo simbólico</a:t>
            </a:r>
            <a:r>
              <a:rPr lang="es-ES" sz="1800" dirty="0" smtClean="0">
                <a:latin typeface="Verdana" pitchFamily="34" charset="0"/>
                <a:ea typeface="Verdana" pitchFamily="34" charset="0"/>
                <a:cs typeface="Verdana" pitchFamily="34" charset="0"/>
              </a:rPr>
              <a:t> populista.</a:t>
            </a:r>
          </a:p>
          <a:p>
            <a:pPr marL="342900" indent="-342900">
              <a:buFont typeface="+mj-lt"/>
              <a:buAutoNum type="arabicParenR"/>
            </a:pPr>
            <a:endParaRPr lang="es-ES" sz="1800" dirty="0" smtClean="0">
              <a:latin typeface="Verdana" pitchFamily="34" charset="0"/>
              <a:ea typeface="Verdana" pitchFamily="34" charset="0"/>
              <a:cs typeface="Verdana" pitchFamily="34" charset="0"/>
            </a:endParaRPr>
          </a:p>
          <a:p>
            <a:pPr marL="342900" indent="-342900">
              <a:buFont typeface="+mj-lt"/>
              <a:buAutoNum type="arabicParenR"/>
            </a:pPr>
            <a:r>
              <a:rPr lang="es-ES" sz="1800" dirty="0" smtClean="0">
                <a:latin typeface="Verdana" pitchFamily="34" charset="0"/>
                <a:ea typeface="Verdana" pitchFamily="34" charset="0"/>
                <a:cs typeface="Verdana" pitchFamily="34" charset="0"/>
              </a:rPr>
              <a:t>A veces existe una </a:t>
            </a:r>
            <a:r>
              <a:rPr lang="es-ES" sz="1800" b="1" dirty="0" smtClean="0">
                <a:latin typeface="Verdana" pitchFamily="34" charset="0"/>
                <a:ea typeface="Verdana" pitchFamily="34" charset="0"/>
                <a:cs typeface="Verdana" pitchFamily="34" charset="0"/>
              </a:rPr>
              <a:t>postura discriminatoria</a:t>
            </a:r>
            <a:r>
              <a:rPr lang="es-ES" sz="1800" dirty="0" smtClean="0">
                <a:latin typeface="Verdana" pitchFamily="34" charset="0"/>
                <a:ea typeface="Verdana" pitchFamily="34" charset="0"/>
                <a:cs typeface="Verdana" pitchFamily="34" charset="0"/>
              </a:rPr>
              <a:t> desde lo social y cultural, con cierto arraigo en las sociedades estudiadas.</a:t>
            </a:r>
          </a:p>
          <a:p>
            <a:pPr marL="342900" indent="-342900">
              <a:buFont typeface="+mj-lt"/>
              <a:buAutoNum type="arabicParenR"/>
            </a:pPr>
            <a:endParaRPr lang="es-ES" sz="1800" dirty="0" smtClean="0">
              <a:latin typeface="Verdana" pitchFamily="34" charset="0"/>
              <a:ea typeface="Verdana" pitchFamily="34" charset="0"/>
              <a:cs typeface="Verdana" pitchFamily="34" charset="0"/>
            </a:endParaRPr>
          </a:p>
          <a:p>
            <a:pPr marL="342900" indent="-342900">
              <a:buFont typeface="+mj-lt"/>
              <a:buAutoNum type="arabicParenR"/>
            </a:pPr>
            <a:endParaRPr lang="es-ES" sz="1800" dirty="0" smtClean="0">
              <a:latin typeface="Verdana" pitchFamily="34" charset="0"/>
              <a:ea typeface="Verdana" pitchFamily="34" charset="0"/>
              <a:cs typeface="Verdana" pitchFamily="34" charset="0"/>
            </a:endParaRPr>
          </a:p>
          <a:p>
            <a:pPr marL="342900" indent="-342900">
              <a:buFont typeface="+mj-lt"/>
              <a:buAutoNum type="arabicParenR"/>
            </a:pPr>
            <a:r>
              <a:rPr lang="es-ES" sz="1800" dirty="0" smtClean="0">
                <a:latin typeface="Verdana" pitchFamily="34" charset="0"/>
                <a:ea typeface="Verdana" pitchFamily="34" charset="0"/>
                <a:cs typeface="Verdana" pitchFamily="34" charset="0"/>
              </a:rPr>
              <a:t>Populismos juzgados desde </a:t>
            </a:r>
            <a:r>
              <a:rPr lang="es-ES" sz="1800" b="1" dirty="0" smtClean="0">
                <a:latin typeface="Verdana" pitchFamily="34" charset="0"/>
                <a:ea typeface="Verdana" pitchFamily="34" charset="0"/>
                <a:cs typeface="Verdana" pitchFamily="34" charset="0"/>
              </a:rPr>
              <a:t>valores individuales.</a:t>
            </a:r>
          </a:p>
          <a:p>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a:p>
            <a:pPr>
              <a:buNone/>
            </a:pPr>
            <a:endParaRPr lang="es-ES" sz="1800" dirty="0" smtClean="0">
              <a:latin typeface="Verdana" pitchFamily="34" charset="0"/>
              <a:ea typeface="Verdana" pitchFamily="34" charset="0"/>
              <a:cs typeface="Verdana" pitchFamily="34" charset="0"/>
            </a:endParaRPr>
          </a:p>
        </p:txBody>
      </p:sp>
      <p:sp>
        <p:nvSpPr>
          <p:cNvPr id="5" name="4 Marcador de texto"/>
          <p:cNvSpPr>
            <a:spLocks noGrp="1"/>
          </p:cNvSpPr>
          <p:nvPr>
            <p:ph type="body" sz="half" idx="3"/>
          </p:nvPr>
        </p:nvSpPr>
        <p:spPr>
          <a:xfrm>
            <a:off x="4286248" y="857232"/>
            <a:ext cx="4857752" cy="714380"/>
          </a:xfrm>
        </p:spPr>
        <p:style>
          <a:lnRef idx="3">
            <a:schemeClr val="lt1"/>
          </a:lnRef>
          <a:fillRef idx="1">
            <a:schemeClr val="accent6"/>
          </a:fillRef>
          <a:effectRef idx="1">
            <a:schemeClr val="accent6"/>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ACTUALES</a:t>
            </a:r>
            <a:endParaRPr lang="es-ES" sz="2000" dirty="0">
              <a:latin typeface="Verdana" pitchFamily="34" charset="0"/>
              <a:ea typeface="Verdana" pitchFamily="34" charset="0"/>
              <a:cs typeface="Verdana" pitchFamily="34" charset="0"/>
            </a:endParaRPr>
          </a:p>
        </p:txBody>
      </p:sp>
      <p:sp>
        <p:nvSpPr>
          <p:cNvPr id="6" name="5 Marcador de contenido"/>
          <p:cNvSpPr>
            <a:spLocks noGrp="1"/>
          </p:cNvSpPr>
          <p:nvPr>
            <p:ph sz="quarter" idx="4"/>
          </p:nvPr>
        </p:nvSpPr>
        <p:spPr>
          <a:xfrm>
            <a:off x="4286248" y="1643050"/>
            <a:ext cx="4857751" cy="5214950"/>
          </a:xfrm>
        </p:spPr>
        <p:style>
          <a:lnRef idx="1">
            <a:schemeClr val="accent6"/>
          </a:lnRef>
          <a:fillRef idx="2">
            <a:schemeClr val="accent6"/>
          </a:fillRef>
          <a:effectRef idx="1">
            <a:schemeClr val="accent6"/>
          </a:effectRef>
          <a:fontRef idx="minor">
            <a:schemeClr val="dk1"/>
          </a:fontRef>
        </p:style>
        <p:txBody>
          <a:bodyPr>
            <a:noAutofit/>
          </a:bodyPr>
          <a:lstStyle/>
          <a:p>
            <a:pPr marL="342900" indent="-260350">
              <a:buFont typeface="+mj-lt"/>
              <a:buAutoNum type="arabicParenR"/>
            </a:pPr>
            <a:r>
              <a:rPr lang="es-ES" sz="1800" dirty="0" smtClean="0">
                <a:latin typeface="Verdana" pitchFamily="34" charset="0"/>
                <a:ea typeface="Verdana" pitchFamily="34" charset="0"/>
                <a:cs typeface="Verdana" pitchFamily="34" charset="0"/>
              </a:rPr>
              <a:t>Se observa a los populismos en sus  </a:t>
            </a:r>
            <a:r>
              <a:rPr lang="es-ES" sz="1800" b="1" dirty="0" smtClean="0">
                <a:latin typeface="Verdana" pitchFamily="34" charset="0"/>
                <a:ea typeface="Verdana" pitchFamily="34" charset="0"/>
                <a:cs typeface="Verdana" pitchFamily="34" charset="0"/>
              </a:rPr>
              <a:t>condicionamientos concretos</a:t>
            </a:r>
            <a:r>
              <a:rPr lang="es-ES" sz="1800" dirty="0" smtClean="0">
                <a:latin typeface="Verdana" pitchFamily="34" charset="0"/>
                <a:ea typeface="Verdana" pitchFamily="34" charset="0"/>
                <a:cs typeface="Verdana" pitchFamily="34" charset="0"/>
              </a:rPr>
              <a:t>, mucho </a:t>
            </a:r>
            <a:r>
              <a:rPr lang="es-ES" sz="1800" b="1" dirty="0" smtClean="0">
                <a:latin typeface="Verdana" pitchFamily="34" charset="0"/>
                <a:ea typeface="Verdana" pitchFamily="34" charset="0"/>
                <a:cs typeface="Verdana" pitchFamily="34" charset="0"/>
              </a:rPr>
              <a:t>menos flexibles </a:t>
            </a:r>
            <a:r>
              <a:rPr lang="es-ES" sz="1800" dirty="0" smtClean="0">
                <a:latin typeface="Verdana" pitchFamily="34" charset="0"/>
                <a:ea typeface="Verdana" pitchFamily="34" charset="0"/>
                <a:cs typeface="Verdana" pitchFamily="34" charset="0"/>
              </a:rPr>
              <a:t>que los basados en mitos y representaciones simbólicas.</a:t>
            </a:r>
          </a:p>
          <a:p>
            <a:pPr marL="342900" indent="-260350">
              <a:buFont typeface="+mj-lt"/>
              <a:buAutoNum type="arabicParenR"/>
            </a:pPr>
            <a:endParaRPr lang="es-ES" sz="1800" dirty="0" smtClean="0">
              <a:latin typeface="Verdana" pitchFamily="34" charset="0"/>
              <a:ea typeface="Verdana" pitchFamily="34" charset="0"/>
              <a:cs typeface="Verdana" pitchFamily="34" charset="0"/>
            </a:endParaRPr>
          </a:p>
          <a:p>
            <a:pPr marL="342900" indent="-260350">
              <a:buFont typeface="+mj-lt"/>
              <a:buAutoNum type="arabicParenR"/>
            </a:pPr>
            <a:endParaRPr lang="es-ES" sz="1800" dirty="0" smtClean="0">
              <a:latin typeface="Verdana" pitchFamily="34" charset="0"/>
              <a:ea typeface="Verdana" pitchFamily="34" charset="0"/>
              <a:cs typeface="Verdana" pitchFamily="34" charset="0"/>
            </a:endParaRPr>
          </a:p>
          <a:p>
            <a:pPr marL="342900" indent="-260350">
              <a:buFont typeface="+mj-lt"/>
              <a:buAutoNum type="arabicParenR"/>
            </a:pPr>
            <a:r>
              <a:rPr lang="es-ES" sz="1800" dirty="0" smtClean="0">
                <a:latin typeface="Verdana" pitchFamily="34" charset="0"/>
                <a:ea typeface="Verdana" pitchFamily="34" charset="0"/>
                <a:cs typeface="Verdana" pitchFamily="34" charset="0"/>
              </a:rPr>
              <a:t>Estudio del escenario del cambio social y el conflicto cultural que se produce frente a la </a:t>
            </a:r>
            <a:r>
              <a:rPr lang="es-ES" sz="1800" b="1" dirty="0" smtClean="0">
                <a:latin typeface="Verdana" pitchFamily="34" charset="0"/>
                <a:ea typeface="Verdana" pitchFamily="34" charset="0"/>
                <a:cs typeface="Verdana" pitchFamily="34" charset="0"/>
              </a:rPr>
              <a:t>ampliación de participación e integración político social.</a:t>
            </a:r>
          </a:p>
          <a:p>
            <a:pPr marL="342900" indent="-260350">
              <a:buFont typeface="+mj-lt"/>
              <a:buAutoNum type="arabicParenR"/>
            </a:pPr>
            <a:endParaRPr lang="es-ES" sz="1800" dirty="0" smtClean="0">
              <a:latin typeface="Verdana" pitchFamily="34" charset="0"/>
              <a:ea typeface="Verdana" pitchFamily="34" charset="0"/>
              <a:cs typeface="Verdana" pitchFamily="34" charset="0"/>
            </a:endParaRPr>
          </a:p>
          <a:p>
            <a:pPr marL="342900" indent="-260350">
              <a:buFont typeface="+mj-lt"/>
              <a:buAutoNum type="arabicParenR"/>
            </a:pPr>
            <a:r>
              <a:rPr lang="es-ES" sz="1800" dirty="0" smtClean="0">
                <a:latin typeface="Verdana" pitchFamily="34" charset="0"/>
                <a:ea typeface="Verdana" pitchFamily="34" charset="0"/>
                <a:cs typeface="Verdana" pitchFamily="34" charset="0"/>
              </a:rPr>
              <a:t>Fenómeno histórico que se estudia también desde la </a:t>
            </a:r>
            <a:r>
              <a:rPr lang="es-ES" sz="1800" b="1" dirty="0" smtClean="0">
                <a:latin typeface="Verdana" pitchFamily="34" charset="0"/>
                <a:ea typeface="Verdana" pitchFamily="34" charset="0"/>
                <a:cs typeface="Verdana" pitchFamily="34" charset="0"/>
              </a:rPr>
              <a:t>solidaridad social</a:t>
            </a:r>
            <a:r>
              <a:rPr lang="es-ES" sz="1800" dirty="0" smtClean="0">
                <a:latin typeface="Verdana" pitchFamily="34" charset="0"/>
                <a:ea typeface="Verdana" pitchFamily="34" charset="0"/>
                <a:cs typeface="Verdana" pitchFamily="34" charset="0"/>
              </a:rPr>
              <a:t>. Desde la lucha por la libertad hasta la lucha por los derechos sociales.</a:t>
            </a:r>
          </a:p>
          <a:p>
            <a:endParaRPr lang="es-ES" sz="2800" dirty="0"/>
          </a:p>
        </p:txBody>
      </p:sp>
      <p:sp>
        <p:nvSpPr>
          <p:cNvPr id="3" name="2 Marcador de texto"/>
          <p:cNvSpPr>
            <a:spLocks noGrp="1"/>
          </p:cNvSpPr>
          <p:nvPr>
            <p:ph type="body" idx="1"/>
          </p:nvPr>
        </p:nvSpPr>
        <p:spPr>
          <a:xfrm>
            <a:off x="0" y="857232"/>
            <a:ext cx="4217640" cy="720724"/>
          </a:xfrm>
        </p:spPr>
        <p:style>
          <a:lnRef idx="3">
            <a:schemeClr val="lt1"/>
          </a:lnRef>
          <a:fillRef idx="1">
            <a:schemeClr val="accent5"/>
          </a:fillRef>
          <a:effectRef idx="1">
            <a:schemeClr val="accent5"/>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TRADICIONALES</a:t>
            </a:r>
            <a:endParaRPr lang="es-ES"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a:xfrm>
            <a:off x="8562945" y="6429372"/>
            <a:ext cx="581055" cy="428628"/>
          </a:xfrm>
        </p:spPr>
        <p:txBody>
          <a:bodyPr/>
          <a:lstStyle/>
          <a:p>
            <a:pPr>
              <a:defRPr/>
            </a:pPr>
            <a:fld id="{0C07E020-7B42-4D1F-8913-EA80D186371C}" type="slidenum">
              <a:rPr lang="es-ES" b="1" smtClean="0">
                <a:solidFill>
                  <a:schemeClr val="tx1"/>
                </a:solidFill>
              </a:rPr>
              <a:pPr>
                <a:defRPr/>
              </a:pPr>
              <a:t>119</a:t>
            </a:fld>
            <a:endParaRPr lang="es-ES" b="1" dirty="0">
              <a:solidFill>
                <a:schemeClr val="tx1"/>
              </a:solidFill>
            </a:endParaRPr>
          </a:p>
        </p:txBody>
      </p:sp>
      <p:sp>
        <p:nvSpPr>
          <p:cNvPr id="8" name="7 Flecha izquierda y derecha"/>
          <p:cNvSpPr/>
          <p:nvPr/>
        </p:nvSpPr>
        <p:spPr>
          <a:xfrm>
            <a:off x="4000496" y="1785926"/>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izquierda y derecha"/>
          <p:cNvSpPr/>
          <p:nvPr/>
        </p:nvSpPr>
        <p:spPr>
          <a:xfrm>
            <a:off x="4071934" y="3786190"/>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izquierda y derecha"/>
          <p:cNvSpPr/>
          <p:nvPr/>
        </p:nvSpPr>
        <p:spPr>
          <a:xfrm>
            <a:off x="4071934" y="5715016"/>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611188" y="1357298"/>
            <a:ext cx="8234362" cy="4214842"/>
          </a:xfrm>
          <a:effectLst>
            <a:glow rad="228600">
              <a:srgbClr val="FFC000">
                <a:alpha val="40000"/>
              </a:srgbClr>
            </a:glow>
            <a:outerShdw blurRad="63500" dist="38100" dir="5400000" rotWithShape="0">
              <a:srgbClr val="000000">
                <a:alpha val="45000"/>
              </a:srgbClr>
            </a:outerShdw>
          </a:effectLst>
        </p:spPr>
        <p:style>
          <a:lnRef idx="0">
            <a:schemeClr val="accent6"/>
          </a:lnRef>
          <a:fillRef idx="3">
            <a:schemeClr val="accent6"/>
          </a:fillRef>
          <a:effectRef idx="3">
            <a:schemeClr val="accent6"/>
          </a:effectRef>
          <a:fontRef idx="minor">
            <a:schemeClr val="lt1"/>
          </a:fontRef>
        </p:style>
        <p:txBody>
          <a:bodyPr anchor="ctr"/>
          <a:lstStyle/>
          <a:p>
            <a:pPr marL="609600" indent="-609600" algn="ctr" eaLnBrk="1" hangingPunct="1">
              <a:lnSpc>
                <a:spcPct val="200000"/>
              </a:lnSpc>
              <a:buFontTx/>
              <a:buNone/>
            </a:pPr>
            <a:r>
              <a:rPr lang="es-ES_tradnl" sz="2600" b="1" dirty="0" smtClean="0">
                <a:solidFill>
                  <a:srgbClr val="FFC000"/>
                </a:solidFill>
              </a:rPr>
              <a:t>       Muchas ideas que afectaban  a la consideración misma de la historia y de la  naturaleza de la sociedad, heredadas el siglo XIX, se habían abandonado. </a:t>
            </a:r>
            <a:endParaRPr lang="es-ES" sz="2600" b="1" dirty="0" smtClean="0">
              <a:solidFill>
                <a:srgbClr val="FFC000"/>
              </a:solidFill>
            </a:endParaRPr>
          </a:p>
        </p:txBody>
      </p:sp>
      <p:sp>
        <p:nvSpPr>
          <p:cNvPr id="3" name="2 Marcador de número de diapositiva"/>
          <p:cNvSpPr>
            <a:spLocks noGrp="1"/>
          </p:cNvSpPr>
          <p:nvPr>
            <p:ph type="sldNum" sz="quarter" idx="12"/>
          </p:nvPr>
        </p:nvSpPr>
        <p:spPr/>
        <p:txBody>
          <a:bodyPr/>
          <a:lstStyle/>
          <a:p>
            <a:pPr>
              <a:defRPr/>
            </a:pPr>
            <a:fld id="{7FE74AE2-A5A1-465B-B696-33B690004B13}" type="slidenum">
              <a:rPr lang="en-US" smtClean="0"/>
              <a:pPr>
                <a:defRPr/>
              </a:pPr>
              <a:t>12</a:t>
            </a:fld>
            <a:endParaRPr lang="en-US" dirty="0"/>
          </a:p>
        </p:txBody>
      </p:sp>
    </p:spTree>
  </p:cSld>
  <p:clrMapOvr>
    <a:masterClrMapping/>
  </p:clrMapOvr>
  <p:transition spd="med">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ln/>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solidFill>
                  <a:srgbClr val="002060"/>
                </a:solidFill>
                <a:latin typeface="Rockwell" pitchFamily="18" charset="0"/>
              </a:rPr>
              <a:t>TENDENCIAS EN ARGENTINA Y BRASIL</a:t>
            </a:r>
            <a:endParaRPr lang="es-ES" sz="3200" dirty="0">
              <a:solidFill>
                <a:srgbClr val="002060"/>
              </a:solidFill>
              <a:latin typeface="Rockwell" pitchFamily="18" charset="0"/>
            </a:endParaRPr>
          </a:p>
        </p:txBody>
      </p:sp>
      <p:sp>
        <p:nvSpPr>
          <p:cNvPr id="4" name="3 Marcador de contenido"/>
          <p:cNvSpPr>
            <a:spLocks noGrp="1"/>
          </p:cNvSpPr>
          <p:nvPr>
            <p:ph sz="quarter" idx="2"/>
          </p:nvPr>
        </p:nvSpPr>
        <p:spPr>
          <a:xfrm>
            <a:off x="0" y="1571612"/>
            <a:ext cx="4286248" cy="5286388"/>
          </a:xfrm>
        </p:spPr>
        <p:style>
          <a:lnRef idx="1">
            <a:schemeClr val="accent5"/>
          </a:lnRef>
          <a:fillRef idx="2">
            <a:schemeClr val="accent5"/>
          </a:fillRef>
          <a:effectRef idx="1">
            <a:schemeClr val="accent5"/>
          </a:effectRef>
          <a:fontRef idx="minor">
            <a:schemeClr val="dk1"/>
          </a:fontRef>
        </p:style>
        <p:txBody>
          <a:bodyPr/>
          <a:lstStyle/>
          <a:p>
            <a:pPr marL="342900" indent="-342900">
              <a:buFont typeface="+mj-lt"/>
              <a:buAutoNum type="arabicParenR" startAt="4"/>
            </a:pPr>
            <a:r>
              <a:rPr lang="es-ES" sz="1600" dirty="0" smtClean="0">
                <a:latin typeface="Verdana" pitchFamily="34" charset="0"/>
                <a:ea typeface="Verdana" pitchFamily="34" charset="0"/>
                <a:cs typeface="Verdana" pitchFamily="34" charset="0"/>
              </a:rPr>
              <a:t>El planteo inicial sobre populismos se hace desde un </a:t>
            </a:r>
            <a:r>
              <a:rPr lang="es-ES" sz="1600" b="1" dirty="0" smtClean="0">
                <a:latin typeface="Verdana" pitchFamily="34" charset="0"/>
                <a:ea typeface="Verdana" pitchFamily="34" charset="0"/>
                <a:cs typeface="Verdana" pitchFamily="34" charset="0"/>
              </a:rPr>
              <a:t>diagnóstico de enfermedad </a:t>
            </a:r>
            <a:r>
              <a:rPr lang="es-ES" sz="1600" dirty="0" smtClean="0">
                <a:latin typeface="Verdana" pitchFamily="34" charset="0"/>
                <a:ea typeface="Verdana" pitchFamily="34" charset="0"/>
                <a:cs typeface="Verdana" pitchFamily="34" charset="0"/>
              </a:rPr>
              <a:t>y patología, se desarrolla tratando de ver como librarse de ese virus.</a:t>
            </a:r>
          </a:p>
          <a:p>
            <a:pPr marL="342900" indent="-342900">
              <a:buFont typeface="+mj-lt"/>
              <a:buAutoNum type="arabicParenR" startAt="4"/>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4"/>
            </a:pPr>
            <a:r>
              <a:rPr lang="es-ES" sz="1600" dirty="0" smtClean="0">
                <a:latin typeface="Verdana" pitchFamily="34" charset="0"/>
                <a:ea typeface="Verdana" pitchFamily="34" charset="0"/>
                <a:cs typeface="Verdana" pitchFamily="34" charset="0"/>
              </a:rPr>
              <a:t>Los populismos son vistos desde la </a:t>
            </a:r>
            <a:r>
              <a:rPr lang="es-ES" sz="1600" b="1" dirty="0" smtClean="0">
                <a:latin typeface="Verdana" pitchFamily="34" charset="0"/>
                <a:ea typeface="Verdana" pitchFamily="34" charset="0"/>
                <a:cs typeface="Verdana" pitchFamily="34" charset="0"/>
              </a:rPr>
              <a:t>polarización y el furor discursivo</a:t>
            </a:r>
            <a:r>
              <a:rPr lang="es-ES" sz="1600" dirty="0" smtClean="0">
                <a:latin typeface="Verdana" pitchFamily="34" charset="0"/>
                <a:ea typeface="Verdana" pitchFamily="34" charset="0"/>
                <a:cs typeface="Verdana" pitchFamily="34" charset="0"/>
              </a:rPr>
              <a:t>. El odio, el discurso emocional extremo, no permiten observar los matices que pueden salvar situaciones.</a:t>
            </a:r>
          </a:p>
          <a:p>
            <a:pPr marL="342900" indent="-342900">
              <a:buFont typeface="+mj-lt"/>
              <a:buAutoNum type="arabicParenR" startAt="4"/>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4"/>
            </a:pPr>
            <a:r>
              <a:rPr lang="es-ES" sz="1600" dirty="0" smtClean="0">
                <a:latin typeface="Verdana" pitchFamily="34" charset="0"/>
                <a:ea typeface="Verdana" pitchFamily="34" charset="0"/>
                <a:cs typeface="Verdana" pitchFamily="34" charset="0"/>
              </a:rPr>
              <a:t>------------</a:t>
            </a:r>
          </a:p>
        </p:txBody>
      </p:sp>
      <p:sp>
        <p:nvSpPr>
          <p:cNvPr id="5" name="4 Marcador de texto"/>
          <p:cNvSpPr>
            <a:spLocks noGrp="1"/>
          </p:cNvSpPr>
          <p:nvPr>
            <p:ph type="body" sz="half" idx="3"/>
          </p:nvPr>
        </p:nvSpPr>
        <p:spPr>
          <a:xfrm>
            <a:off x="4286248" y="857232"/>
            <a:ext cx="4857752" cy="714380"/>
          </a:xfrm>
        </p:spPr>
        <p:style>
          <a:lnRef idx="3">
            <a:schemeClr val="lt1"/>
          </a:lnRef>
          <a:fillRef idx="1">
            <a:schemeClr val="accent6"/>
          </a:fillRef>
          <a:effectRef idx="1">
            <a:schemeClr val="accent6"/>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ACTUALES</a:t>
            </a:r>
            <a:endParaRPr lang="es-ES" sz="2000" dirty="0">
              <a:latin typeface="Verdana" pitchFamily="34" charset="0"/>
              <a:ea typeface="Verdana" pitchFamily="34" charset="0"/>
              <a:cs typeface="Verdana" pitchFamily="34" charset="0"/>
            </a:endParaRPr>
          </a:p>
        </p:txBody>
      </p:sp>
      <p:sp>
        <p:nvSpPr>
          <p:cNvPr id="6" name="5 Marcador de contenido"/>
          <p:cNvSpPr>
            <a:spLocks noGrp="1"/>
          </p:cNvSpPr>
          <p:nvPr>
            <p:ph sz="quarter" idx="4"/>
          </p:nvPr>
        </p:nvSpPr>
        <p:spPr>
          <a:xfrm>
            <a:off x="4286248" y="1643050"/>
            <a:ext cx="4857751" cy="5214950"/>
          </a:xfrm>
        </p:spPr>
        <p:style>
          <a:lnRef idx="1">
            <a:schemeClr val="accent6"/>
          </a:lnRef>
          <a:fillRef idx="2">
            <a:schemeClr val="accent6"/>
          </a:fillRef>
          <a:effectRef idx="1">
            <a:schemeClr val="accent6"/>
          </a:effectRef>
          <a:fontRef idx="minor">
            <a:schemeClr val="dk1"/>
          </a:fontRef>
        </p:style>
        <p:txBody>
          <a:bodyPr>
            <a:noAutofit/>
          </a:bodyPr>
          <a:lstStyle/>
          <a:p>
            <a:pPr marL="342900" indent="-342900">
              <a:buFont typeface="+mj-lt"/>
              <a:buAutoNum type="arabicParenR" startAt="4"/>
            </a:pPr>
            <a:r>
              <a:rPr lang="es-ES" sz="1600" dirty="0" smtClean="0">
                <a:latin typeface="Verdana" pitchFamily="34" charset="0"/>
                <a:ea typeface="Verdana" pitchFamily="34" charset="0"/>
                <a:cs typeface="Verdana" pitchFamily="34" charset="0"/>
              </a:rPr>
              <a:t>Los estudios apuntan a las </a:t>
            </a:r>
            <a:r>
              <a:rPr lang="es-ES" sz="1600" b="1" dirty="0" smtClean="0">
                <a:latin typeface="Verdana" pitchFamily="34" charset="0"/>
                <a:ea typeface="Verdana" pitchFamily="34" charset="0"/>
                <a:cs typeface="Verdana" pitchFamily="34" charset="0"/>
              </a:rPr>
              <a:t>transformaciones sociales </a:t>
            </a:r>
            <a:r>
              <a:rPr lang="es-ES" sz="1600" dirty="0" smtClean="0">
                <a:latin typeface="Verdana" pitchFamily="34" charset="0"/>
                <a:ea typeface="Verdana" pitchFamily="34" charset="0"/>
                <a:cs typeface="Verdana" pitchFamily="34" charset="0"/>
              </a:rPr>
              <a:t>que se experimentan durante las cuales la sociedad se reorienta y trasforma.</a:t>
            </a:r>
          </a:p>
          <a:p>
            <a:pPr marL="342900" indent="-342900">
              <a:buFont typeface="+mj-lt"/>
              <a:buAutoNum type="arabicParenR" startAt="4"/>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4"/>
            </a:pPr>
            <a:r>
              <a:rPr lang="es-ES" sz="1600" dirty="0" smtClean="0">
                <a:latin typeface="Verdana" pitchFamily="34" charset="0"/>
                <a:ea typeface="Verdana" pitchFamily="34" charset="0"/>
                <a:cs typeface="Verdana" pitchFamily="34" charset="0"/>
              </a:rPr>
              <a:t>Se investiga superando la </a:t>
            </a:r>
            <a:r>
              <a:rPr lang="es-ES" sz="1600" b="1" dirty="0" smtClean="0">
                <a:latin typeface="Verdana" pitchFamily="34" charset="0"/>
                <a:ea typeface="Verdana" pitchFamily="34" charset="0"/>
                <a:cs typeface="Verdana" pitchFamily="34" charset="0"/>
              </a:rPr>
              <a:t>dificultad para diferenciar matices</a:t>
            </a:r>
            <a:r>
              <a:rPr lang="es-ES" sz="1600" dirty="0" smtClean="0">
                <a:latin typeface="Verdana" pitchFamily="34" charset="0"/>
                <a:ea typeface="Verdana" pitchFamily="34" charset="0"/>
                <a:cs typeface="Verdana" pitchFamily="34" charset="0"/>
              </a:rPr>
              <a:t> y analizando la intensidad de la lucha y la extrema facciosidad. </a:t>
            </a:r>
            <a:r>
              <a:rPr lang="es-ES" sz="1600" b="1" dirty="0" smtClean="0">
                <a:latin typeface="Verdana" pitchFamily="34" charset="0"/>
                <a:ea typeface="Verdana" pitchFamily="34" charset="0"/>
                <a:cs typeface="Verdana" pitchFamily="34" charset="0"/>
              </a:rPr>
              <a:t>Se explora la sobredimensión emocional </a:t>
            </a:r>
            <a:r>
              <a:rPr lang="es-ES" sz="1600" dirty="0" smtClean="0">
                <a:latin typeface="Verdana" pitchFamily="34" charset="0"/>
                <a:ea typeface="Verdana" pitchFamily="34" charset="0"/>
                <a:cs typeface="Verdana" pitchFamily="34" charset="0"/>
              </a:rPr>
              <a:t>de los problemas, que no permite la negociación racional.</a:t>
            </a:r>
          </a:p>
          <a:p>
            <a:pPr marL="342900" indent="-342900">
              <a:buFont typeface="+mj-lt"/>
              <a:buAutoNum type="arabicParenR" startAt="4"/>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4"/>
            </a:pPr>
            <a:r>
              <a:rPr lang="es-ES" sz="1600" dirty="0" smtClean="0">
                <a:latin typeface="Verdana" pitchFamily="34" charset="0"/>
                <a:ea typeface="Verdana" pitchFamily="34" charset="0"/>
                <a:cs typeface="Verdana" pitchFamily="34" charset="0"/>
              </a:rPr>
              <a:t>Populismos estudiados desde el </a:t>
            </a:r>
            <a:r>
              <a:rPr lang="es-ES" sz="1600" b="1" dirty="0" smtClean="0">
                <a:latin typeface="Verdana" pitchFamily="34" charset="0"/>
                <a:ea typeface="Verdana" pitchFamily="34" charset="0"/>
                <a:cs typeface="Verdana" pitchFamily="34" charset="0"/>
              </a:rPr>
              <a:t>anti-populismo opositor y sus tradiciones</a:t>
            </a:r>
            <a:r>
              <a:rPr lang="es-ES" sz="1600" dirty="0" smtClean="0">
                <a:latin typeface="Verdana" pitchFamily="34" charset="0"/>
                <a:ea typeface="Verdana" pitchFamily="34" charset="0"/>
                <a:cs typeface="Verdana" pitchFamily="34" charset="0"/>
              </a:rPr>
              <a:t>.</a:t>
            </a:r>
          </a:p>
          <a:p>
            <a:endParaRPr lang="es-ES" sz="1600" dirty="0">
              <a:latin typeface="Verdana" pitchFamily="34" charset="0"/>
              <a:ea typeface="Verdana" pitchFamily="34" charset="0"/>
              <a:cs typeface="Verdana" pitchFamily="34" charset="0"/>
            </a:endParaRPr>
          </a:p>
        </p:txBody>
      </p:sp>
      <p:sp>
        <p:nvSpPr>
          <p:cNvPr id="3" name="2 Marcador de texto"/>
          <p:cNvSpPr>
            <a:spLocks noGrp="1"/>
          </p:cNvSpPr>
          <p:nvPr>
            <p:ph type="body" idx="1"/>
          </p:nvPr>
        </p:nvSpPr>
        <p:spPr>
          <a:xfrm>
            <a:off x="0" y="857232"/>
            <a:ext cx="4217640" cy="720724"/>
          </a:xfrm>
        </p:spPr>
        <p:style>
          <a:lnRef idx="3">
            <a:schemeClr val="lt1"/>
          </a:lnRef>
          <a:fillRef idx="1">
            <a:schemeClr val="accent5"/>
          </a:fillRef>
          <a:effectRef idx="1">
            <a:schemeClr val="accent5"/>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TRADICIONALES</a:t>
            </a:r>
            <a:endParaRPr lang="es-ES"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a:xfrm>
            <a:off x="8348662" y="6215082"/>
            <a:ext cx="581055" cy="428628"/>
          </a:xfrm>
        </p:spPr>
        <p:txBody>
          <a:bodyPr/>
          <a:lstStyle/>
          <a:p>
            <a:pPr>
              <a:defRPr/>
            </a:pPr>
            <a:fld id="{0C07E020-7B42-4D1F-8913-EA80D186371C}" type="slidenum">
              <a:rPr lang="es-ES" smtClean="0"/>
              <a:pPr>
                <a:defRPr/>
              </a:pPr>
              <a:t>120</a:t>
            </a:fld>
            <a:endParaRPr lang="es-ES" dirty="0"/>
          </a:p>
        </p:txBody>
      </p:sp>
      <p:sp>
        <p:nvSpPr>
          <p:cNvPr id="8" name="7 Flecha izquierda y derecha"/>
          <p:cNvSpPr/>
          <p:nvPr/>
        </p:nvSpPr>
        <p:spPr>
          <a:xfrm>
            <a:off x="4143372" y="2714620"/>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izquierda y derecha"/>
          <p:cNvSpPr/>
          <p:nvPr/>
        </p:nvSpPr>
        <p:spPr>
          <a:xfrm>
            <a:off x="4071934" y="4357694"/>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izquierda y derecha"/>
          <p:cNvSpPr/>
          <p:nvPr/>
        </p:nvSpPr>
        <p:spPr>
          <a:xfrm>
            <a:off x="4071934" y="5715016"/>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spd="med">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ln/>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solidFill>
                  <a:srgbClr val="002060"/>
                </a:solidFill>
                <a:latin typeface="Rockwell" pitchFamily="18" charset="0"/>
              </a:rPr>
              <a:t>TENDENCIAS EN ARGENTINA Y BRASIL</a:t>
            </a:r>
            <a:endParaRPr lang="es-ES" sz="3200" dirty="0">
              <a:solidFill>
                <a:srgbClr val="002060"/>
              </a:solidFill>
              <a:latin typeface="Rockwell" pitchFamily="18" charset="0"/>
            </a:endParaRPr>
          </a:p>
        </p:txBody>
      </p:sp>
      <p:sp>
        <p:nvSpPr>
          <p:cNvPr id="4" name="3 Marcador de contenido"/>
          <p:cNvSpPr>
            <a:spLocks noGrp="1"/>
          </p:cNvSpPr>
          <p:nvPr>
            <p:ph sz="quarter" idx="2"/>
          </p:nvPr>
        </p:nvSpPr>
        <p:spPr>
          <a:xfrm>
            <a:off x="0" y="1571612"/>
            <a:ext cx="4286248" cy="5286388"/>
          </a:xfrm>
        </p:spPr>
        <p:style>
          <a:lnRef idx="1">
            <a:schemeClr val="accent5"/>
          </a:lnRef>
          <a:fillRef idx="2">
            <a:schemeClr val="accent5"/>
          </a:fillRef>
          <a:effectRef idx="1">
            <a:schemeClr val="accent5"/>
          </a:effectRef>
          <a:fontRef idx="minor">
            <a:schemeClr val="dk1"/>
          </a:fontRef>
        </p:style>
        <p:txBody>
          <a:bodyPr/>
          <a:lstStyle/>
          <a:p>
            <a:pPr marL="342900" indent="-342900">
              <a:buFont typeface="+mj-lt"/>
              <a:buAutoNum type="arabicParenR" startAt="7"/>
            </a:pPr>
            <a:r>
              <a:rPr lang="es-ES" sz="1600" dirty="0" smtClean="0">
                <a:latin typeface="Verdana" pitchFamily="34" charset="0"/>
                <a:ea typeface="Verdana" pitchFamily="34" charset="0"/>
                <a:cs typeface="Verdana" pitchFamily="34" charset="0"/>
              </a:rPr>
              <a:t>Populismos vistos como </a:t>
            </a:r>
            <a:r>
              <a:rPr lang="es-ES" sz="1600" b="1" dirty="0" smtClean="0">
                <a:latin typeface="Verdana" pitchFamily="34" charset="0"/>
                <a:ea typeface="Verdana" pitchFamily="34" charset="0"/>
                <a:cs typeface="Verdana" pitchFamily="34" charset="0"/>
              </a:rPr>
              <a:t>fenómenos sin tradición en la política </a:t>
            </a:r>
            <a:r>
              <a:rPr lang="es-ES" sz="1600" dirty="0" smtClean="0">
                <a:latin typeface="Verdana" pitchFamily="34" charset="0"/>
                <a:ea typeface="Verdana" pitchFamily="34" charset="0"/>
                <a:cs typeface="Verdana" pitchFamily="34" charset="0"/>
              </a:rPr>
              <a:t>y en la cultura argentina.</a:t>
            </a:r>
          </a:p>
          <a:p>
            <a:pPr marL="342900" indent="-342900">
              <a:buFont typeface="+mj-lt"/>
              <a:buAutoNum type="arabicParenR" startAt="7"/>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7"/>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7"/>
            </a:pPr>
            <a:r>
              <a:rPr lang="es-ES" sz="1600" dirty="0" smtClean="0">
                <a:latin typeface="Verdana" pitchFamily="34" charset="0"/>
                <a:ea typeface="Verdana" pitchFamily="34" charset="0"/>
                <a:cs typeface="Verdana" pitchFamily="34" charset="0"/>
              </a:rPr>
              <a:t>Estudios que </a:t>
            </a:r>
            <a:r>
              <a:rPr lang="es-ES" sz="1600" b="1" dirty="0" smtClean="0">
                <a:latin typeface="Verdana" pitchFamily="34" charset="0"/>
                <a:ea typeface="Verdana" pitchFamily="34" charset="0"/>
                <a:cs typeface="Verdana" pitchFamily="34" charset="0"/>
              </a:rPr>
              <a:t>minimizan los intereses sectoriales o los desconocen,</a:t>
            </a:r>
            <a:r>
              <a:rPr lang="es-ES" sz="1600" dirty="0" smtClean="0">
                <a:latin typeface="Verdana" pitchFamily="34" charset="0"/>
                <a:ea typeface="Verdana" pitchFamily="34" charset="0"/>
                <a:cs typeface="Verdana" pitchFamily="34" charset="0"/>
              </a:rPr>
              <a:t> dándole más importancia a cuestiones ideológicas o diferencias políticas.</a:t>
            </a:r>
          </a:p>
          <a:p>
            <a:pPr marL="342900" indent="-342900">
              <a:buFont typeface="+mj-lt"/>
              <a:buAutoNum type="arabicParenR" startAt="7"/>
            </a:pPr>
            <a:endParaRPr lang="es-ES" sz="1600" dirty="0" smtClean="0">
              <a:latin typeface="Verdana" pitchFamily="34" charset="0"/>
              <a:ea typeface="Verdana" pitchFamily="34" charset="0"/>
              <a:cs typeface="Verdana" pitchFamily="34" charset="0"/>
            </a:endParaRPr>
          </a:p>
          <a:p>
            <a:pPr marL="342900" indent="-342900">
              <a:buFont typeface="+mj-lt"/>
              <a:buAutoNum type="arabicParenR" startAt="7"/>
            </a:pPr>
            <a:r>
              <a:rPr lang="es-ES" sz="1600" dirty="0" smtClean="0">
                <a:latin typeface="Verdana" pitchFamily="34" charset="0"/>
                <a:ea typeface="Verdana" pitchFamily="34" charset="0"/>
                <a:cs typeface="Verdana" pitchFamily="34" charset="0"/>
              </a:rPr>
              <a:t>Populismos vistos como </a:t>
            </a:r>
            <a:r>
              <a:rPr lang="es-ES" sz="1600" b="1" dirty="0" smtClean="0">
                <a:latin typeface="Verdana" pitchFamily="34" charset="0"/>
                <a:ea typeface="Verdana" pitchFamily="34" charset="0"/>
                <a:cs typeface="Verdana" pitchFamily="34" charset="0"/>
              </a:rPr>
              <a:t>ruptura de</a:t>
            </a:r>
            <a:r>
              <a:rPr lang="es-ES" sz="1600" dirty="0" smtClean="0">
                <a:latin typeface="Verdana" pitchFamily="34" charset="0"/>
                <a:ea typeface="Verdana" pitchFamily="34" charset="0"/>
                <a:cs typeface="Verdana" pitchFamily="34" charset="0"/>
              </a:rPr>
              <a:t> </a:t>
            </a:r>
            <a:r>
              <a:rPr lang="es-ES" sz="1600" b="1" dirty="0" smtClean="0">
                <a:latin typeface="Verdana" pitchFamily="34" charset="0"/>
                <a:ea typeface="Verdana" pitchFamily="34" charset="0"/>
                <a:cs typeface="Verdana" pitchFamily="34" charset="0"/>
              </a:rPr>
              <a:t>procesos económicos de crecimiento</a:t>
            </a:r>
            <a:r>
              <a:rPr lang="es-ES" sz="1600" dirty="0" smtClean="0">
                <a:latin typeface="Verdana" pitchFamily="34" charset="0"/>
                <a:ea typeface="Verdana" pitchFamily="34" charset="0"/>
                <a:cs typeface="Verdana" pitchFamily="34" charset="0"/>
              </a:rPr>
              <a:t>, como un proceso de descomposición social, como el inicio de la decadencia en la historia de estas sociedades. </a:t>
            </a:r>
          </a:p>
        </p:txBody>
      </p:sp>
      <p:sp>
        <p:nvSpPr>
          <p:cNvPr id="5" name="4 Marcador de texto"/>
          <p:cNvSpPr>
            <a:spLocks noGrp="1"/>
          </p:cNvSpPr>
          <p:nvPr>
            <p:ph type="body" sz="half" idx="3"/>
          </p:nvPr>
        </p:nvSpPr>
        <p:spPr>
          <a:xfrm>
            <a:off x="4286248" y="857232"/>
            <a:ext cx="4857752" cy="714380"/>
          </a:xfrm>
        </p:spPr>
        <p:style>
          <a:lnRef idx="3">
            <a:schemeClr val="lt1"/>
          </a:lnRef>
          <a:fillRef idx="1">
            <a:schemeClr val="accent6"/>
          </a:fillRef>
          <a:effectRef idx="1">
            <a:schemeClr val="accent6"/>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ACTUALES</a:t>
            </a:r>
            <a:endParaRPr lang="es-ES" sz="2000" dirty="0">
              <a:latin typeface="Verdana" pitchFamily="34" charset="0"/>
              <a:ea typeface="Verdana" pitchFamily="34" charset="0"/>
              <a:cs typeface="Verdana" pitchFamily="34" charset="0"/>
            </a:endParaRPr>
          </a:p>
        </p:txBody>
      </p:sp>
      <p:sp>
        <p:nvSpPr>
          <p:cNvPr id="6" name="5 Marcador de contenido"/>
          <p:cNvSpPr>
            <a:spLocks noGrp="1"/>
          </p:cNvSpPr>
          <p:nvPr>
            <p:ph sz="quarter" idx="4"/>
          </p:nvPr>
        </p:nvSpPr>
        <p:spPr>
          <a:xfrm>
            <a:off x="4286248" y="1643050"/>
            <a:ext cx="4857751" cy="5214950"/>
          </a:xfrm>
        </p:spPr>
        <p:style>
          <a:lnRef idx="1">
            <a:schemeClr val="accent6"/>
          </a:lnRef>
          <a:fillRef idx="2">
            <a:schemeClr val="accent6"/>
          </a:fillRef>
          <a:effectRef idx="1">
            <a:schemeClr val="accent6"/>
          </a:effectRef>
          <a:fontRef idx="minor">
            <a:schemeClr val="dk1"/>
          </a:fontRef>
        </p:style>
        <p:txBody>
          <a:bodyPr>
            <a:noAutofit/>
          </a:bodyPr>
          <a:lstStyle/>
          <a:p>
            <a:pPr marL="449263" indent="-266700">
              <a:buFont typeface="+mj-lt"/>
              <a:buAutoNum type="arabicParenR" startAt="7"/>
            </a:pPr>
            <a:r>
              <a:rPr lang="es-ES" sz="1600" dirty="0" smtClean="0">
                <a:latin typeface="Verdana" pitchFamily="34" charset="0"/>
                <a:ea typeface="Verdana" pitchFamily="34" charset="0"/>
                <a:cs typeface="Verdana" pitchFamily="34" charset="0"/>
              </a:rPr>
              <a:t>Considera los procedimientos de los populismos dentro de aquellos  </a:t>
            </a:r>
            <a:r>
              <a:rPr lang="es-ES" sz="1600" b="1" dirty="0" smtClean="0">
                <a:latin typeface="Verdana" pitchFamily="34" charset="0"/>
                <a:ea typeface="Verdana" pitchFamily="34" charset="0"/>
                <a:cs typeface="Verdana" pitchFamily="34" charset="0"/>
              </a:rPr>
              <a:t>arraigados en la tradición  política, social y cultural</a:t>
            </a:r>
            <a:r>
              <a:rPr lang="es-ES" sz="1600" dirty="0" smtClean="0">
                <a:latin typeface="Verdana" pitchFamily="34" charset="0"/>
                <a:ea typeface="Verdana" pitchFamily="34" charset="0"/>
                <a:cs typeface="Verdana" pitchFamily="34" charset="0"/>
              </a:rPr>
              <a:t> del país.</a:t>
            </a:r>
          </a:p>
          <a:p>
            <a:pPr marL="449263" indent="-266700">
              <a:buFont typeface="+mj-lt"/>
              <a:buAutoNum type="arabicParenR" startAt="7"/>
            </a:pPr>
            <a:endParaRPr lang="es-ES" sz="1600" dirty="0" smtClean="0">
              <a:latin typeface="Verdana" pitchFamily="34" charset="0"/>
              <a:ea typeface="Verdana" pitchFamily="34" charset="0"/>
              <a:cs typeface="Verdana" pitchFamily="34" charset="0"/>
            </a:endParaRPr>
          </a:p>
          <a:p>
            <a:pPr marL="449263" indent="-266700">
              <a:buFont typeface="+mj-lt"/>
              <a:buAutoNum type="arabicParenR" startAt="7"/>
            </a:pPr>
            <a:r>
              <a:rPr lang="es-ES" sz="1600" b="1" dirty="0" smtClean="0">
                <a:latin typeface="Verdana" pitchFamily="34" charset="0"/>
                <a:ea typeface="Verdana" pitchFamily="34" charset="0"/>
                <a:cs typeface="Verdana" pitchFamily="34" charset="0"/>
              </a:rPr>
              <a:t>Se enfocan </a:t>
            </a:r>
            <a:r>
              <a:rPr lang="es-ES" sz="1600" dirty="0" smtClean="0">
                <a:latin typeface="Verdana" pitchFamily="34" charset="0"/>
                <a:ea typeface="Verdana" pitchFamily="34" charset="0"/>
                <a:cs typeface="Verdana" pitchFamily="34" charset="0"/>
              </a:rPr>
              <a:t>los </a:t>
            </a:r>
            <a:r>
              <a:rPr lang="es-ES" sz="1600" b="1" dirty="0" smtClean="0">
                <a:latin typeface="Verdana" pitchFamily="34" charset="0"/>
                <a:ea typeface="Verdana" pitchFamily="34" charset="0"/>
                <a:cs typeface="Verdana" pitchFamily="34" charset="0"/>
              </a:rPr>
              <a:t>intereses materiales </a:t>
            </a:r>
            <a:r>
              <a:rPr lang="es-ES" sz="1600" dirty="0" smtClean="0">
                <a:latin typeface="Verdana" pitchFamily="34" charset="0"/>
                <a:ea typeface="Verdana" pitchFamily="34" charset="0"/>
                <a:cs typeface="Verdana" pitchFamily="34" charset="0"/>
              </a:rPr>
              <a:t>y el sistema de representación de </a:t>
            </a:r>
            <a:r>
              <a:rPr lang="es-ES" sz="1600" b="1" dirty="0" smtClean="0">
                <a:latin typeface="Verdana" pitchFamily="34" charset="0"/>
                <a:ea typeface="Verdana" pitchFamily="34" charset="0"/>
                <a:cs typeface="Verdana" pitchFamily="34" charset="0"/>
              </a:rPr>
              <a:t>intereses económicos-sociales.</a:t>
            </a:r>
          </a:p>
          <a:p>
            <a:pPr marL="449263" indent="-266700">
              <a:buFont typeface="+mj-lt"/>
              <a:buAutoNum type="arabicParenR" startAt="7"/>
            </a:pPr>
            <a:endParaRPr lang="es-ES" sz="1600" dirty="0" smtClean="0">
              <a:latin typeface="Verdana" pitchFamily="34" charset="0"/>
              <a:ea typeface="Verdana" pitchFamily="34" charset="0"/>
              <a:cs typeface="Verdana" pitchFamily="34" charset="0"/>
            </a:endParaRPr>
          </a:p>
          <a:p>
            <a:pPr marL="449263" indent="-266700">
              <a:buFont typeface="+mj-lt"/>
              <a:buAutoNum type="arabicParenR" startAt="7"/>
            </a:pPr>
            <a:endParaRPr lang="es-ES" sz="1600" dirty="0" smtClean="0">
              <a:latin typeface="Verdana" pitchFamily="34" charset="0"/>
              <a:ea typeface="Verdana" pitchFamily="34" charset="0"/>
              <a:cs typeface="Verdana" pitchFamily="34" charset="0"/>
            </a:endParaRPr>
          </a:p>
          <a:p>
            <a:pPr marL="449263" indent="-266700">
              <a:buFont typeface="+mj-lt"/>
              <a:buAutoNum type="arabicParenR" startAt="7"/>
            </a:pPr>
            <a:endParaRPr lang="es-ES" sz="1600" dirty="0" smtClean="0">
              <a:latin typeface="Verdana" pitchFamily="34" charset="0"/>
              <a:ea typeface="Verdana" pitchFamily="34" charset="0"/>
              <a:cs typeface="Verdana" pitchFamily="34" charset="0"/>
            </a:endParaRPr>
          </a:p>
          <a:p>
            <a:pPr marL="449263" indent="-266700">
              <a:buFont typeface="+mj-lt"/>
              <a:buAutoNum type="arabicParenR" startAt="7"/>
            </a:pPr>
            <a:r>
              <a:rPr lang="es-ES" sz="1600" dirty="0" smtClean="0">
                <a:latin typeface="Verdana" pitchFamily="34" charset="0"/>
                <a:ea typeface="Verdana" pitchFamily="34" charset="0"/>
                <a:cs typeface="Verdana" pitchFamily="34" charset="0"/>
              </a:rPr>
              <a:t> Los populismos son vistos desde la </a:t>
            </a:r>
            <a:r>
              <a:rPr lang="es-ES" sz="1600" b="1" dirty="0" smtClean="0">
                <a:latin typeface="Verdana" pitchFamily="34" charset="0"/>
                <a:ea typeface="Verdana" pitchFamily="34" charset="0"/>
                <a:cs typeface="Verdana" pitchFamily="34" charset="0"/>
              </a:rPr>
              <a:t>relación económica y social, considerando marcos internos y externos.  </a:t>
            </a:r>
            <a:r>
              <a:rPr lang="es-ES" sz="1600" dirty="0" smtClean="0">
                <a:latin typeface="Verdana" pitchFamily="34" charset="0"/>
                <a:ea typeface="Verdana" pitchFamily="34" charset="0"/>
                <a:cs typeface="Verdana" pitchFamily="34" charset="0"/>
              </a:rPr>
              <a:t>Estas relaciones son campo de práctica y producción cultural.</a:t>
            </a:r>
          </a:p>
          <a:p>
            <a:pPr marL="449263" indent="-266700"/>
            <a:endParaRPr lang="es-ES" sz="1600" dirty="0" smtClean="0"/>
          </a:p>
          <a:p>
            <a:pPr marL="449263" indent="-266700">
              <a:buNone/>
            </a:pPr>
            <a:endParaRPr lang="es-ES" sz="1600" dirty="0"/>
          </a:p>
        </p:txBody>
      </p:sp>
      <p:sp>
        <p:nvSpPr>
          <p:cNvPr id="3" name="2 Marcador de texto"/>
          <p:cNvSpPr>
            <a:spLocks noGrp="1"/>
          </p:cNvSpPr>
          <p:nvPr>
            <p:ph type="body" idx="1"/>
          </p:nvPr>
        </p:nvSpPr>
        <p:spPr>
          <a:xfrm>
            <a:off x="0" y="857232"/>
            <a:ext cx="4217640" cy="720724"/>
          </a:xfrm>
        </p:spPr>
        <p:style>
          <a:lnRef idx="3">
            <a:schemeClr val="lt1"/>
          </a:lnRef>
          <a:fillRef idx="1">
            <a:schemeClr val="accent5"/>
          </a:fillRef>
          <a:effectRef idx="1">
            <a:schemeClr val="accent5"/>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TRADICIONALES</a:t>
            </a:r>
            <a:endParaRPr lang="es-ES"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a:xfrm>
            <a:off x="8429652" y="6286520"/>
            <a:ext cx="500065" cy="357190"/>
          </a:xfrm>
        </p:spPr>
        <p:txBody>
          <a:bodyPr/>
          <a:lstStyle/>
          <a:p>
            <a:pPr>
              <a:defRPr/>
            </a:pPr>
            <a:fld id="{0C07E020-7B42-4D1F-8913-EA80D186371C}" type="slidenum">
              <a:rPr lang="es-ES" b="1" smtClean="0">
                <a:solidFill>
                  <a:schemeClr val="tx1"/>
                </a:solidFill>
              </a:rPr>
              <a:pPr>
                <a:defRPr/>
              </a:pPr>
              <a:t>121</a:t>
            </a:fld>
            <a:endParaRPr lang="es-ES" b="1" dirty="0">
              <a:solidFill>
                <a:schemeClr val="tx1"/>
              </a:solidFill>
            </a:endParaRPr>
          </a:p>
        </p:txBody>
      </p:sp>
      <p:sp>
        <p:nvSpPr>
          <p:cNvPr id="8" name="7 Flecha izquierda y derecha"/>
          <p:cNvSpPr/>
          <p:nvPr/>
        </p:nvSpPr>
        <p:spPr>
          <a:xfrm>
            <a:off x="4071934" y="1785926"/>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izquierda y derecha"/>
          <p:cNvSpPr/>
          <p:nvPr/>
        </p:nvSpPr>
        <p:spPr>
          <a:xfrm>
            <a:off x="4071934" y="3071810"/>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izquierda y derecha"/>
          <p:cNvSpPr/>
          <p:nvPr/>
        </p:nvSpPr>
        <p:spPr>
          <a:xfrm>
            <a:off x="4071934" y="4857760"/>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spd="med">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ln/>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solidFill>
                  <a:srgbClr val="002060"/>
                </a:solidFill>
                <a:latin typeface="Rockwell" pitchFamily="18" charset="0"/>
              </a:rPr>
              <a:t>TENDENCIAS EN ARGENTINA Y BRASIL</a:t>
            </a:r>
            <a:endParaRPr lang="es-ES" sz="3200" dirty="0">
              <a:solidFill>
                <a:srgbClr val="002060"/>
              </a:solidFill>
              <a:latin typeface="Rockwell" pitchFamily="18" charset="0"/>
            </a:endParaRPr>
          </a:p>
        </p:txBody>
      </p:sp>
      <p:sp>
        <p:nvSpPr>
          <p:cNvPr id="4" name="3 Marcador de contenido"/>
          <p:cNvSpPr>
            <a:spLocks noGrp="1"/>
          </p:cNvSpPr>
          <p:nvPr>
            <p:ph sz="quarter" idx="2"/>
          </p:nvPr>
        </p:nvSpPr>
        <p:spPr>
          <a:xfrm>
            <a:off x="0" y="1571612"/>
            <a:ext cx="4286248" cy="5286388"/>
          </a:xfrm>
        </p:spPr>
        <p:style>
          <a:lnRef idx="1">
            <a:schemeClr val="accent5"/>
          </a:lnRef>
          <a:fillRef idx="2">
            <a:schemeClr val="accent5"/>
          </a:fillRef>
          <a:effectRef idx="1">
            <a:schemeClr val="accent5"/>
          </a:effectRef>
          <a:fontRef idx="minor">
            <a:schemeClr val="dk1"/>
          </a:fontRef>
        </p:style>
        <p:txBody>
          <a:bodyPr/>
          <a:lstStyle/>
          <a:p>
            <a:pPr marL="365125" indent="-365125">
              <a:buFont typeface="+mj-lt"/>
              <a:buAutoNum type="arabicParenR" startAt="10"/>
            </a:pPr>
            <a:r>
              <a:rPr lang="es-ES" sz="1600" b="1" dirty="0" smtClean="0">
                <a:latin typeface="Verdana" pitchFamily="34" charset="0"/>
                <a:ea typeface="Verdana" pitchFamily="34" charset="0"/>
                <a:cs typeface="Verdana" pitchFamily="34" charset="0"/>
              </a:rPr>
              <a:t>Populismo y manipulación de sectores de trabajadores</a:t>
            </a:r>
            <a:r>
              <a:rPr lang="es-ES" sz="1600" dirty="0" smtClean="0">
                <a:latin typeface="Verdana" pitchFamily="34" charset="0"/>
                <a:ea typeface="Verdana" pitchFamily="34" charset="0"/>
                <a:cs typeface="Verdana" pitchFamily="34" charset="0"/>
              </a:rPr>
              <a:t>. El sindicalismo como autor heterónomo controlado organizativamente desde el estado. No se considera la autonomía del sector y sus etapas previas.</a:t>
            </a:r>
          </a:p>
          <a:p>
            <a:pPr marL="365125" indent="-365125">
              <a:buFont typeface="+mj-lt"/>
              <a:buAutoNum type="arabicParenR" startAt="10"/>
            </a:pPr>
            <a:endParaRPr lang="es-ES" sz="1600" dirty="0" smtClean="0">
              <a:latin typeface="Verdana" pitchFamily="34" charset="0"/>
              <a:ea typeface="Verdana" pitchFamily="34" charset="0"/>
              <a:cs typeface="Verdana" pitchFamily="34" charset="0"/>
            </a:endParaRPr>
          </a:p>
          <a:p>
            <a:pPr marL="365125" indent="-365125">
              <a:buFont typeface="+mj-lt"/>
              <a:buAutoNum type="arabicParenR" startAt="10"/>
            </a:pPr>
            <a:endParaRPr lang="es-ES" sz="1600" dirty="0" smtClean="0">
              <a:latin typeface="Verdana" pitchFamily="34" charset="0"/>
              <a:ea typeface="Verdana" pitchFamily="34" charset="0"/>
              <a:cs typeface="Verdana" pitchFamily="34" charset="0"/>
            </a:endParaRPr>
          </a:p>
          <a:p>
            <a:pPr marL="365125" indent="-365125">
              <a:buFont typeface="+mj-lt"/>
              <a:buAutoNum type="arabicParenR" startAt="10"/>
            </a:pPr>
            <a:r>
              <a:rPr lang="es-ES" sz="1600" dirty="0" smtClean="0">
                <a:latin typeface="Verdana" pitchFamily="34" charset="0"/>
                <a:ea typeface="Verdana" pitchFamily="34" charset="0"/>
                <a:cs typeface="Verdana" pitchFamily="34" charset="0"/>
              </a:rPr>
              <a:t>La categoría </a:t>
            </a:r>
            <a:r>
              <a:rPr lang="es-ES" sz="1600" b="1" dirty="0" smtClean="0">
                <a:latin typeface="Verdana" pitchFamily="34" charset="0"/>
                <a:ea typeface="Verdana" pitchFamily="34" charset="0"/>
                <a:cs typeface="Verdana" pitchFamily="34" charset="0"/>
              </a:rPr>
              <a:t>corporativismo</a:t>
            </a:r>
            <a:r>
              <a:rPr lang="es-ES" sz="1600" dirty="0" smtClean="0">
                <a:latin typeface="Verdana" pitchFamily="34" charset="0"/>
                <a:ea typeface="Verdana" pitchFamily="34" charset="0"/>
                <a:cs typeface="Verdana" pitchFamily="34" charset="0"/>
              </a:rPr>
              <a:t> como opción del populismo.</a:t>
            </a:r>
          </a:p>
          <a:p>
            <a:pPr marL="365125" indent="-365125">
              <a:buFont typeface="+mj-lt"/>
              <a:buAutoNum type="arabicParenR" startAt="10"/>
            </a:pPr>
            <a:endParaRPr lang="es-ES" sz="1600" dirty="0" smtClean="0">
              <a:latin typeface="Verdana" pitchFamily="34" charset="0"/>
              <a:ea typeface="Verdana" pitchFamily="34" charset="0"/>
              <a:cs typeface="Verdana" pitchFamily="34" charset="0"/>
            </a:endParaRPr>
          </a:p>
          <a:p>
            <a:pPr marL="365125" indent="-365125">
              <a:buFont typeface="+mj-lt"/>
              <a:buAutoNum type="arabicParenR" startAt="10"/>
            </a:pPr>
            <a:r>
              <a:rPr lang="es-ES" sz="1600" dirty="0" smtClean="0">
                <a:latin typeface="Verdana" pitchFamily="34" charset="0"/>
                <a:ea typeface="Verdana" pitchFamily="34" charset="0"/>
                <a:cs typeface="Verdana" pitchFamily="34" charset="0"/>
              </a:rPr>
              <a:t>La </a:t>
            </a:r>
            <a:r>
              <a:rPr lang="es-ES" sz="1600" b="1" dirty="0" smtClean="0">
                <a:latin typeface="Verdana" pitchFamily="34" charset="0"/>
                <a:ea typeface="Verdana" pitchFamily="34" charset="0"/>
                <a:cs typeface="Verdana" pitchFamily="34" charset="0"/>
              </a:rPr>
              <a:t>lucha contra el fascismo </a:t>
            </a:r>
            <a:r>
              <a:rPr lang="es-ES" sz="1600" dirty="0" smtClean="0">
                <a:latin typeface="Verdana" pitchFamily="34" charset="0"/>
                <a:ea typeface="Verdana" pitchFamily="34" charset="0"/>
                <a:cs typeface="Verdana" pitchFamily="34" charset="0"/>
              </a:rPr>
              <a:t>corporizado en Perón y Vargas.</a:t>
            </a:r>
          </a:p>
          <a:p>
            <a:pPr marL="365125" indent="-365125">
              <a:buFont typeface="+mj-lt"/>
              <a:buAutoNum type="arabicParenR" startAt="10"/>
            </a:pPr>
            <a:endParaRPr lang="es-ES" sz="1600" dirty="0" smtClean="0">
              <a:latin typeface="Verdana" pitchFamily="34" charset="0"/>
              <a:ea typeface="Verdana" pitchFamily="34" charset="0"/>
              <a:cs typeface="Verdana" pitchFamily="34" charset="0"/>
            </a:endParaRPr>
          </a:p>
          <a:p>
            <a:pPr marL="365125" indent="-365125">
              <a:buFont typeface="+mj-lt"/>
              <a:buAutoNum type="arabicParenR" startAt="10"/>
            </a:pPr>
            <a:r>
              <a:rPr lang="es-ES" sz="1600" dirty="0" smtClean="0">
                <a:latin typeface="Verdana" pitchFamily="34" charset="0"/>
                <a:ea typeface="Verdana" pitchFamily="34" charset="0"/>
                <a:cs typeface="Verdana" pitchFamily="34" charset="0"/>
              </a:rPr>
              <a:t>Los </a:t>
            </a:r>
            <a:r>
              <a:rPr lang="es-ES" sz="1600" b="1" dirty="0" smtClean="0">
                <a:latin typeface="Verdana" pitchFamily="34" charset="0"/>
                <a:ea typeface="Verdana" pitchFamily="34" charset="0"/>
                <a:cs typeface="Verdana" pitchFamily="34" charset="0"/>
              </a:rPr>
              <a:t>populismos son vistos desde la memoria</a:t>
            </a:r>
            <a:r>
              <a:rPr lang="es-ES" sz="1600" dirty="0" smtClean="0">
                <a:latin typeface="Verdana" pitchFamily="34" charset="0"/>
                <a:ea typeface="Verdana" pitchFamily="34" charset="0"/>
                <a:cs typeface="Verdana" pitchFamily="34" charset="0"/>
              </a:rPr>
              <a:t>.</a:t>
            </a:r>
          </a:p>
          <a:p>
            <a:pPr marL="365125" indent="-365125">
              <a:buFont typeface="+mj-lt"/>
              <a:buAutoNum type="arabicParenR" startAt="10"/>
            </a:pPr>
            <a:endParaRPr lang="es-ES" sz="1600" dirty="0" smtClean="0">
              <a:latin typeface="Verdana" pitchFamily="34" charset="0"/>
              <a:ea typeface="Verdana" pitchFamily="34" charset="0"/>
              <a:cs typeface="Verdana" pitchFamily="34" charset="0"/>
            </a:endParaRPr>
          </a:p>
        </p:txBody>
      </p:sp>
      <p:sp>
        <p:nvSpPr>
          <p:cNvPr id="5" name="4 Marcador de texto"/>
          <p:cNvSpPr>
            <a:spLocks noGrp="1"/>
          </p:cNvSpPr>
          <p:nvPr>
            <p:ph type="body" sz="half" idx="3"/>
          </p:nvPr>
        </p:nvSpPr>
        <p:spPr>
          <a:xfrm>
            <a:off x="4286248" y="857232"/>
            <a:ext cx="4857752" cy="714380"/>
          </a:xfrm>
        </p:spPr>
        <p:style>
          <a:lnRef idx="3">
            <a:schemeClr val="lt1"/>
          </a:lnRef>
          <a:fillRef idx="1">
            <a:schemeClr val="accent6"/>
          </a:fillRef>
          <a:effectRef idx="1">
            <a:schemeClr val="accent6"/>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ACTUALES</a:t>
            </a:r>
            <a:endParaRPr lang="es-ES" sz="2000" dirty="0">
              <a:latin typeface="Verdana" pitchFamily="34" charset="0"/>
              <a:ea typeface="Verdana" pitchFamily="34" charset="0"/>
              <a:cs typeface="Verdana" pitchFamily="34" charset="0"/>
            </a:endParaRPr>
          </a:p>
        </p:txBody>
      </p:sp>
      <p:sp>
        <p:nvSpPr>
          <p:cNvPr id="6" name="5 Marcador de contenido"/>
          <p:cNvSpPr>
            <a:spLocks noGrp="1"/>
          </p:cNvSpPr>
          <p:nvPr>
            <p:ph sz="quarter" idx="4"/>
          </p:nvPr>
        </p:nvSpPr>
        <p:spPr>
          <a:xfrm>
            <a:off x="4286248" y="1643050"/>
            <a:ext cx="4857751" cy="5214950"/>
          </a:xfrm>
        </p:spPr>
        <p:style>
          <a:lnRef idx="1">
            <a:schemeClr val="accent6"/>
          </a:lnRef>
          <a:fillRef idx="2">
            <a:schemeClr val="accent6"/>
          </a:fillRef>
          <a:effectRef idx="1">
            <a:schemeClr val="accent6"/>
          </a:effectRef>
          <a:fontRef idx="minor">
            <a:schemeClr val="dk1"/>
          </a:fontRef>
        </p:style>
        <p:txBody>
          <a:bodyPr>
            <a:noAutofit/>
          </a:bodyPr>
          <a:lstStyle/>
          <a:p>
            <a:pPr marL="631825" indent="-366713">
              <a:buFont typeface="+mj-lt"/>
              <a:buAutoNum type="arabicParenR" startAt="10"/>
            </a:pPr>
            <a:r>
              <a:rPr lang="es-ES" sz="1600" dirty="0" smtClean="0">
                <a:latin typeface="Verdana" pitchFamily="34" charset="0"/>
                <a:ea typeface="Verdana" pitchFamily="34" charset="0"/>
                <a:cs typeface="Verdana" pitchFamily="34" charset="0"/>
              </a:rPr>
              <a:t>Se enfoca la </a:t>
            </a:r>
            <a:r>
              <a:rPr lang="es-ES" sz="1600" b="1" dirty="0" smtClean="0">
                <a:latin typeface="Verdana" pitchFamily="34" charset="0"/>
                <a:ea typeface="Verdana" pitchFamily="34" charset="0"/>
                <a:cs typeface="Verdana" pitchFamily="34" charset="0"/>
              </a:rPr>
              <a:t>autonomía del sector obrero</a:t>
            </a:r>
            <a:r>
              <a:rPr lang="es-ES" sz="1600" dirty="0" smtClean="0">
                <a:latin typeface="Verdana" pitchFamily="34" charset="0"/>
                <a:ea typeface="Verdana" pitchFamily="34" charset="0"/>
                <a:cs typeface="Verdana" pitchFamily="34" charset="0"/>
              </a:rPr>
              <a:t>, la existencia de una tradición reformista en el movimiento obrero, que hacia factible la negociación y acuerdo con el estado. Pactos acordados en términos de acuerdos de intereses.</a:t>
            </a:r>
          </a:p>
          <a:p>
            <a:pPr marL="631825" indent="-366713">
              <a:buFont typeface="+mj-lt"/>
              <a:buAutoNum type="arabicParenR" startAt="10"/>
            </a:pPr>
            <a:endParaRPr lang="es-ES" sz="1600" dirty="0" smtClean="0">
              <a:latin typeface="Verdana" pitchFamily="34" charset="0"/>
              <a:ea typeface="Verdana" pitchFamily="34" charset="0"/>
              <a:cs typeface="Verdana" pitchFamily="34" charset="0"/>
            </a:endParaRPr>
          </a:p>
          <a:p>
            <a:pPr marL="631825" indent="-366713">
              <a:buFont typeface="+mj-lt"/>
              <a:buAutoNum type="arabicParenR" startAt="10"/>
            </a:pPr>
            <a:endParaRPr lang="es-ES" sz="1600" dirty="0" smtClean="0">
              <a:latin typeface="Verdana" pitchFamily="34" charset="0"/>
              <a:ea typeface="Verdana" pitchFamily="34" charset="0"/>
              <a:cs typeface="Verdana" pitchFamily="34" charset="0"/>
            </a:endParaRPr>
          </a:p>
          <a:p>
            <a:pPr marL="631825" indent="-366713">
              <a:buFont typeface="+mj-lt"/>
              <a:buAutoNum type="arabicParenR" startAt="10"/>
            </a:pPr>
            <a:r>
              <a:rPr lang="es-ES" sz="1600" b="1" dirty="0" smtClean="0">
                <a:latin typeface="Verdana" pitchFamily="34" charset="0"/>
                <a:ea typeface="Verdana" pitchFamily="34" charset="0"/>
                <a:cs typeface="Verdana" pitchFamily="34" charset="0"/>
              </a:rPr>
              <a:t>Visión histórica </a:t>
            </a:r>
            <a:r>
              <a:rPr lang="es-ES" sz="1600" dirty="0" smtClean="0">
                <a:latin typeface="Verdana" pitchFamily="34" charset="0"/>
                <a:ea typeface="Verdana" pitchFamily="34" charset="0"/>
                <a:cs typeface="Verdana" pitchFamily="34" charset="0"/>
              </a:rPr>
              <a:t>de la categoría corporativismo. Su uso.</a:t>
            </a:r>
          </a:p>
          <a:p>
            <a:pPr marL="631825" indent="-366713">
              <a:buFont typeface="+mj-lt"/>
              <a:buAutoNum type="arabicParenR" startAt="10"/>
            </a:pPr>
            <a:endParaRPr lang="es-ES" sz="1600" dirty="0" smtClean="0">
              <a:latin typeface="Verdana" pitchFamily="34" charset="0"/>
              <a:ea typeface="Verdana" pitchFamily="34" charset="0"/>
              <a:cs typeface="Verdana" pitchFamily="34" charset="0"/>
            </a:endParaRPr>
          </a:p>
          <a:p>
            <a:pPr marL="631825" indent="-366713">
              <a:buFont typeface="+mj-lt"/>
              <a:buAutoNum type="arabicParenR" startAt="10"/>
            </a:pPr>
            <a:r>
              <a:rPr lang="es-ES" sz="1600" b="1" dirty="0" smtClean="0">
                <a:latin typeface="Verdana" pitchFamily="34" charset="0"/>
                <a:ea typeface="Verdana" pitchFamily="34" charset="0"/>
                <a:cs typeface="Verdana" pitchFamily="34" charset="0"/>
              </a:rPr>
              <a:t>Visión histórica </a:t>
            </a:r>
            <a:r>
              <a:rPr lang="es-ES" sz="1600" dirty="0" smtClean="0">
                <a:latin typeface="Verdana" pitchFamily="34" charset="0"/>
                <a:ea typeface="Verdana" pitchFamily="34" charset="0"/>
                <a:cs typeface="Verdana" pitchFamily="34" charset="0"/>
              </a:rPr>
              <a:t>compleja de la influencia </a:t>
            </a:r>
            <a:r>
              <a:rPr lang="es-ES" sz="1600" b="1" dirty="0" smtClean="0">
                <a:latin typeface="Verdana" pitchFamily="34" charset="0"/>
                <a:ea typeface="Verdana" pitchFamily="34" charset="0"/>
                <a:cs typeface="Verdana" pitchFamily="34" charset="0"/>
              </a:rPr>
              <a:t>del fascismo</a:t>
            </a:r>
            <a:r>
              <a:rPr lang="es-ES" sz="1600" dirty="0" smtClean="0">
                <a:latin typeface="Verdana" pitchFamily="34" charset="0"/>
                <a:ea typeface="Verdana" pitchFamily="34" charset="0"/>
                <a:cs typeface="Verdana" pitchFamily="34" charset="0"/>
              </a:rPr>
              <a:t>. Su uso.</a:t>
            </a:r>
          </a:p>
          <a:p>
            <a:pPr marL="631825" indent="-366713">
              <a:buFont typeface="+mj-lt"/>
              <a:buAutoNum type="arabicParenR" startAt="10"/>
            </a:pPr>
            <a:endParaRPr lang="es-ES" sz="1600" dirty="0" smtClean="0">
              <a:latin typeface="Verdana" pitchFamily="34" charset="0"/>
              <a:ea typeface="Verdana" pitchFamily="34" charset="0"/>
              <a:cs typeface="Verdana" pitchFamily="34" charset="0"/>
            </a:endParaRPr>
          </a:p>
          <a:p>
            <a:pPr marL="631825" indent="-366713">
              <a:buFont typeface="+mj-lt"/>
              <a:buAutoNum type="arabicParenR" startAt="10"/>
            </a:pPr>
            <a:r>
              <a:rPr lang="es-ES" sz="1600" dirty="0" smtClean="0">
                <a:latin typeface="Verdana" pitchFamily="34" charset="0"/>
                <a:ea typeface="Verdana" pitchFamily="34" charset="0"/>
                <a:cs typeface="Verdana" pitchFamily="34" charset="0"/>
              </a:rPr>
              <a:t>Los populismos en el cruce de la </a:t>
            </a:r>
            <a:r>
              <a:rPr lang="es-ES" sz="1600" b="1" dirty="0" smtClean="0">
                <a:latin typeface="Verdana" pitchFamily="34" charset="0"/>
                <a:ea typeface="Verdana" pitchFamily="34" charset="0"/>
                <a:cs typeface="Verdana" pitchFamily="34" charset="0"/>
              </a:rPr>
              <a:t>memoria y la historia. </a:t>
            </a:r>
          </a:p>
          <a:p>
            <a:pPr marL="447675">
              <a:buFont typeface="+mj-lt"/>
              <a:buAutoNum type="arabicParenR" startAt="10"/>
            </a:pPr>
            <a:endParaRPr lang="es-ES" sz="1600" dirty="0"/>
          </a:p>
        </p:txBody>
      </p:sp>
      <p:sp>
        <p:nvSpPr>
          <p:cNvPr id="3" name="2 Marcador de texto"/>
          <p:cNvSpPr>
            <a:spLocks noGrp="1"/>
          </p:cNvSpPr>
          <p:nvPr>
            <p:ph type="body" idx="1"/>
          </p:nvPr>
        </p:nvSpPr>
        <p:spPr>
          <a:xfrm>
            <a:off x="0" y="857232"/>
            <a:ext cx="4217640" cy="720724"/>
          </a:xfrm>
        </p:spPr>
        <p:style>
          <a:lnRef idx="3">
            <a:schemeClr val="lt1"/>
          </a:lnRef>
          <a:fillRef idx="1">
            <a:schemeClr val="accent5"/>
          </a:fillRef>
          <a:effectRef idx="1">
            <a:schemeClr val="accent5"/>
          </a:effectRef>
          <a:fontRef idx="minor">
            <a:schemeClr val="lt1"/>
          </a:fontRef>
        </p:style>
        <p:txBody>
          <a:bodyPr/>
          <a:lstStyle/>
          <a:p>
            <a:pPr algn="ctr"/>
            <a:r>
              <a:rPr lang="es-ES" sz="2000" dirty="0" smtClean="0">
                <a:latin typeface="Verdana" pitchFamily="34" charset="0"/>
                <a:ea typeface="Verdana" pitchFamily="34" charset="0"/>
                <a:cs typeface="Verdana" pitchFamily="34" charset="0"/>
              </a:rPr>
              <a:t>TENDENCIAS TRADICIONALES</a:t>
            </a:r>
            <a:endParaRPr lang="es-ES"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a:xfrm>
            <a:off x="8348662" y="6215082"/>
            <a:ext cx="581055" cy="428628"/>
          </a:xfrm>
        </p:spPr>
        <p:txBody>
          <a:bodyPr/>
          <a:lstStyle/>
          <a:p>
            <a:pPr>
              <a:defRPr/>
            </a:pPr>
            <a:fld id="{0C07E020-7B42-4D1F-8913-EA80D186371C}" type="slidenum">
              <a:rPr lang="es-ES" smtClean="0">
                <a:solidFill>
                  <a:schemeClr val="tx1"/>
                </a:solidFill>
              </a:rPr>
              <a:pPr>
                <a:defRPr/>
              </a:pPr>
              <a:t>122</a:t>
            </a:fld>
            <a:endParaRPr lang="es-ES" dirty="0">
              <a:solidFill>
                <a:schemeClr val="tx1"/>
              </a:solidFill>
            </a:endParaRPr>
          </a:p>
        </p:txBody>
      </p:sp>
      <p:sp>
        <p:nvSpPr>
          <p:cNvPr id="8" name="7 Flecha izquierda y derecha"/>
          <p:cNvSpPr/>
          <p:nvPr/>
        </p:nvSpPr>
        <p:spPr>
          <a:xfrm>
            <a:off x="4071934" y="1785926"/>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izquierda y derecha"/>
          <p:cNvSpPr/>
          <p:nvPr/>
        </p:nvSpPr>
        <p:spPr>
          <a:xfrm>
            <a:off x="4071934" y="4214818"/>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izquierda y derecha"/>
          <p:cNvSpPr/>
          <p:nvPr/>
        </p:nvSpPr>
        <p:spPr>
          <a:xfrm>
            <a:off x="4000496" y="4857760"/>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izquierda y derecha"/>
          <p:cNvSpPr/>
          <p:nvPr/>
        </p:nvSpPr>
        <p:spPr>
          <a:xfrm>
            <a:off x="4071934" y="5857892"/>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spd="med">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642918"/>
            <a:ext cx="8358246" cy="4832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a:spAutoFit/>
          </a:bodyPr>
          <a:lstStyle/>
          <a:p>
            <a:pPr algn="ctr"/>
            <a:endParaRPr lang="es-ES" sz="2800" b="1" u="sng" dirty="0" smtClean="0">
              <a:effectLst>
                <a:outerShdw blurRad="50800" dist="38100" dir="2700000" algn="tl" rotWithShape="0">
                  <a:prstClr val="black">
                    <a:alpha val="40000"/>
                  </a:prstClr>
                </a:outerShdw>
              </a:effectLst>
              <a:latin typeface="Rockwell" pitchFamily="18" charset="0"/>
            </a:endParaRPr>
          </a:p>
          <a:p>
            <a:pPr algn="ctr"/>
            <a:endParaRPr lang="es-ES" sz="2800" b="1" u="sng" dirty="0" smtClean="0">
              <a:effectLst>
                <a:outerShdw blurRad="50800" dist="38100" dir="2700000" algn="tl" rotWithShape="0">
                  <a:prstClr val="black">
                    <a:alpha val="40000"/>
                  </a:prstClr>
                </a:outerShdw>
              </a:effectLst>
              <a:latin typeface="Rockwell" pitchFamily="18" charset="0"/>
            </a:endParaRPr>
          </a:p>
          <a:p>
            <a:pPr algn="ctr"/>
            <a:r>
              <a:rPr lang="es-ES" sz="2800" b="1" dirty="0" smtClean="0">
                <a:effectLst>
                  <a:outerShdw blurRad="50800" dist="38100" dir="2700000" algn="tl" rotWithShape="0">
                    <a:prstClr val="black">
                      <a:alpha val="40000"/>
                    </a:prstClr>
                  </a:outerShdw>
                </a:effectLst>
                <a:latin typeface="Rockwell" pitchFamily="18" charset="0"/>
              </a:rPr>
              <a:t>Las investigaciones sobre populismos de la década del ´90 privilegian las particularidades nacionales y los recortes específicos, la reconstitución histórica concreta de los varios populismos y desde allí construir la visión holística. </a:t>
            </a:r>
          </a:p>
          <a:p>
            <a:pPr algn="ctr"/>
            <a:r>
              <a:rPr lang="es-ES" sz="2800" b="1" dirty="0" smtClean="0">
                <a:effectLst>
                  <a:outerShdw blurRad="50800" dist="38100" dir="2700000" algn="tl" rotWithShape="0">
                    <a:prstClr val="black">
                      <a:alpha val="40000"/>
                    </a:prstClr>
                  </a:outerShdw>
                </a:effectLst>
                <a:latin typeface="Rockwell" pitchFamily="18" charset="0"/>
              </a:rPr>
              <a:t>También la investigación de los aspectos histórico- políticos y culturales de esas experiencias.</a:t>
            </a:r>
            <a:endParaRPr lang="es-ES" sz="2800" b="1" dirty="0">
              <a:effectLst>
                <a:outerShdw blurRad="50800" dist="38100" dir="2700000" algn="tl" rotWithShape="0">
                  <a:prstClr val="black">
                    <a:alpha val="40000"/>
                  </a:prstClr>
                </a:outerShdw>
              </a:effectLst>
              <a:latin typeface="Rockwell" pitchFamily="18" charset="0"/>
            </a:endParaRPr>
          </a:p>
        </p:txBody>
      </p:sp>
      <p:sp>
        <p:nvSpPr>
          <p:cNvPr id="3" name="2 Marcador de número de diapositiva"/>
          <p:cNvSpPr>
            <a:spLocks noGrp="1"/>
          </p:cNvSpPr>
          <p:nvPr>
            <p:ph type="sldNum" sz="quarter" idx="12"/>
          </p:nvPr>
        </p:nvSpPr>
        <p:spPr/>
        <p:txBody>
          <a:bodyPr/>
          <a:lstStyle/>
          <a:p>
            <a:pPr>
              <a:defRPr/>
            </a:pPr>
            <a:fld id="{A803EA16-029A-41E6-BD47-F405E926E27A}" type="slidenum">
              <a:rPr lang="es-ES" smtClean="0"/>
              <a:pPr>
                <a:defRPr/>
              </a:pPr>
              <a:t>123</a:t>
            </a:fld>
            <a:endParaRPr lang="es-ES" dirty="0"/>
          </a:p>
        </p:txBody>
      </p:sp>
    </p:spTree>
  </p:cSld>
  <p:clrMapOvr>
    <a:masterClrMapping/>
  </p:clrMapOvr>
  <p:transition spd="med">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4983480"/>
            <a:ext cx="8358246" cy="1231602"/>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dirty="0" smtClean="0">
                <a:solidFill>
                  <a:srgbClr val="002060"/>
                </a:solidFill>
                <a:effectLst/>
              </a:rPr>
              <a:t>Capítulo VII: Los historiadores y las categorías sobre el populismo.</a:t>
            </a:r>
            <a:endParaRPr lang="es-ES" dirty="0">
              <a:solidFill>
                <a:srgbClr val="002060"/>
              </a:solidFill>
              <a:effectLst/>
            </a:endParaRPr>
          </a:p>
        </p:txBody>
      </p:sp>
      <p:sp>
        <p:nvSpPr>
          <p:cNvPr id="6" name="5 Marcador de contenido"/>
          <p:cNvSpPr>
            <a:spLocks noGrp="1"/>
          </p:cNvSpPr>
          <p:nvPr>
            <p:ph idx="1"/>
          </p:nvPr>
        </p:nvSpPr>
        <p:spPr>
          <a:xfrm>
            <a:off x="428596" y="428604"/>
            <a:ext cx="8258204" cy="4357718"/>
          </a:xfrm>
        </p:spPr>
        <p:style>
          <a:lnRef idx="1">
            <a:schemeClr val="accent1"/>
          </a:lnRef>
          <a:fillRef idx="2">
            <a:schemeClr val="accent1"/>
          </a:fillRef>
          <a:effectRef idx="1">
            <a:schemeClr val="accent1"/>
          </a:effectRef>
          <a:fontRef idx="minor">
            <a:schemeClr val="dk1"/>
          </a:fontRef>
        </p:style>
        <p:txBody>
          <a:bodyPr/>
          <a:lstStyle/>
          <a:p>
            <a:endParaRPr lang="es-ES" dirty="0" smtClean="0"/>
          </a:p>
          <a:p>
            <a:endParaRPr lang="es-ES" dirty="0" smtClean="0"/>
          </a:p>
          <a:p>
            <a:endParaRPr lang="es-ES" dirty="0" smtClean="0"/>
          </a:p>
          <a:p>
            <a:r>
              <a:rPr lang="es-ES" dirty="0" smtClean="0"/>
              <a:t>Exploración de algunas categorías en distintos autores.</a:t>
            </a:r>
          </a:p>
          <a:p>
            <a:endParaRPr lang="es-ES" dirty="0" smtClean="0"/>
          </a:p>
          <a:p>
            <a:endParaRPr lang="es-ES" dirty="0" smtClean="0"/>
          </a:p>
          <a:p>
            <a:pPr>
              <a:buNone/>
            </a:pPr>
            <a:endParaRPr lang="es-ES" dirty="0" smtClean="0"/>
          </a:p>
          <a:p>
            <a:pPr>
              <a:buNone/>
            </a:pPr>
            <a:endParaRPr lang="es-ES" dirty="0" smtClean="0"/>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124</a:t>
            </a:fld>
            <a:endParaRPr lang="es-ES" dirty="0"/>
          </a:p>
        </p:txBody>
      </p:sp>
    </p:spTree>
  </p:cSld>
  <p:clrMapOvr>
    <a:masterClrMapping/>
  </p:clrMapOvr>
  <p:transition spd="med">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9144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3600" dirty="0" smtClean="0">
                <a:solidFill>
                  <a:schemeClr val="accent1">
                    <a:lumMod val="50000"/>
                  </a:schemeClr>
                </a:solidFill>
                <a:effectLst/>
                <a:latin typeface="Rockwell" pitchFamily="18" charset="0"/>
              </a:rPr>
              <a:t>CATEGORÍAS </a:t>
            </a:r>
            <a:endParaRPr lang="es-ES" sz="3600" dirty="0">
              <a:solidFill>
                <a:schemeClr val="accent1">
                  <a:lumMod val="50000"/>
                </a:schemeClr>
              </a:solidFill>
              <a:effectLst/>
              <a:latin typeface="Rockwell" pitchFamily="18" charset="0"/>
            </a:endParaRPr>
          </a:p>
        </p:txBody>
      </p:sp>
      <p:sp>
        <p:nvSpPr>
          <p:cNvPr id="6" name="5 Marcador de texto"/>
          <p:cNvSpPr>
            <a:spLocks noGrp="1"/>
          </p:cNvSpPr>
          <p:nvPr>
            <p:ph type="body" idx="2"/>
          </p:nvPr>
        </p:nvSpPr>
        <p:spPr>
          <a:xfrm>
            <a:off x="3214679" y="1214422"/>
            <a:ext cx="5572163" cy="4357718"/>
          </a:xfrm>
          <a:ln/>
        </p:spPr>
        <p:style>
          <a:lnRef idx="0">
            <a:schemeClr val="accent5"/>
          </a:lnRef>
          <a:fillRef idx="3">
            <a:schemeClr val="accent5"/>
          </a:fillRef>
          <a:effectRef idx="3">
            <a:schemeClr val="accent5"/>
          </a:effectRef>
          <a:fontRef idx="minor">
            <a:schemeClr val="lt1"/>
          </a:fontRef>
        </p:style>
        <p:txBody>
          <a:bodyPr/>
          <a:lstStyle/>
          <a:p>
            <a:pPr algn="ctr">
              <a:lnSpc>
                <a:spcPct val="150000"/>
              </a:lnSpc>
            </a:pPr>
            <a:endParaRPr lang="es-ES" sz="1800" b="1" dirty="0" smtClean="0">
              <a:solidFill>
                <a:srgbClr val="FFC000"/>
              </a:solidFill>
              <a:latin typeface="Verdana" pitchFamily="34" charset="0"/>
              <a:ea typeface="Verdana" pitchFamily="34" charset="0"/>
              <a:cs typeface="Verdana" pitchFamily="34" charset="0"/>
            </a:endParaRPr>
          </a:p>
          <a:p>
            <a:pPr algn="ctr">
              <a:lnSpc>
                <a:spcPct val="150000"/>
              </a:lnSpc>
            </a:pPr>
            <a:endParaRPr lang="es-ES" sz="1800" b="1" dirty="0" smtClean="0">
              <a:solidFill>
                <a:srgbClr val="FFC000"/>
              </a:solidFill>
              <a:latin typeface="Verdana" pitchFamily="34" charset="0"/>
              <a:ea typeface="Verdana" pitchFamily="34" charset="0"/>
              <a:cs typeface="Verdana" pitchFamily="34" charset="0"/>
            </a:endParaRPr>
          </a:p>
          <a:p>
            <a:pPr algn="ctr">
              <a:lnSpc>
                <a:spcPct val="150000"/>
              </a:lnSpc>
            </a:pPr>
            <a:r>
              <a:rPr lang="es-ES" sz="1800" b="1" dirty="0" smtClean="0">
                <a:latin typeface="Verdana" pitchFamily="34" charset="0"/>
                <a:ea typeface="Verdana" pitchFamily="34" charset="0"/>
                <a:cs typeface="Verdana" pitchFamily="34" charset="0"/>
              </a:rPr>
              <a:t>Algunas de las categorías que han servido a veces para el análisis de los investigadores, se basan en un trasfondo de falsas antinomias, que caen en la tentación de observar la historia como si fuese un implacable escenario de opciones extremas.</a:t>
            </a:r>
            <a:endParaRPr lang="es-ES" sz="1800" b="1" dirty="0">
              <a:solidFill>
                <a:srgbClr val="FFC000"/>
              </a:solidFill>
              <a:latin typeface="Verdana" pitchFamily="34" charset="0"/>
              <a:ea typeface="Verdana" pitchFamily="34" charset="0"/>
              <a:cs typeface="Verdana" pitchFamily="34" charset="0"/>
            </a:endParaRPr>
          </a:p>
        </p:txBody>
      </p:sp>
      <p:sp>
        <p:nvSpPr>
          <p:cNvPr id="5" name="4 Marcador de contenido"/>
          <p:cNvSpPr>
            <a:spLocks noGrp="1"/>
          </p:cNvSpPr>
          <p:nvPr>
            <p:ph sz="half" idx="1"/>
          </p:nvPr>
        </p:nvSpPr>
        <p:spPr>
          <a:xfrm>
            <a:off x="500034" y="1643050"/>
            <a:ext cx="2643206" cy="2928958"/>
          </a:xfrm>
          <a:solidFill>
            <a:schemeClr val="accent1">
              <a:lumMod val="20000"/>
              <a:lumOff val="80000"/>
            </a:schemeClr>
          </a:solidFill>
        </p:spPr>
        <p:txBody>
          <a:bodyPr/>
          <a:lstStyle/>
          <a:p>
            <a:pPr>
              <a:buNone/>
            </a:pPr>
            <a:r>
              <a:rPr lang="es-ES" sz="1800" dirty="0" smtClean="0">
                <a:latin typeface="Verdana" pitchFamily="34" charset="0"/>
                <a:ea typeface="Verdana" pitchFamily="34" charset="0"/>
                <a:cs typeface="Verdana" pitchFamily="34" charset="0"/>
              </a:rPr>
              <a:t>Algunas categorías muy  usadas  para tratar de explicar los populismos son:</a:t>
            </a:r>
          </a:p>
          <a:p>
            <a:r>
              <a:rPr lang="es-ES" sz="1800" b="1" dirty="0" smtClean="0">
                <a:latin typeface="Verdana" pitchFamily="34" charset="0"/>
                <a:ea typeface="Verdana" pitchFamily="34" charset="0"/>
                <a:cs typeface="Verdana" pitchFamily="34" charset="0"/>
              </a:rPr>
              <a:t>Corporativismo</a:t>
            </a:r>
          </a:p>
          <a:p>
            <a:r>
              <a:rPr lang="es-ES" sz="1800" b="1" dirty="0" smtClean="0">
                <a:latin typeface="Verdana" pitchFamily="34" charset="0"/>
                <a:ea typeface="Verdana" pitchFamily="34" charset="0"/>
                <a:cs typeface="Verdana" pitchFamily="34" charset="0"/>
              </a:rPr>
              <a:t> fascismo</a:t>
            </a:r>
          </a:p>
          <a:p>
            <a:r>
              <a:rPr lang="es-ES" sz="1800" b="1" dirty="0" smtClean="0">
                <a:latin typeface="Verdana" pitchFamily="34" charset="0"/>
                <a:ea typeface="Verdana" pitchFamily="34" charset="0"/>
                <a:cs typeface="Verdana" pitchFamily="34" charset="0"/>
              </a:rPr>
              <a:t>autoritarismo</a:t>
            </a:r>
          </a:p>
        </p:txBody>
      </p:sp>
      <p:sp>
        <p:nvSpPr>
          <p:cNvPr id="7" name="6 Marcador de número de diapositiva"/>
          <p:cNvSpPr>
            <a:spLocks noGrp="1"/>
          </p:cNvSpPr>
          <p:nvPr>
            <p:ph type="sldNum" sz="quarter" idx="12"/>
          </p:nvPr>
        </p:nvSpPr>
        <p:spPr/>
        <p:txBody>
          <a:bodyPr/>
          <a:lstStyle/>
          <a:p>
            <a:pPr>
              <a:defRPr/>
            </a:pPr>
            <a:fld id="{50BAC7DF-6FE7-4E2F-9265-4E8FF58841BA}" type="slidenum">
              <a:rPr lang="es-ES" smtClean="0">
                <a:solidFill>
                  <a:schemeClr val="tx1"/>
                </a:solidFill>
              </a:rPr>
              <a:pPr>
                <a:defRPr/>
              </a:pPr>
              <a:t>125</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357686" y="1071546"/>
            <a:ext cx="4786314" cy="5786454"/>
          </a:xfrm>
        </p:spPr>
        <p:style>
          <a:lnRef idx="1">
            <a:schemeClr val="accent6"/>
          </a:lnRef>
          <a:fillRef idx="2">
            <a:schemeClr val="accent6"/>
          </a:fillRef>
          <a:effectRef idx="1">
            <a:schemeClr val="accent6"/>
          </a:effectRef>
          <a:fontRef idx="minor">
            <a:schemeClr val="dk1"/>
          </a:fontRef>
        </p:style>
        <p:txBody>
          <a:bodyPr/>
          <a:lstStyle/>
          <a:p>
            <a:endParaRPr lang="es-ES" sz="1800" dirty="0" smtClean="0">
              <a:latin typeface="Verdana" pitchFamily="34" charset="0"/>
              <a:ea typeface="Verdana" pitchFamily="34" charset="0"/>
              <a:cs typeface="Verdana" pitchFamily="34" charset="0"/>
            </a:endParaRPr>
          </a:p>
          <a:p>
            <a:r>
              <a:rPr lang="es-ES" sz="1800" dirty="0" smtClean="0">
                <a:latin typeface="Verdana" pitchFamily="34" charset="0"/>
                <a:ea typeface="Verdana" pitchFamily="34" charset="0"/>
                <a:cs typeface="Verdana" pitchFamily="34" charset="0"/>
              </a:rPr>
              <a:t>“En el pensamiento de Perón, “el equivalente de corporativismo es el de comunidad organizada. En su versión pensada para un país en vías de desarrollo, el componente de intervención estatal es mayor que en la experiencia moderna europea, estadounidense o japonesa. Porque  la práctica de la participación en asociaciones representativas libres de excesivo faccionalismo, es aún escasa y entonces la tutela del Estado es vista como necesaria” .</a:t>
            </a:r>
          </a:p>
          <a:p>
            <a:endParaRPr lang="es-ES" sz="1800" dirty="0" smtClean="0">
              <a:solidFill>
                <a:srgbClr val="FF0000"/>
              </a:solidFill>
              <a:latin typeface="Verdana" pitchFamily="34" charset="0"/>
              <a:ea typeface="Verdana" pitchFamily="34" charset="0"/>
              <a:cs typeface="Verdana" pitchFamily="34" charset="0"/>
            </a:endParaRPr>
          </a:p>
          <a:p>
            <a:endParaRPr lang="es-ES" sz="1800" dirty="0" smtClean="0">
              <a:solidFill>
                <a:srgbClr val="FF0000"/>
              </a:solidFill>
              <a:latin typeface="Verdana" pitchFamily="34" charset="0"/>
              <a:ea typeface="Verdana" pitchFamily="34" charset="0"/>
              <a:cs typeface="Verdana" pitchFamily="34" charset="0"/>
            </a:endParaRPr>
          </a:p>
          <a:p>
            <a:endParaRPr lang="es-ES" sz="1800" dirty="0" smtClean="0">
              <a:solidFill>
                <a:srgbClr val="FF0000"/>
              </a:solidFill>
              <a:latin typeface="Verdana" pitchFamily="34" charset="0"/>
              <a:ea typeface="Verdana" pitchFamily="34" charset="0"/>
              <a:cs typeface="Verdana" pitchFamily="34" charset="0"/>
            </a:endParaRPr>
          </a:p>
          <a:p>
            <a:r>
              <a:rPr lang="es-ES" sz="1600" dirty="0" smtClean="0">
                <a:solidFill>
                  <a:srgbClr val="FF0000"/>
                </a:solidFill>
                <a:latin typeface="Verdana" pitchFamily="34" charset="0"/>
                <a:ea typeface="Verdana" pitchFamily="34" charset="0"/>
                <a:cs typeface="Verdana" pitchFamily="34" charset="0"/>
              </a:rPr>
              <a:t>Torcuato Di Tella, </a:t>
            </a:r>
            <a:r>
              <a:rPr lang="es-ES" sz="1600" i="1" dirty="0" smtClean="0">
                <a:solidFill>
                  <a:srgbClr val="FF0000"/>
                </a:solidFill>
                <a:latin typeface="Verdana" pitchFamily="34" charset="0"/>
                <a:ea typeface="Verdana" pitchFamily="34" charset="0"/>
                <a:cs typeface="Verdana" pitchFamily="34" charset="0"/>
              </a:rPr>
              <a:t>Historia social de la argentina contemporánea,</a:t>
            </a:r>
            <a:r>
              <a:rPr lang="es-ES" sz="1600" dirty="0" smtClean="0">
                <a:solidFill>
                  <a:srgbClr val="FF0000"/>
                </a:solidFill>
                <a:latin typeface="Verdana" pitchFamily="34" charset="0"/>
                <a:ea typeface="Verdana" pitchFamily="34" charset="0"/>
                <a:cs typeface="Verdana" pitchFamily="34" charset="0"/>
              </a:rPr>
              <a:t> Bs. As., Troquel, 1998.</a:t>
            </a:r>
            <a:endParaRPr lang="es-ES" sz="1600" dirty="0">
              <a:solidFill>
                <a:srgbClr val="FF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500033" y="2214554"/>
            <a:ext cx="3857653" cy="3000396"/>
          </a:xfrm>
        </p:spPr>
        <p:style>
          <a:lnRef idx="1">
            <a:schemeClr val="accent5"/>
          </a:lnRef>
          <a:fillRef idx="2">
            <a:schemeClr val="accent5"/>
          </a:fillRef>
          <a:effectRef idx="1">
            <a:schemeClr val="accent5"/>
          </a:effectRef>
          <a:fontRef idx="minor">
            <a:schemeClr val="dk1"/>
          </a:fontRef>
        </p:style>
        <p:txBody>
          <a:bodyPr/>
          <a:lstStyle/>
          <a:p>
            <a:r>
              <a:rPr lang="es-ES" sz="2000" dirty="0" smtClean="0">
                <a:latin typeface="Verdana" pitchFamily="34" charset="0"/>
                <a:ea typeface="Verdana" pitchFamily="34" charset="0"/>
                <a:cs typeface="Verdana" pitchFamily="34" charset="0"/>
              </a:rPr>
              <a:t>Esta concepción peronista  no tenía como objetivo la anulación del sufragio universal como ocurría con los modelos corporativistas del nacionalismo restaurador.</a:t>
            </a:r>
          </a:p>
        </p:txBody>
      </p:sp>
      <p:sp>
        <p:nvSpPr>
          <p:cNvPr id="2" name="1 Título"/>
          <p:cNvSpPr>
            <a:spLocks noGrp="1"/>
          </p:cNvSpPr>
          <p:nvPr>
            <p:ph type="title"/>
          </p:nvPr>
        </p:nvSpPr>
        <p:spPr>
          <a:xfrm>
            <a:off x="571472" y="0"/>
            <a:ext cx="8572528" cy="114298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solidFill>
                  <a:schemeClr val="accent1">
                    <a:lumMod val="50000"/>
                  </a:schemeClr>
                </a:solidFill>
                <a:latin typeface="Rockwell" pitchFamily="18" charset="0"/>
              </a:rPr>
              <a:t>CORPORATIVISMO</a:t>
            </a:r>
            <a:endParaRPr lang="es-ES" sz="3200" dirty="0">
              <a:solidFill>
                <a:schemeClr val="accent1">
                  <a:lumMod val="50000"/>
                </a:schemeClr>
              </a:solidFill>
              <a:latin typeface="Rockwell" pitchFamily="18" charset="0"/>
            </a:endParaRPr>
          </a:p>
        </p:txBody>
      </p:sp>
      <p:pic>
        <p:nvPicPr>
          <p:cNvPr id="5" name="Picture 9" descr="47339">
            <a:hlinkClick r:id="rId2"/>
          </p:cNvPr>
          <p:cNvPicPr>
            <a:picLocks noChangeAspect="1" noChangeArrowheads="1"/>
          </p:cNvPicPr>
          <p:nvPr/>
        </p:nvPicPr>
        <p:blipFill>
          <a:blip r:embed="rId3" cstate="print"/>
          <a:srcRect/>
          <a:stretch>
            <a:fillRect/>
          </a:stretch>
        </p:blipFill>
        <p:spPr bwMode="auto">
          <a:xfrm>
            <a:off x="571472" y="0"/>
            <a:ext cx="1266825" cy="1152525"/>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50BAC7DF-6FE7-4E2F-9265-4E8FF58841BA}" type="slidenum">
              <a:rPr lang="es-ES" smtClean="0">
                <a:solidFill>
                  <a:schemeClr val="tx1"/>
                </a:solidFill>
              </a:rPr>
              <a:pPr>
                <a:defRPr/>
              </a:pPr>
              <a:t>126</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357818" y="1142984"/>
            <a:ext cx="3786182" cy="5715016"/>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es-AR" sz="1600" b="1" dirty="0" smtClean="0">
                <a:latin typeface="Verdana" pitchFamily="34" charset="0"/>
                <a:ea typeface="Verdana" pitchFamily="34" charset="0"/>
                <a:cs typeface="Verdana" pitchFamily="34" charset="0"/>
              </a:rPr>
              <a:t>“En verdad, en aquella etapa cambiaron muchas cosas, una fue el papel del </a:t>
            </a:r>
            <a:r>
              <a:rPr lang="es-AR" sz="1600" b="1" u="sng" dirty="0" smtClean="0">
                <a:latin typeface="Verdana" pitchFamily="34" charset="0"/>
                <a:ea typeface="Verdana" pitchFamily="34" charset="0"/>
                <a:cs typeface="Verdana" pitchFamily="34" charset="0"/>
              </a:rPr>
              <a:t>estado</a:t>
            </a:r>
            <a:r>
              <a:rPr lang="es-AR" sz="1600" b="1" dirty="0" smtClean="0">
                <a:latin typeface="Verdana" pitchFamily="34" charset="0"/>
                <a:ea typeface="Verdana" pitchFamily="34" charset="0"/>
                <a:cs typeface="Verdana" pitchFamily="34" charset="0"/>
              </a:rPr>
              <a:t>, en consecuencia su importancia, otra la </a:t>
            </a:r>
            <a:r>
              <a:rPr lang="es-AR" sz="1600" b="1" u="sng" dirty="0" smtClean="0">
                <a:latin typeface="Verdana" pitchFamily="34" charset="0"/>
                <a:ea typeface="Verdana" pitchFamily="34" charset="0"/>
                <a:cs typeface="Verdana" pitchFamily="34" charset="0"/>
              </a:rPr>
              <a:t>sociedad civil</a:t>
            </a:r>
            <a:r>
              <a:rPr lang="es-AR" sz="1600" b="1" dirty="0" smtClean="0">
                <a:latin typeface="Verdana" pitchFamily="34" charset="0"/>
                <a:ea typeface="Verdana" pitchFamily="34" charset="0"/>
                <a:cs typeface="Verdana" pitchFamily="34" charset="0"/>
              </a:rPr>
              <a:t>, que se complejizó paralelamente y se organizó más y más en corporaciones.  Y otra la adecuación de  </a:t>
            </a:r>
            <a:r>
              <a:rPr lang="es-AR" sz="1600" b="1" u="sng" dirty="0" smtClean="0">
                <a:latin typeface="Verdana" pitchFamily="34" charset="0"/>
                <a:ea typeface="Verdana" pitchFamily="34" charset="0"/>
                <a:cs typeface="Verdana" pitchFamily="34" charset="0"/>
              </a:rPr>
              <a:t>la cultura política y social</a:t>
            </a:r>
            <a:r>
              <a:rPr lang="es-AR" sz="1600" b="1" dirty="0" smtClean="0">
                <a:latin typeface="Verdana" pitchFamily="34" charset="0"/>
                <a:ea typeface="Verdana" pitchFamily="34" charset="0"/>
                <a:cs typeface="Verdana" pitchFamily="34" charset="0"/>
              </a:rPr>
              <a:t> al compás de esos mismos cambios”</a:t>
            </a:r>
            <a:endParaRPr lang="es-ES_tradnl" dirty="0" smtClean="0">
              <a:solidFill>
                <a:srgbClr val="FF0000"/>
              </a:solidFill>
              <a:latin typeface="Verdana" pitchFamily="34" charset="0"/>
              <a:ea typeface="Verdana" pitchFamily="34" charset="0"/>
              <a:cs typeface="Verdana" pitchFamily="34" charset="0"/>
            </a:endParaRPr>
          </a:p>
          <a:p>
            <a:endParaRPr lang="es-ES_tradnl" dirty="0" smtClean="0">
              <a:solidFill>
                <a:srgbClr val="FF0000"/>
              </a:solidFill>
              <a:latin typeface="Verdana" pitchFamily="34" charset="0"/>
              <a:ea typeface="Verdana" pitchFamily="34" charset="0"/>
              <a:cs typeface="Verdana" pitchFamily="34" charset="0"/>
            </a:endParaRPr>
          </a:p>
          <a:p>
            <a:endParaRPr lang="es-ES_tradnl" dirty="0" smtClean="0">
              <a:solidFill>
                <a:srgbClr val="FF0000"/>
              </a:solidFill>
              <a:latin typeface="Verdana" pitchFamily="34" charset="0"/>
              <a:ea typeface="Verdana" pitchFamily="34" charset="0"/>
              <a:cs typeface="Verdana" pitchFamily="34" charset="0"/>
            </a:endParaRPr>
          </a:p>
          <a:p>
            <a:r>
              <a:rPr lang="es-ES_tradnl" dirty="0" smtClean="0">
                <a:solidFill>
                  <a:srgbClr val="FF0000"/>
                </a:solidFill>
                <a:latin typeface="Verdana" pitchFamily="34" charset="0"/>
                <a:ea typeface="Verdana" pitchFamily="34" charset="0"/>
                <a:cs typeface="Verdana" pitchFamily="34" charset="0"/>
              </a:rPr>
              <a:t>Carlos </a:t>
            </a:r>
            <a:r>
              <a:rPr lang="es-ES_tradnl" dirty="0" err="1" smtClean="0">
                <a:solidFill>
                  <a:srgbClr val="FF0000"/>
                </a:solidFill>
                <a:latin typeface="Verdana" pitchFamily="34" charset="0"/>
                <a:ea typeface="Verdana" pitchFamily="34" charset="0"/>
                <a:cs typeface="Verdana" pitchFamily="34" charset="0"/>
              </a:rPr>
              <a:t>Strasser</a:t>
            </a:r>
            <a:r>
              <a:rPr lang="es-ES_tradnl" dirty="0" smtClean="0">
                <a:solidFill>
                  <a:srgbClr val="FF0000"/>
                </a:solidFill>
                <a:latin typeface="Verdana" pitchFamily="34" charset="0"/>
                <a:ea typeface="Verdana" pitchFamily="34" charset="0"/>
                <a:cs typeface="Verdana" pitchFamily="34" charset="0"/>
              </a:rPr>
              <a:t>, </a:t>
            </a:r>
            <a:r>
              <a:rPr lang="es-ES_tradnl" i="1" dirty="0" smtClean="0">
                <a:solidFill>
                  <a:srgbClr val="FF0000"/>
                </a:solidFill>
                <a:latin typeface="Verdana" pitchFamily="34" charset="0"/>
                <a:ea typeface="Verdana" pitchFamily="34" charset="0"/>
                <a:cs typeface="Verdana" pitchFamily="34" charset="0"/>
              </a:rPr>
              <a:t>Democracia y desigualdad. Sobre la democracia real a fines del siglo XX</a:t>
            </a:r>
            <a:r>
              <a:rPr lang="es-ES_tradnl" dirty="0" smtClean="0">
                <a:solidFill>
                  <a:srgbClr val="FF0000"/>
                </a:solidFill>
                <a:latin typeface="Verdana" pitchFamily="34" charset="0"/>
                <a:ea typeface="Verdana" pitchFamily="34" charset="0"/>
                <a:cs typeface="Verdana" pitchFamily="34" charset="0"/>
              </a:rPr>
              <a:t>, 2000.</a:t>
            </a:r>
            <a:endParaRPr lang="es-ES" dirty="0" smtClean="0">
              <a:solidFill>
                <a:srgbClr val="FF0000"/>
              </a:solidFill>
              <a:latin typeface="Verdana" pitchFamily="34" charset="0"/>
              <a:ea typeface="Verdana" pitchFamily="34" charset="0"/>
              <a:cs typeface="Verdana" pitchFamily="34" charset="0"/>
            </a:endParaRPr>
          </a:p>
          <a:p>
            <a:endParaRPr lang="es-ES" sz="1600" b="1" dirty="0">
              <a:solidFill>
                <a:srgbClr val="FF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0"/>
            <a:ext cx="5387531" cy="6858000"/>
          </a:xfrm>
        </p:spPr>
        <p:style>
          <a:lnRef idx="1">
            <a:schemeClr val="accent4"/>
          </a:lnRef>
          <a:fillRef idx="2">
            <a:schemeClr val="accent4"/>
          </a:fillRef>
          <a:effectRef idx="1">
            <a:schemeClr val="accent4"/>
          </a:effectRef>
          <a:fontRef idx="minor">
            <a:schemeClr val="dk1"/>
          </a:fontRef>
        </p:style>
        <p:txBody>
          <a:bodyPr/>
          <a:lstStyle/>
          <a:p>
            <a:pPr>
              <a:buNone/>
            </a:pPr>
            <a:endParaRPr lang="es-ES" sz="18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Perón no avanzó, como Vargas, con una constitución corporativa como la del Estado Novo, en 1937, en Brasil. Sin embargo ello no le impidió utilizar todos los instrumentos para producir modificaciones institucionales que tuvieron un prolongado alcance. </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Vargas en 1937 con el golpe del Estado Novo, de hecho,  tampoco organizó  el sistema de representación corporativa que la nueva constitución mandaba, pues aduciendo la situación critica fue posponiendo indefinidamente la ejecución del modelo. </a:t>
            </a:r>
          </a:p>
          <a:p>
            <a:endParaRPr lang="es-ES" sz="2000" dirty="0" smtClean="0">
              <a:latin typeface="Verdana" pitchFamily="34" charset="0"/>
              <a:ea typeface="Verdana" pitchFamily="34" charset="0"/>
              <a:cs typeface="Verdana" pitchFamily="34" charset="0"/>
            </a:endParaRPr>
          </a:p>
          <a:p>
            <a:pPr>
              <a:buNone/>
            </a:pPr>
            <a:endParaRPr lang="es-ES" sz="1800" dirty="0">
              <a:solidFill>
                <a:srgbClr val="FFC000"/>
              </a:solidFill>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5357818" y="0"/>
            <a:ext cx="3786182" cy="114298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effectLst/>
                <a:latin typeface="Rockwell" pitchFamily="18" charset="0"/>
              </a:rPr>
              <a:t>CORPORATIVISMO</a:t>
            </a:r>
            <a:endParaRPr lang="es-ES" sz="2800" dirty="0">
              <a:effectLst/>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127</a:t>
            </a:fld>
            <a:endParaRPr lang="es-ES" dirty="0"/>
          </a:p>
        </p:txBody>
      </p:sp>
    </p:spTree>
  </p:cSld>
  <p:clrMapOvr>
    <a:masterClrMapping/>
  </p:clrMapOvr>
  <p:transition spd="med">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715008" y="2143116"/>
            <a:ext cx="2971800" cy="2286016"/>
          </a:xfrm>
        </p:spPr>
        <p:style>
          <a:lnRef idx="1">
            <a:schemeClr val="accent6"/>
          </a:lnRef>
          <a:fillRef idx="2">
            <a:schemeClr val="accent6"/>
          </a:fillRef>
          <a:effectRef idx="1">
            <a:schemeClr val="accent6"/>
          </a:effectRef>
          <a:fontRef idx="minor">
            <a:schemeClr val="dk1"/>
          </a:fontRef>
        </p:style>
        <p:txBody>
          <a:bodyPr/>
          <a:lstStyle/>
          <a:p>
            <a:pPr algn="ctr"/>
            <a:r>
              <a:rPr lang="es-ES" sz="1800" b="1" dirty="0" smtClean="0">
                <a:solidFill>
                  <a:srgbClr val="FF0000"/>
                </a:solidFill>
                <a:latin typeface="Verdana" pitchFamily="34" charset="0"/>
                <a:ea typeface="Verdana" pitchFamily="34" charset="0"/>
                <a:cs typeface="Verdana" pitchFamily="34" charset="0"/>
              </a:rPr>
              <a:t>Discurso de Perón cuando asume su cargo de Secretario de Trabajo y Previsión en diciembre de 1943.</a:t>
            </a:r>
            <a:endParaRPr lang="es-ES" sz="1800" b="1" dirty="0">
              <a:solidFill>
                <a:srgbClr val="FF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0"/>
            <a:ext cx="5500694" cy="6858000"/>
          </a:xfrm>
        </p:spPr>
        <p:style>
          <a:lnRef idx="1">
            <a:schemeClr val="accent1"/>
          </a:lnRef>
          <a:fillRef idx="2">
            <a:schemeClr val="accent1"/>
          </a:fillRef>
          <a:effectRef idx="1">
            <a:schemeClr val="accent1"/>
          </a:effectRef>
          <a:fontRef idx="minor">
            <a:schemeClr val="dk1"/>
          </a:fontRef>
        </p:style>
        <p:txBody>
          <a:bodyPr/>
          <a:lstStyle/>
          <a:p>
            <a:pPr>
              <a:buFont typeface="Arial" pitchFamily="34" charset="0"/>
              <a:buChar char="•"/>
            </a:pPr>
            <a:r>
              <a:rPr lang="es-ES" sz="2000" i="1" dirty="0" smtClean="0">
                <a:latin typeface="Verdana" pitchFamily="34" charset="0"/>
                <a:ea typeface="Verdana" pitchFamily="34" charset="0"/>
                <a:cs typeface="Verdana" pitchFamily="34" charset="0"/>
              </a:rPr>
              <a:t>“</a:t>
            </a:r>
            <a:r>
              <a:rPr lang="es-ES" sz="2000" dirty="0" smtClean="0">
                <a:latin typeface="Verdana" pitchFamily="34" charset="0"/>
                <a:ea typeface="Verdana" pitchFamily="34" charset="0"/>
                <a:cs typeface="Verdana" pitchFamily="34" charset="0"/>
              </a:rPr>
              <a:t>La táctica del estado abstencionista era encontrarse ante ciudadanos aislados, desamparados y económicamente débiles. La contrapartida fue un sindicalismo anárquico, simple sociedad de resistencia, sin otra finalidad que la de oponer a la intransigencia patronal y a la indiferencia del Estado, una concentración de odios y resentimientos. (…) </a:t>
            </a:r>
          </a:p>
          <a:p>
            <a:endParaRPr lang="es-ES" sz="2000" dirty="0" smtClean="0">
              <a:latin typeface="Verdana" pitchFamily="34" charset="0"/>
              <a:ea typeface="Verdana" pitchFamily="34" charset="0"/>
              <a:cs typeface="Verdana" pitchFamily="34" charset="0"/>
            </a:endParaRPr>
          </a:p>
          <a:p>
            <a:pPr>
              <a:buFont typeface="Arial" pitchFamily="34" charset="0"/>
              <a:buChar char="•"/>
            </a:pPr>
            <a:r>
              <a:rPr lang="es-ES" sz="2000" dirty="0" smtClean="0">
                <a:latin typeface="Verdana" pitchFamily="34" charset="0"/>
                <a:ea typeface="Verdana" pitchFamily="34" charset="0"/>
                <a:cs typeface="Verdana" pitchFamily="34" charset="0"/>
              </a:rPr>
              <a:t>El ideal del estado no puede ser la carencia de asociaciones. Casi afirmaría que es todo lo contrario. Lo que sucede es que únicamente pueden ser eficaces (…) de tal manera que constituyan verdaderos agentes de enlace que lleven al estado las inquietudes del más lejano de sus afiliados y hagan llegar a éste, las inspiraciones de aquél”</a:t>
            </a:r>
            <a:endParaRPr lang="es-ES" sz="20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5072066" y="533400"/>
            <a:ext cx="4071934" cy="914400"/>
          </a:xfrm>
        </p:spPr>
        <p:style>
          <a:lnRef idx="1">
            <a:schemeClr val="accent3"/>
          </a:lnRef>
          <a:fillRef idx="2">
            <a:schemeClr val="accent3"/>
          </a:fillRef>
          <a:effectRef idx="1">
            <a:schemeClr val="accent3"/>
          </a:effectRef>
          <a:fontRef idx="minor">
            <a:schemeClr val="dk1"/>
          </a:fontRef>
        </p:style>
        <p:txBody>
          <a:bodyPr>
            <a:noAutofit/>
          </a:bodyPr>
          <a:lstStyle/>
          <a:p>
            <a:r>
              <a:rPr lang="es-ES" sz="2800" dirty="0" smtClean="0">
                <a:latin typeface="Rockwell" pitchFamily="18" charset="0"/>
              </a:rPr>
              <a:t>CORPORATIVISMO</a:t>
            </a:r>
            <a:endParaRPr lang="es-ES" sz="2800" dirty="0">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128</a:t>
            </a:fld>
            <a:endParaRPr lang="es-ES" dirty="0"/>
          </a:p>
        </p:txBody>
      </p:sp>
    </p:spTree>
  </p:cSld>
  <p:clrMapOvr>
    <a:masterClrMapping/>
  </p:clrMapOvr>
  <p:transition spd="med">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500694" y="2214554"/>
            <a:ext cx="3357586" cy="2624140"/>
          </a:xfrm>
          <a:effectLst>
            <a:outerShdw blurRad="152400" dist="317500" dir="5400000" sx="90000" sy="-19000" rotWithShape="0">
              <a:prstClr val="black">
                <a:alpha val="15000"/>
              </a:prstClr>
            </a:outerShdw>
          </a:effectLst>
        </p:spPr>
        <p:style>
          <a:lnRef idx="1">
            <a:schemeClr val="dk1"/>
          </a:lnRef>
          <a:fillRef idx="2">
            <a:schemeClr val="dk1"/>
          </a:fillRef>
          <a:effectRef idx="1">
            <a:schemeClr val="dk1"/>
          </a:effectRef>
          <a:fontRef idx="minor">
            <a:schemeClr val="dk1"/>
          </a:fontRef>
        </p:style>
        <p:txBody>
          <a:bodyPr/>
          <a:lstStyle/>
          <a:p>
            <a:pPr algn="ctr"/>
            <a:r>
              <a:rPr lang="es-AR" sz="1600" b="1" dirty="0" err="1" smtClean="0">
                <a:solidFill>
                  <a:srgbClr val="FF0000"/>
                </a:solidFill>
                <a:latin typeface="Verdana" pitchFamily="34" charset="0"/>
                <a:ea typeface="Verdana" pitchFamily="34" charset="0"/>
                <a:cs typeface="Verdana" pitchFamily="34" charset="0"/>
              </a:rPr>
              <a:t>Spinelli</a:t>
            </a:r>
            <a:r>
              <a:rPr lang="es-AR" sz="1600" b="1" dirty="0" smtClean="0">
                <a:solidFill>
                  <a:srgbClr val="FF0000"/>
                </a:solidFill>
                <a:latin typeface="Verdana" pitchFamily="34" charset="0"/>
                <a:ea typeface="Verdana" pitchFamily="34" charset="0"/>
                <a:cs typeface="Verdana" pitchFamily="34" charset="0"/>
              </a:rPr>
              <a:t>, María Estela, Los vencedores vencidos. El </a:t>
            </a:r>
            <a:r>
              <a:rPr lang="es-AR" sz="1600" b="1" dirty="0" err="1" smtClean="0">
                <a:solidFill>
                  <a:srgbClr val="FF0000"/>
                </a:solidFill>
                <a:latin typeface="Verdana" pitchFamily="34" charset="0"/>
                <a:ea typeface="Verdana" pitchFamily="34" charset="0"/>
                <a:cs typeface="Verdana" pitchFamily="34" charset="0"/>
              </a:rPr>
              <a:t>antiperonismo</a:t>
            </a:r>
            <a:r>
              <a:rPr lang="es-AR" sz="1600" b="1" dirty="0" smtClean="0">
                <a:solidFill>
                  <a:srgbClr val="FF0000"/>
                </a:solidFill>
                <a:latin typeface="Verdana" pitchFamily="34" charset="0"/>
                <a:ea typeface="Verdana" pitchFamily="34" charset="0"/>
                <a:cs typeface="Verdana" pitchFamily="34" charset="0"/>
              </a:rPr>
              <a:t> y la revolución libertadora, 2005, (l</a:t>
            </a:r>
            <a:r>
              <a:rPr lang="es-ES" sz="1600" b="1" dirty="0" smtClean="0">
                <a:solidFill>
                  <a:srgbClr val="FF0000"/>
                </a:solidFill>
                <a:latin typeface="Verdana" pitchFamily="34" charset="0"/>
                <a:ea typeface="Verdana" pitchFamily="34" charset="0"/>
                <a:cs typeface="Verdana" pitchFamily="34" charset="0"/>
              </a:rPr>
              <a:t>a autora investiga dirigentes, partidos y gobiernos).</a:t>
            </a:r>
            <a:endParaRPr lang="es-ES" sz="1600" b="1" dirty="0">
              <a:solidFill>
                <a:srgbClr val="FF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0"/>
            <a:ext cx="5429256" cy="6858000"/>
          </a:xfrm>
        </p:spPr>
        <p:style>
          <a:lnRef idx="1">
            <a:schemeClr val="accent2"/>
          </a:lnRef>
          <a:fillRef idx="2">
            <a:schemeClr val="accent2"/>
          </a:fillRef>
          <a:effectRef idx="1">
            <a:schemeClr val="accent2"/>
          </a:effectRef>
          <a:fontRef idx="minor">
            <a:schemeClr val="dk1"/>
          </a:fontRef>
        </p:style>
        <p:txBody>
          <a:bodyPr/>
          <a:lstStyle/>
          <a:p>
            <a:r>
              <a:rPr lang="es-AR" sz="2000" dirty="0" smtClean="0">
                <a:latin typeface="Verdana" pitchFamily="34" charset="0"/>
                <a:ea typeface="Verdana" pitchFamily="34" charset="0"/>
                <a:cs typeface="Verdana" pitchFamily="34" charset="0"/>
              </a:rPr>
              <a:t>En febrero de 1946, el socialista Nicolás </a:t>
            </a:r>
            <a:r>
              <a:rPr lang="es-AR" sz="2000" dirty="0" err="1" smtClean="0">
                <a:latin typeface="Verdana" pitchFamily="34" charset="0"/>
                <a:ea typeface="Verdana" pitchFamily="34" charset="0"/>
                <a:cs typeface="Verdana" pitchFamily="34" charset="0"/>
              </a:rPr>
              <a:t>Repetto</a:t>
            </a:r>
            <a:r>
              <a:rPr lang="es-AR" sz="2000" dirty="0" smtClean="0">
                <a:latin typeface="Verdana" pitchFamily="34" charset="0"/>
                <a:ea typeface="Verdana" pitchFamily="34" charset="0"/>
                <a:cs typeface="Verdana" pitchFamily="34" charset="0"/>
              </a:rPr>
              <a:t> en  un discurso pronunciado frente a la Casa del Pueblo denunció a Perón como el instrumento del nazi-fascismo en la Argentina con estas palabras: </a:t>
            </a:r>
            <a:endParaRPr lang="es-ES" sz="2000" dirty="0" smtClean="0">
              <a:latin typeface="Verdana" pitchFamily="34" charset="0"/>
              <a:ea typeface="Verdana" pitchFamily="34" charset="0"/>
              <a:cs typeface="Verdana" pitchFamily="34" charset="0"/>
            </a:endParaRPr>
          </a:p>
          <a:p>
            <a:r>
              <a:rPr lang="es-AR" sz="2000" dirty="0" smtClean="0">
                <a:latin typeface="Verdana" pitchFamily="34" charset="0"/>
                <a:ea typeface="Verdana" pitchFamily="34" charset="0"/>
                <a:cs typeface="Verdana" pitchFamily="34" charset="0"/>
              </a:rPr>
              <a:t>“Ya posee el país una “Orden de los descamisados”, fundada por un coronel […] Esta “Orden” no es una creación accidental no carece de relación con las tendencias fascistas del gobierno militar; ha sido instituida para crear el clima de violencia y desasosiego social que reina en todo el país y la ejecutora material de todas las amenazas y agresiones de que son objeto las asambleas democráticas. Ninguna originalidad en estos recursos de la violencia; son la repetición casi servil de lo que ha ocurrido en Italia y Alemania”.</a:t>
            </a:r>
            <a:endParaRPr lang="es-ES" sz="20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5143504" y="0"/>
            <a:ext cx="4000496" cy="144780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3200" dirty="0" smtClean="0">
                <a:latin typeface="Rockwell" pitchFamily="18" charset="0"/>
              </a:rPr>
              <a:t/>
            </a:r>
            <a:br>
              <a:rPr lang="es-ES" sz="3200" dirty="0" smtClean="0">
                <a:latin typeface="Rockwell" pitchFamily="18" charset="0"/>
              </a:rPr>
            </a:br>
            <a:r>
              <a:rPr lang="es-ES" sz="3200" dirty="0" smtClean="0">
                <a:latin typeface="Rockwell" pitchFamily="18" charset="0"/>
              </a:rPr>
              <a:t/>
            </a:r>
            <a:br>
              <a:rPr lang="es-ES" sz="3200" dirty="0" smtClean="0">
                <a:latin typeface="Rockwell" pitchFamily="18" charset="0"/>
              </a:rPr>
            </a:br>
            <a:r>
              <a:rPr lang="es-ES" sz="3200" dirty="0" smtClean="0">
                <a:latin typeface="Rockwell" pitchFamily="18" charset="0"/>
              </a:rPr>
              <a:t/>
            </a:r>
            <a:br>
              <a:rPr lang="es-ES" sz="3200" dirty="0" smtClean="0">
                <a:latin typeface="Rockwell" pitchFamily="18" charset="0"/>
              </a:rPr>
            </a:br>
            <a:r>
              <a:rPr lang="es-ES" sz="3200" dirty="0" smtClean="0">
                <a:latin typeface="Rockwell" pitchFamily="18" charset="0"/>
              </a:rPr>
              <a:t>POPULISMO COMO </a:t>
            </a:r>
            <a:br>
              <a:rPr lang="es-ES" sz="3200" dirty="0" smtClean="0">
                <a:latin typeface="Rockwell" pitchFamily="18" charset="0"/>
              </a:rPr>
            </a:br>
            <a:r>
              <a:rPr lang="es-ES" sz="3200" dirty="0" smtClean="0">
                <a:latin typeface="Rockwell" pitchFamily="18" charset="0"/>
              </a:rPr>
              <a:t>FASCISMO.</a:t>
            </a:r>
            <a:endParaRPr lang="es-ES" sz="3200" dirty="0">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129</a:t>
            </a:fld>
            <a:endParaRPr lang="es-ES" dirty="0"/>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a:xfrm>
            <a:off x="285720" y="571480"/>
            <a:ext cx="4429156" cy="5786478"/>
          </a:xfrm>
          <a:effectLst>
            <a:glow rad="228600">
              <a:srgbClr val="FFC000">
                <a:alpha val="40000"/>
              </a:srgb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marL="609600" indent="-609600" eaLnBrk="1" hangingPunct="1">
              <a:buFontTx/>
              <a:buNone/>
            </a:pPr>
            <a:endParaRPr lang="es-ES_tradnl" sz="2600" b="1" spc="150" dirty="0" smtClean="0">
              <a:ln w="11430"/>
              <a:solidFill>
                <a:srgbClr val="F8F8F8"/>
              </a:solidFill>
              <a:effectLst>
                <a:outerShdw blurRad="25400" algn="tl" rotWithShape="0">
                  <a:srgbClr val="000000">
                    <a:alpha val="43000"/>
                  </a:srgbClr>
                </a:outerShdw>
              </a:effectLst>
            </a:endParaRPr>
          </a:p>
          <a:p>
            <a:pPr marL="0" indent="261938" algn="ctr" eaLnBrk="1" hangingPunct="1">
              <a:buFontTx/>
              <a:buNone/>
            </a:pPr>
            <a:r>
              <a:rPr lang="es-ES_tradnl" sz="2600" b="1" spc="150" dirty="0" smtClean="0">
                <a:ln w="11430"/>
                <a:solidFill>
                  <a:srgbClr val="F8F8F8"/>
                </a:solidFill>
                <a:effectLst>
                  <a:outerShdw blurRad="25400" algn="tl" rotWithShape="0">
                    <a:srgbClr val="000000">
                      <a:alpha val="43000"/>
                    </a:srgbClr>
                  </a:outerShdw>
                </a:effectLst>
              </a:rPr>
              <a:t> </a:t>
            </a:r>
            <a:r>
              <a:rPr lang="es-ES_tradnl" sz="2800" b="1" spc="150" dirty="0" smtClean="0">
                <a:ln w="11430"/>
                <a:solidFill>
                  <a:schemeClr val="tx1"/>
                </a:solidFill>
                <a:effectLst>
                  <a:outerShdw blurRad="25400" algn="tl" rotWithShape="0">
                    <a:srgbClr val="000000">
                      <a:alpha val="43000"/>
                    </a:srgbClr>
                  </a:outerShdw>
                </a:effectLst>
                <a:latin typeface="Verdana" pitchFamily="34" charset="0"/>
                <a:ea typeface="Verdana" pitchFamily="34" charset="0"/>
                <a:cs typeface="Verdana" pitchFamily="34" charset="0"/>
              </a:rPr>
              <a:t>Los principios de la Ilustración que las revoluciones liberales impusieron y universalizaron se habían declarado muertos. . .</a:t>
            </a:r>
          </a:p>
          <a:p>
            <a:pPr marL="0" indent="261938" algn="ctr" eaLnBrk="1" hangingPunct="1">
              <a:buFontTx/>
              <a:buNone/>
            </a:pPr>
            <a:endParaRPr lang="es-ES_tradnl" sz="2800" b="1" spc="150" dirty="0" smtClean="0">
              <a:ln w="11430"/>
              <a:solidFill>
                <a:schemeClr val="tx1"/>
              </a:solidFill>
              <a:effectLst>
                <a:outerShdw blurRad="25400" algn="tl" rotWithShape="0">
                  <a:srgbClr val="000000">
                    <a:alpha val="43000"/>
                  </a:srgbClr>
                </a:outerShdw>
              </a:effectLst>
              <a:latin typeface="Verdana" pitchFamily="34" charset="0"/>
              <a:ea typeface="Verdana" pitchFamily="34" charset="0"/>
              <a:cs typeface="Verdana" pitchFamily="34" charset="0"/>
            </a:endParaRPr>
          </a:p>
          <a:p>
            <a:pPr marL="0" indent="261938" algn="ctr" eaLnBrk="1" hangingPunct="1">
              <a:buFontTx/>
              <a:buNone/>
            </a:pPr>
            <a:endParaRPr lang="es-ES" sz="2800" b="1" spc="150" dirty="0" smtClean="0">
              <a:ln w="11430"/>
              <a:solidFill>
                <a:schemeClr val="tx1"/>
              </a:solidFill>
              <a:effectLst>
                <a:outerShdw blurRad="25400" algn="tl" rotWithShape="0">
                  <a:srgbClr val="000000">
                    <a:alpha val="43000"/>
                  </a:srgbClr>
                </a:outerShdw>
              </a:effectLst>
              <a:latin typeface="Verdana" pitchFamily="34" charset="0"/>
              <a:ea typeface="Verdana" pitchFamily="34" charset="0"/>
              <a:cs typeface="Verdana" pitchFamily="34" charset="0"/>
            </a:endParaRPr>
          </a:p>
        </p:txBody>
      </p:sp>
      <p:pic>
        <p:nvPicPr>
          <p:cNvPr id="13315" name="Picture 3" descr="ilistracion"/>
          <p:cNvPicPr>
            <a:picLocks noChangeAspect="1" noChangeArrowheads="1"/>
          </p:cNvPicPr>
          <p:nvPr/>
        </p:nvPicPr>
        <p:blipFill>
          <a:blip r:embed="rId2" cstate="print"/>
          <a:srcRect/>
          <a:stretch>
            <a:fillRect/>
          </a:stretch>
        </p:blipFill>
        <p:spPr bwMode="auto">
          <a:xfrm>
            <a:off x="4857752" y="1714488"/>
            <a:ext cx="4068774" cy="3000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13</a:t>
            </a:fld>
            <a:endParaRPr lang="en-US" dirty="0"/>
          </a:p>
        </p:txBody>
      </p:sp>
    </p:spTree>
  </p:cSld>
  <p:clrMapOvr>
    <a:masterClrMapping/>
  </p:clrMapOvr>
  <p:transition spd="med">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42852"/>
            <a:ext cx="8643998" cy="1428760"/>
          </a:xfrm>
        </p:spPr>
        <p:style>
          <a:lnRef idx="1">
            <a:schemeClr val="accent2"/>
          </a:lnRef>
          <a:fillRef idx="2">
            <a:schemeClr val="accent2"/>
          </a:fillRef>
          <a:effectRef idx="1">
            <a:schemeClr val="accent2"/>
          </a:effectRef>
          <a:fontRef idx="minor">
            <a:schemeClr val="dk1"/>
          </a:fontRef>
        </p:style>
        <p:txBody>
          <a:bodyPr>
            <a:noAutofit/>
          </a:bodyPr>
          <a:lstStyle/>
          <a:p>
            <a:r>
              <a:rPr lang="es-ES" sz="3600" dirty="0" smtClean="0">
                <a:latin typeface="Rockwell" pitchFamily="18" charset="0"/>
              </a:rPr>
              <a:t>POPULISMO COMO FASCISMO.</a:t>
            </a:r>
            <a:endParaRPr lang="es-ES" sz="3600" dirty="0">
              <a:latin typeface="Rockwell" pitchFamily="18" charset="0"/>
            </a:endParaRPr>
          </a:p>
        </p:txBody>
      </p:sp>
      <p:sp>
        <p:nvSpPr>
          <p:cNvPr id="3" name="2 Marcador de texto"/>
          <p:cNvSpPr>
            <a:spLocks noGrp="1"/>
          </p:cNvSpPr>
          <p:nvPr>
            <p:ph type="body" idx="2"/>
          </p:nvPr>
        </p:nvSpPr>
        <p:spPr>
          <a:xfrm>
            <a:off x="5429256" y="2500306"/>
            <a:ext cx="3071834" cy="2195512"/>
          </a:xfrm>
        </p:spPr>
        <p:style>
          <a:lnRef idx="1">
            <a:schemeClr val="dk1"/>
          </a:lnRef>
          <a:fillRef idx="2">
            <a:schemeClr val="dk1"/>
          </a:fillRef>
          <a:effectRef idx="1">
            <a:schemeClr val="dk1"/>
          </a:effectRef>
          <a:fontRef idx="minor">
            <a:schemeClr val="dk1"/>
          </a:fontRef>
        </p:style>
        <p:txBody>
          <a:bodyPr/>
          <a:lstStyle/>
          <a:p>
            <a:r>
              <a:rPr lang="es-ES" sz="1800" b="1" dirty="0" smtClean="0">
                <a:solidFill>
                  <a:srgbClr val="FF0000"/>
                </a:solidFill>
                <a:latin typeface="Verdana" pitchFamily="34" charset="0"/>
                <a:ea typeface="Verdana" pitchFamily="34" charset="0"/>
                <a:cs typeface="Verdana" pitchFamily="34" charset="0"/>
              </a:rPr>
              <a:t>Juan Carlos Torre, Introducción a los años peronistas, en Los años peronistas (1943-1955), Bs. As., Sudamericana, 2002</a:t>
            </a:r>
            <a:endParaRPr lang="es-ES" sz="1800" b="1" dirty="0">
              <a:solidFill>
                <a:srgbClr val="FF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285720" y="1571612"/>
            <a:ext cx="4857785" cy="4929222"/>
          </a:xfrm>
        </p:spPr>
        <p:style>
          <a:lnRef idx="1">
            <a:schemeClr val="accent3"/>
          </a:lnRef>
          <a:fillRef idx="2">
            <a:schemeClr val="accent3"/>
          </a:fillRef>
          <a:effectRef idx="1">
            <a:schemeClr val="accent3"/>
          </a:effectRef>
          <a:fontRef idx="minor">
            <a:schemeClr val="dk1"/>
          </a:fontRef>
        </p:style>
        <p:txBody>
          <a:bodyPr/>
          <a:lstStyle/>
          <a:p>
            <a:pPr algn="ctr"/>
            <a:r>
              <a:rPr lang="es-ES" sz="2400" dirty="0" smtClean="0">
                <a:latin typeface="Verdana" pitchFamily="34" charset="0"/>
                <a:ea typeface="Verdana" pitchFamily="34" charset="0"/>
                <a:cs typeface="Verdana" pitchFamily="34" charset="0"/>
              </a:rPr>
              <a:t>“Para quienes contemplaban la coyuntura argentina a partir de las claves provistas por el escenario internacional, de la causa de la democracia con sus enemigos de entonces, </a:t>
            </a:r>
            <a:r>
              <a:rPr lang="es-ES" sz="2400" u="sng" dirty="0" smtClean="0">
                <a:latin typeface="Verdana" pitchFamily="34" charset="0"/>
                <a:ea typeface="Verdana" pitchFamily="34" charset="0"/>
                <a:cs typeface="Verdana" pitchFamily="34" charset="0"/>
              </a:rPr>
              <a:t>la transición desde el antifascismo al anti-peronismo</a:t>
            </a:r>
            <a:r>
              <a:rPr lang="es-ES" sz="2400" dirty="0" smtClean="0">
                <a:latin typeface="Verdana" pitchFamily="34" charset="0"/>
                <a:ea typeface="Verdana" pitchFamily="34" charset="0"/>
                <a:cs typeface="Verdana" pitchFamily="34" charset="0"/>
              </a:rPr>
              <a:t> habría de ser un proceso casi natural e inevitable”.</a:t>
            </a:r>
            <a:endParaRPr lang="es-ES" sz="24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130</a:t>
            </a:fld>
            <a:endParaRPr lang="es-ES" dirty="0"/>
          </a:p>
        </p:txBody>
      </p:sp>
    </p:spTree>
  </p:cSld>
  <p:clrMapOvr>
    <a:masterClrMapping/>
  </p:clrMapOvr>
  <p:transition spd="med">
    <p:wip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500694" y="2714620"/>
            <a:ext cx="3176557" cy="1481132"/>
          </a:xfrm>
        </p:spPr>
        <p:txBody>
          <a:bodyPr/>
          <a:lstStyle/>
          <a:p>
            <a:r>
              <a:rPr lang="es-ES" sz="1800" b="1" dirty="0" smtClean="0">
                <a:solidFill>
                  <a:srgbClr val="C00000"/>
                </a:solidFill>
                <a:latin typeface="Verdana" pitchFamily="34" charset="0"/>
                <a:ea typeface="Verdana" pitchFamily="34" charset="0"/>
                <a:cs typeface="Verdana" pitchFamily="34" charset="0"/>
              </a:rPr>
              <a:t>Tulio  </a:t>
            </a:r>
            <a:r>
              <a:rPr lang="es-ES_tradnl" sz="1800" b="1" dirty="0" err="1" smtClean="0">
                <a:solidFill>
                  <a:srgbClr val="C00000"/>
                </a:solidFill>
                <a:latin typeface="Verdana" pitchFamily="34" charset="0"/>
                <a:ea typeface="Verdana" pitchFamily="34" charset="0"/>
                <a:cs typeface="Verdana" pitchFamily="34" charset="0"/>
              </a:rPr>
              <a:t>Halperin</a:t>
            </a:r>
            <a:r>
              <a:rPr lang="es-ES_tradnl" sz="1800" b="1" dirty="0" smtClean="0">
                <a:solidFill>
                  <a:srgbClr val="C00000"/>
                </a:solidFill>
                <a:latin typeface="Verdana" pitchFamily="34" charset="0"/>
                <a:ea typeface="Verdana" pitchFamily="34" charset="0"/>
                <a:cs typeface="Verdana" pitchFamily="34" charset="0"/>
              </a:rPr>
              <a:t> </a:t>
            </a:r>
            <a:r>
              <a:rPr lang="es-ES_tradnl" sz="1800" b="1" dirty="0" err="1" smtClean="0">
                <a:solidFill>
                  <a:srgbClr val="C00000"/>
                </a:solidFill>
                <a:latin typeface="Verdana" pitchFamily="34" charset="0"/>
                <a:ea typeface="Verdana" pitchFamily="34" charset="0"/>
                <a:cs typeface="Verdana" pitchFamily="34" charset="0"/>
              </a:rPr>
              <a:t>Donghi</a:t>
            </a:r>
            <a:r>
              <a:rPr lang="es-ES_tradnl" sz="1800" b="1" dirty="0" smtClean="0">
                <a:solidFill>
                  <a:srgbClr val="C00000"/>
                </a:solidFill>
                <a:latin typeface="Verdana" pitchFamily="34" charset="0"/>
                <a:ea typeface="Verdana" pitchFamily="34" charset="0"/>
                <a:cs typeface="Verdana" pitchFamily="34" charset="0"/>
              </a:rPr>
              <a:t>, La República imposible, (1930-1945), 2004.</a:t>
            </a:r>
            <a:endParaRPr lang="es-ES" sz="1800" b="1" dirty="0" smtClean="0">
              <a:solidFill>
                <a:srgbClr val="C00000"/>
              </a:solidFill>
              <a:latin typeface="Verdana" pitchFamily="34" charset="0"/>
              <a:ea typeface="Verdana" pitchFamily="34" charset="0"/>
              <a:cs typeface="Verdana" pitchFamily="34" charset="0"/>
            </a:endParaRPr>
          </a:p>
          <a:p>
            <a:endParaRPr lang="es-ES" sz="1800" b="1" dirty="0">
              <a:solidFill>
                <a:srgbClr val="C0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1142984"/>
            <a:ext cx="5429256" cy="5715016"/>
          </a:xfrm>
        </p:spPr>
        <p:style>
          <a:lnRef idx="1">
            <a:schemeClr val="dk1"/>
          </a:lnRef>
          <a:fillRef idx="2">
            <a:schemeClr val="dk1"/>
          </a:fillRef>
          <a:effectRef idx="1">
            <a:schemeClr val="dk1"/>
          </a:effectRef>
          <a:fontRef idx="minor">
            <a:schemeClr val="dk1"/>
          </a:fontRef>
        </p:style>
        <p:txBody>
          <a:bodyPr/>
          <a:lstStyle/>
          <a:p>
            <a:pPr>
              <a:lnSpc>
                <a:spcPct val="150000"/>
              </a:lnSpc>
            </a:pPr>
            <a:r>
              <a:rPr lang="es-ES" sz="2000" dirty="0" smtClean="0">
                <a:latin typeface="Verdana" pitchFamily="34" charset="0"/>
                <a:ea typeface="Verdana" pitchFamily="34" charset="0"/>
                <a:cs typeface="Verdana" pitchFamily="34" charset="0"/>
              </a:rPr>
              <a:t>El momento histórico se presentaba crucial para definir los términos sobre los que se asentaría la unidad de los antifascistas en una coalición política. Recuperar los símbolos unificadores de una tradición liberal interrumpida en los años 30; era ese el núcleo del problema. El tema central del debate era el dilema fascismo-democracia.</a:t>
            </a:r>
          </a:p>
          <a:p>
            <a:pPr>
              <a:buNone/>
            </a:pPr>
            <a:endParaRPr lang="es-ES" sz="1800" dirty="0" smtClean="0">
              <a:latin typeface="Verdana" pitchFamily="34" charset="0"/>
              <a:ea typeface="Verdana" pitchFamily="34" charset="0"/>
              <a:cs typeface="Verdana" pitchFamily="34" charset="0"/>
            </a:endParaRPr>
          </a:p>
          <a:p>
            <a:pPr>
              <a:buNone/>
            </a:pPr>
            <a:endParaRPr lang="es-ES" sz="18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0" y="0"/>
            <a:ext cx="9144000" cy="114298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dirty="0" smtClean="0">
                <a:latin typeface="Rockwell" pitchFamily="18" charset="0"/>
              </a:rPr>
              <a:t>POPULISMO COMO FASCISMO</a:t>
            </a:r>
            <a:endParaRPr lang="es-ES" sz="3200" dirty="0">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131</a:t>
            </a:fld>
            <a:endParaRPr lang="es-ES" dirty="0"/>
          </a:p>
        </p:txBody>
      </p:sp>
    </p:spTree>
  </p:cSld>
  <p:clrMapOvr>
    <a:masterClrMapping/>
  </p:clrMapOvr>
  <p:transition spd="med">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0" y="1214422"/>
            <a:ext cx="9144000" cy="5643578"/>
          </a:xfrm>
        </p:spPr>
        <p:style>
          <a:lnRef idx="1">
            <a:schemeClr val="dk1"/>
          </a:lnRef>
          <a:fillRef idx="2">
            <a:schemeClr val="dk1"/>
          </a:fillRef>
          <a:effectRef idx="1">
            <a:schemeClr val="dk1"/>
          </a:effectRef>
          <a:fontRef idx="minor">
            <a:schemeClr val="dk1"/>
          </a:fontRef>
        </p:style>
        <p:txBody>
          <a:bodyPr>
            <a:noAutofit/>
          </a:bodyPr>
          <a:lstStyle/>
          <a:p>
            <a:r>
              <a:rPr lang="es-ES" sz="2000" dirty="0" smtClean="0">
                <a:latin typeface="Verdana" pitchFamily="34" charset="0"/>
                <a:ea typeface="Verdana" pitchFamily="34" charset="0"/>
                <a:cs typeface="Verdana" pitchFamily="34" charset="0"/>
              </a:rPr>
              <a:t>El contexto concreto desde sus raíces históricas y los procesos de una sociedad que se transforma.</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Formular una categoría referida al estado de cambio de la sociedad.</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Categorías que indagan la política de consenso sobre intereses.</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La problemática de la distribución. En lo que concierne a la distribución funcional del ingreso.</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 El concepto de autoritarismo como inserto en varios y distintos  regímenes de gobierno.</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En la concepción de varios autores de la década del 90, los populismos se forjan sintetizando e incorporando demandas y logros previos. </a:t>
            </a:r>
          </a:p>
          <a:p>
            <a:endParaRPr lang="es-ES" sz="20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0" y="0"/>
            <a:ext cx="9144000" cy="114298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 sz="2400" dirty="0" smtClean="0">
                <a:effectLst/>
                <a:latin typeface="Rockwell" pitchFamily="18" charset="0"/>
              </a:rPr>
              <a:t>POPULISMOS Y NUEVAS CATEGORÍAS DE ANÁLISIS</a:t>
            </a:r>
            <a:br>
              <a:rPr lang="es-ES" sz="2400" dirty="0" smtClean="0">
                <a:effectLst/>
                <a:latin typeface="Rockwell" pitchFamily="18" charset="0"/>
              </a:rPr>
            </a:br>
            <a:endParaRPr lang="es-ES" sz="2400" dirty="0">
              <a:effectLst/>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132</a:t>
            </a:fld>
            <a:endParaRPr lang="es-ES" dirty="0"/>
          </a:p>
        </p:txBody>
      </p:sp>
    </p:spTree>
  </p:cSld>
  <p:clrMapOvr>
    <a:masterClrMapping/>
  </p:clrMapOvr>
  <p:transition spd="med">
    <p:wip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Aplicación de la teoría.</a:t>
            </a:r>
            <a:endParaRPr lang="es-ES" dirty="0"/>
          </a:p>
        </p:txBody>
      </p:sp>
      <p:sp>
        <p:nvSpPr>
          <p:cNvPr id="4" name="3 Marcador de contenido"/>
          <p:cNvSpPr>
            <a:spLocks noGrp="1"/>
          </p:cNvSpPr>
          <p:nvPr>
            <p:ph sz="half" idx="1"/>
          </p:nvPr>
        </p:nvSpPr>
        <p:spPr/>
        <p:txBody>
          <a:bodyPr/>
          <a:lstStyle/>
          <a:p>
            <a:pPr>
              <a:lnSpc>
                <a:spcPct val="150000"/>
              </a:lnSpc>
            </a:pPr>
            <a:r>
              <a:rPr lang="es-ES" sz="1600" dirty="0" smtClean="0">
                <a:latin typeface="Verdana" pitchFamily="34" charset="0"/>
                <a:ea typeface="Verdana" pitchFamily="34" charset="0"/>
                <a:cs typeface="Verdana" pitchFamily="34" charset="0"/>
              </a:rPr>
              <a:t>Los historiadores toman la palabra para construir categorías de análisis sobre los fenómenos históricos, en este caso los populismos.</a:t>
            </a:r>
          </a:p>
          <a:p>
            <a:pPr>
              <a:lnSpc>
                <a:spcPct val="150000"/>
              </a:lnSpc>
            </a:pPr>
            <a:r>
              <a:rPr lang="es-ES" sz="1600" dirty="0" smtClean="0">
                <a:latin typeface="Verdana" pitchFamily="34" charset="0"/>
                <a:ea typeface="Verdana" pitchFamily="34" charset="0"/>
                <a:cs typeface="Verdana" pitchFamily="34" charset="0"/>
              </a:rPr>
              <a:t>La construcción de teoría.</a:t>
            </a:r>
          </a:p>
          <a:p>
            <a:pPr>
              <a:lnSpc>
                <a:spcPct val="150000"/>
              </a:lnSpc>
            </a:pPr>
            <a:r>
              <a:rPr lang="es-ES" sz="1600" dirty="0" smtClean="0">
                <a:latin typeface="Verdana" pitchFamily="34" charset="0"/>
                <a:ea typeface="Verdana" pitchFamily="34" charset="0"/>
                <a:cs typeface="Verdana" pitchFamily="34" charset="0"/>
              </a:rPr>
              <a:t>La racionalidad como instrumento para conocer la realidad.</a:t>
            </a:r>
          </a:p>
          <a:p>
            <a:pPr>
              <a:lnSpc>
                <a:spcPct val="150000"/>
              </a:lnSpc>
            </a:pPr>
            <a:r>
              <a:rPr lang="es-ES" sz="1600" dirty="0" smtClean="0">
                <a:latin typeface="Verdana" pitchFamily="34" charset="0"/>
                <a:ea typeface="Verdana" pitchFamily="34" charset="0"/>
                <a:cs typeface="Verdana" pitchFamily="34" charset="0"/>
              </a:rPr>
              <a:t>La </a:t>
            </a:r>
            <a:r>
              <a:rPr lang="es-ES" sz="1600" dirty="0" err="1" smtClean="0">
                <a:latin typeface="Verdana" pitchFamily="34" charset="0"/>
                <a:ea typeface="Verdana" pitchFamily="34" charset="0"/>
                <a:cs typeface="Verdana" pitchFamily="34" charset="0"/>
              </a:rPr>
              <a:t>demitificación</a:t>
            </a:r>
            <a:r>
              <a:rPr lang="es-ES" sz="1600" dirty="0" smtClean="0">
                <a:latin typeface="Verdana" pitchFamily="34" charset="0"/>
                <a:ea typeface="Verdana" pitchFamily="34" charset="0"/>
                <a:cs typeface="Verdana" pitchFamily="34" charset="0"/>
              </a:rPr>
              <a:t> que trabaja sobre las emociones </a:t>
            </a:r>
            <a:r>
              <a:rPr lang="es-ES" sz="1600" dirty="0" err="1" smtClean="0">
                <a:latin typeface="Verdana" pitchFamily="34" charset="0"/>
                <a:ea typeface="Verdana" pitchFamily="34" charset="0"/>
                <a:cs typeface="Verdana" pitchFamily="34" charset="0"/>
              </a:rPr>
              <a:t>ultradimensionadas</a:t>
            </a:r>
            <a:r>
              <a:rPr lang="es-ES" sz="1600" dirty="0" smtClean="0">
                <a:latin typeface="Verdana" pitchFamily="34" charset="0"/>
                <a:ea typeface="Verdana" pitchFamily="34" charset="0"/>
                <a:cs typeface="Verdana" pitchFamily="34" charset="0"/>
              </a:rPr>
              <a:t>.</a:t>
            </a:r>
          </a:p>
          <a:p>
            <a:pPr>
              <a:lnSpc>
                <a:spcPct val="150000"/>
              </a:lnSpc>
            </a:pPr>
            <a:r>
              <a:rPr lang="es-ES" sz="1600" dirty="0" smtClean="0">
                <a:latin typeface="Verdana" pitchFamily="34" charset="0"/>
                <a:ea typeface="Verdana" pitchFamily="34" charset="0"/>
                <a:cs typeface="Verdana" pitchFamily="34" charset="0"/>
              </a:rPr>
              <a:t>Énfasis en el mundo real como dimensión ajena al investigador.</a:t>
            </a:r>
          </a:p>
          <a:p>
            <a:pPr>
              <a:lnSpc>
                <a:spcPct val="150000"/>
              </a:lnSpc>
            </a:pPr>
            <a:r>
              <a:rPr lang="es-ES" sz="1600" dirty="0" smtClean="0">
                <a:latin typeface="Verdana" pitchFamily="34" charset="0"/>
                <a:ea typeface="Verdana" pitchFamily="34" charset="0"/>
                <a:cs typeface="Verdana" pitchFamily="34" charset="0"/>
              </a:rPr>
              <a:t>Diferenciación entre factores materiales e ideales.</a:t>
            </a:r>
            <a:endParaRPr lang="es-ES" sz="16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pPr>
                <a:defRPr/>
              </a:pPr>
              <a:t>133</a:t>
            </a:fld>
            <a:endParaRPr lang="es-ES" dirty="0"/>
          </a:p>
        </p:txBody>
      </p:sp>
    </p:spTree>
  </p:cSld>
  <p:clrMapOvr>
    <a:masterClrMapping/>
  </p:clrMapOvr>
  <p:transition spd="med">
    <p:wip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0"/>
            <a:ext cx="9144000" cy="1050925"/>
          </a:xfrm>
        </p:spPr>
        <p:style>
          <a:lnRef idx="1">
            <a:schemeClr val="accent2"/>
          </a:lnRef>
          <a:fillRef idx="2">
            <a:schemeClr val="accent2"/>
          </a:fillRef>
          <a:effectRef idx="1">
            <a:schemeClr val="accent2"/>
          </a:effectRef>
          <a:fontRef idx="minor">
            <a:schemeClr val="dk1"/>
          </a:fontRef>
        </p:style>
        <p:txBody>
          <a:bodyPr/>
          <a:lstStyle/>
          <a:p>
            <a:pPr algn="ctr"/>
            <a:r>
              <a:rPr lang="es-ES" dirty="0" smtClean="0">
                <a:effectLst/>
                <a:latin typeface="Rockwell" pitchFamily="18" charset="0"/>
              </a:rPr>
              <a:t>POPULISMOS</a:t>
            </a:r>
            <a:endParaRPr lang="es-ES" dirty="0">
              <a:effectLst/>
              <a:latin typeface="Rockwell" pitchFamily="18" charset="0"/>
            </a:endParaRPr>
          </a:p>
        </p:txBody>
      </p:sp>
      <p:sp>
        <p:nvSpPr>
          <p:cNvPr id="6" name="5 Marcador de contenido"/>
          <p:cNvSpPr>
            <a:spLocks noGrp="1"/>
          </p:cNvSpPr>
          <p:nvPr>
            <p:ph sz="half" idx="1"/>
          </p:nvPr>
        </p:nvSpPr>
        <p:spPr>
          <a:xfrm>
            <a:off x="0" y="1071546"/>
            <a:ext cx="4071966" cy="4000528"/>
          </a:xfrm>
        </p:spPr>
        <p:style>
          <a:lnRef idx="1">
            <a:schemeClr val="accent6"/>
          </a:lnRef>
          <a:fillRef idx="2">
            <a:schemeClr val="accent6"/>
          </a:fillRef>
          <a:effectRef idx="1">
            <a:schemeClr val="accent6"/>
          </a:effectRef>
          <a:fontRef idx="minor">
            <a:schemeClr val="dk1"/>
          </a:fontRef>
        </p:style>
        <p:txBody>
          <a:bodyPr/>
          <a:lstStyle/>
          <a:p>
            <a:pPr marL="0" indent="273050" algn="ctr"/>
            <a:r>
              <a:rPr lang="es-ES" sz="2000" dirty="0" smtClean="0">
                <a:latin typeface="Verdana" pitchFamily="34" charset="0"/>
                <a:ea typeface="Verdana" pitchFamily="34" charset="0"/>
                <a:cs typeface="Verdana" pitchFamily="34" charset="0"/>
              </a:rPr>
              <a:t>“(…) en el fondo, todo es producto del hartazgo de la gente. El preludio a un fenómeno populista es el fracaso de una gestión, que en pleno crecimiento de un país, no ha sido capaz de adoptar políticas públicas en beneficio de la mayoría”.</a:t>
            </a:r>
          </a:p>
          <a:p>
            <a:pPr marL="0" indent="273050" algn="ctr"/>
            <a:r>
              <a:rPr lang="es-ES_tradnl" sz="1300" dirty="0" smtClean="0">
                <a:solidFill>
                  <a:srgbClr val="FF0000"/>
                </a:solidFill>
                <a:latin typeface="Verdana" pitchFamily="34" charset="0"/>
                <a:ea typeface="Verdana" pitchFamily="34" charset="0"/>
                <a:cs typeface="Verdana" pitchFamily="34" charset="0"/>
              </a:rPr>
              <a:t>Ricardo Lagos,  Otra mirada sobre un debate clave, Elogio del Populismo, Rev. Veintitrés internacional, setiembre de 2006, año 2, n° 12.</a:t>
            </a:r>
            <a:endParaRPr lang="es-ES" sz="1300" dirty="0">
              <a:solidFill>
                <a:srgbClr val="FF0000"/>
              </a:solidFill>
              <a:latin typeface="Verdana" pitchFamily="34" charset="0"/>
              <a:ea typeface="Verdana" pitchFamily="34" charset="0"/>
              <a:cs typeface="Verdana" pitchFamily="34" charset="0"/>
            </a:endParaRPr>
          </a:p>
        </p:txBody>
      </p:sp>
      <p:sp>
        <p:nvSpPr>
          <p:cNvPr id="7" name="6 Marcador de contenido"/>
          <p:cNvSpPr>
            <a:spLocks noGrp="1"/>
          </p:cNvSpPr>
          <p:nvPr>
            <p:ph sz="half" idx="2"/>
          </p:nvPr>
        </p:nvSpPr>
        <p:spPr>
          <a:xfrm>
            <a:off x="4500562" y="1071546"/>
            <a:ext cx="4643438" cy="3929090"/>
          </a:xfrm>
        </p:spPr>
        <p:style>
          <a:lnRef idx="1">
            <a:schemeClr val="accent5"/>
          </a:lnRef>
          <a:fillRef idx="2">
            <a:schemeClr val="accent5"/>
          </a:fillRef>
          <a:effectRef idx="1">
            <a:schemeClr val="accent5"/>
          </a:effectRef>
          <a:fontRef idx="minor">
            <a:schemeClr val="dk1"/>
          </a:fontRef>
        </p:style>
        <p:txBody>
          <a:bodyPr/>
          <a:lstStyle/>
          <a:p>
            <a:pPr algn="ctr"/>
            <a:r>
              <a:rPr lang="es-ES" sz="2000" dirty="0" smtClean="0">
                <a:latin typeface="Verdana" pitchFamily="34" charset="0"/>
                <a:ea typeface="Verdana" pitchFamily="34" charset="0"/>
                <a:cs typeface="Verdana" pitchFamily="34" charset="0"/>
              </a:rPr>
              <a:t>“El caudillismo como sistema de liderazgo en las clases populares, emerge cuando se da una carencia, o particular debilidad de otras formas de organización.”</a:t>
            </a:r>
          </a:p>
          <a:p>
            <a:pPr algn="ctr"/>
            <a:endParaRPr lang="es-ES" sz="2000" dirty="0" smtClean="0">
              <a:latin typeface="Verdana" pitchFamily="34" charset="0"/>
              <a:ea typeface="Verdana" pitchFamily="34" charset="0"/>
              <a:cs typeface="Verdana" pitchFamily="34" charset="0"/>
            </a:endParaRPr>
          </a:p>
          <a:p>
            <a:pPr algn="ctr"/>
            <a:endParaRPr lang="es-ES" sz="2000" dirty="0" smtClean="0">
              <a:latin typeface="Verdana" pitchFamily="34" charset="0"/>
              <a:ea typeface="Verdana" pitchFamily="34" charset="0"/>
              <a:cs typeface="Verdana" pitchFamily="34" charset="0"/>
            </a:endParaRPr>
          </a:p>
          <a:p>
            <a:pPr algn="ctr"/>
            <a:r>
              <a:rPr lang="es-ES_tradnl" sz="1400" dirty="0" smtClean="0">
                <a:solidFill>
                  <a:srgbClr val="FF0000"/>
                </a:solidFill>
                <a:latin typeface="Verdana" pitchFamily="34" charset="0"/>
                <a:ea typeface="Verdana" pitchFamily="34" charset="0"/>
                <a:cs typeface="Verdana" pitchFamily="34" charset="0"/>
              </a:rPr>
              <a:t>Torcuato Di Tella, </a:t>
            </a:r>
            <a:r>
              <a:rPr lang="es-ES_tradnl" sz="1400" i="1" dirty="0" smtClean="0">
                <a:solidFill>
                  <a:srgbClr val="FF0000"/>
                </a:solidFill>
                <a:latin typeface="Verdana" pitchFamily="34" charset="0"/>
                <a:ea typeface="Verdana" pitchFamily="34" charset="0"/>
                <a:cs typeface="Verdana" pitchFamily="34" charset="0"/>
              </a:rPr>
              <a:t>Los partidos políticos</a:t>
            </a:r>
            <a:r>
              <a:rPr lang="es-ES_tradnl" sz="1400" dirty="0" smtClean="0">
                <a:solidFill>
                  <a:srgbClr val="FF0000"/>
                </a:solidFill>
                <a:latin typeface="Verdana" pitchFamily="34" charset="0"/>
                <a:ea typeface="Verdana" pitchFamily="34" charset="0"/>
                <a:cs typeface="Verdana" pitchFamily="34" charset="0"/>
              </a:rPr>
              <a:t>, Bs. As., AZ, 1998, </a:t>
            </a:r>
            <a:endParaRPr lang="es-ES" sz="1400" dirty="0">
              <a:solidFill>
                <a:srgbClr val="FF0000"/>
              </a:solidFill>
              <a:latin typeface="Verdana" pitchFamily="34" charset="0"/>
              <a:ea typeface="Verdana" pitchFamily="34" charset="0"/>
              <a:cs typeface="Verdana" pitchFamily="34" charset="0"/>
            </a:endParaRPr>
          </a:p>
        </p:txBody>
      </p:sp>
      <p:sp>
        <p:nvSpPr>
          <p:cNvPr id="8" name="7 Marcador de número de diapositiva"/>
          <p:cNvSpPr>
            <a:spLocks noGrp="1"/>
          </p:cNvSpPr>
          <p:nvPr>
            <p:ph type="sldNum" sz="quarter" idx="12"/>
          </p:nvPr>
        </p:nvSpPr>
        <p:spPr/>
        <p:txBody>
          <a:bodyPr/>
          <a:lstStyle/>
          <a:p>
            <a:pPr>
              <a:defRPr/>
            </a:pPr>
            <a:fld id="{423FD780-410A-48E4-A986-65A998C25254}" type="slidenum">
              <a:rPr lang="es-ES" smtClean="0"/>
              <a:pPr>
                <a:defRPr/>
              </a:pPr>
              <a:t>134</a:t>
            </a:fld>
            <a:endParaRPr lang="es-ES" dirty="0"/>
          </a:p>
        </p:txBody>
      </p:sp>
      <p:sp>
        <p:nvSpPr>
          <p:cNvPr id="9" name="8 CuadroTexto"/>
          <p:cNvSpPr txBox="1"/>
          <p:nvPr/>
        </p:nvSpPr>
        <p:spPr>
          <a:xfrm>
            <a:off x="0" y="5103674"/>
            <a:ext cx="9144000"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s-AR" sz="1800" dirty="0" smtClean="0">
              <a:latin typeface="Verdana" pitchFamily="34" charset="0"/>
              <a:ea typeface="Verdana" pitchFamily="34" charset="0"/>
              <a:cs typeface="Verdana" pitchFamily="34" charset="0"/>
            </a:endParaRPr>
          </a:p>
          <a:p>
            <a:pPr algn="ctr">
              <a:buFont typeface="Arial" pitchFamily="34" charset="0"/>
              <a:buChar char="•"/>
            </a:pPr>
            <a:r>
              <a:rPr lang="es-AR" sz="1800" dirty="0" smtClean="0">
                <a:latin typeface="Verdana" pitchFamily="34" charset="0"/>
                <a:ea typeface="Verdana" pitchFamily="34" charset="0"/>
                <a:cs typeface="Verdana" pitchFamily="34" charset="0"/>
              </a:rPr>
              <a:t>La centralidad del líder se acrecienta o disminuye dependiendo del grado de estabilidad del sistema institucional.</a:t>
            </a:r>
          </a:p>
          <a:p>
            <a:pPr algn="ctr"/>
            <a:r>
              <a:rPr lang="es-AR" sz="1800" dirty="0" smtClean="0">
                <a:latin typeface="Verdana" pitchFamily="34" charset="0"/>
                <a:ea typeface="Verdana" pitchFamily="34" charset="0"/>
                <a:cs typeface="Verdana" pitchFamily="34" charset="0"/>
              </a:rPr>
              <a:t>Si este es alto, la necesidad de una identificación simbólica con un punto exterior al sistema disminuye.”</a:t>
            </a:r>
          </a:p>
          <a:p>
            <a:pPr algn="ctr">
              <a:buFont typeface="Arial" pitchFamily="34" charset="0"/>
              <a:buChar char="•"/>
            </a:pPr>
            <a:r>
              <a:rPr lang="es-AR" sz="1600" dirty="0" smtClean="0">
                <a:solidFill>
                  <a:srgbClr val="FF0000"/>
                </a:solidFill>
                <a:latin typeface="Verdana" pitchFamily="34" charset="0"/>
                <a:ea typeface="Verdana" pitchFamily="34" charset="0"/>
                <a:cs typeface="Verdana" pitchFamily="34" charset="0"/>
              </a:rPr>
              <a:t>Ernesto </a:t>
            </a:r>
            <a:r>
              <a:rPr lang="es-AR" sz="1600" dirty="0" err="1" smtClean="0">
                <a:solidFill>
                  <a:srgbClr val="FF0000"/>
                </a:solidFill>
                <a:latin typeface="Verdana" pitchFamily="34" charset="0"/>
                <a:ea typeface="Verdana" pitchFamily="34" charset="0"/>
                <a:cs typeface="Verdana" pitchFamily="34" charset="0"/>
              </a:rPr>
              <a:t>Laclau</a:t>
            </a:r>
            <a:r>
              <a:rPr lang="es-AR" sz="1600" dirty="0" smtClean="0">
                <a:solidFill>
                  <a:srgbClr val="FF0000"/>
                </a:solidFill>
                <a:latin typeface="Verdana" pitchFamily="34" charset="0"/>
                <a:ea typeface="Verdana" pitchFamily="34" charset="0"/>
                <a:cs typeface="Verdana" pitchFamily="34" charset="0"/>
              </a:rPr>
              <a:t>, entrevista, Revista 23 Internacional, sobre su libro La Razón Populista</a:t>
            </a:r>
            <a:r>
              <a:rPr lang="es-AR" sz="1800" dirty="0" smtClean="0">
                <a:latin typeface="Verdana" pitchFamily="34" charset="0"/>
                <a:ea typeface="Verdana" pitchFamily="34" charset="0"/>
                <a:cs typeface="Verdana" pitchFamily="34" charset="0"/>
              </a:rPr>
              <a:t>.</a:t>
            </a:r>
            <a:endParaRPr lang="es-AR" sz="1800" dirty="0">
              <a:latin typeface="Verdana" pitchFamily="34" charset="0"/>
              <a:ea typeface="Verdana" pitchFamily="34" charset="0"/>
              <a:cs typeface="Verdana" pitchFamily="34" charset="0"/>
            </a:endParaRPr>
          </a:p>
        </p:txBody>
      </p:sp>
    </p:spTree>
  </p:cSld>
  <p:clrMapOvr>
    <a:masterClrMapping/>
  </p:clrMapOvr>
  <p:transition spd="med">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01752" y="457200"/>
            <a:ext cx="8842248" cy="1042974"/>
          </a:xfrm>
        </p:spPr>
        <p:style>
          <a:lnRef idx="1">
            <a:schemeClr val="accent2"/>
          </a:lnRef>
          <a:fillRef idx="2">
            <a:schemeClr val="accent2"/>
          </a:fillRef>
          <a:effectRef idx="1">
            <a:schemeClr val="accent2"/>
          </a:effectRef>
          <a:fontRef idx="minor">
            <a:schemeClr val="dk1"/>
          </a:fontRef>
        </p:style>
        <p:txBody>
          <a:bodyPr>
            <a:normAutofit/>
          </a:bodyPr>
          <a:lstStyle/>
          <a:p>
            <a:r>
              <a:rPr lang="es-ES" sz="4000" b="1" dirty="0" smtClean="0">
                <a:solidFill>
                  <a:srgbClr val="002060"/>
                </a:solidFill>
                <a:latin typeface="Rockwell" pitchFamily="18" charset="0"/>
              </a:rPr>
              <a:t>conclusiones</a:t>
            </a:r>
            <a:endParaRPr lang="es-ES" sz="4000" b="1" dirty="0">
              <a:solidFill>
                <a:srgbClr val="002060"/>
              </a:solidFill>
              <a:latin typeface="Rockwell" pitchFamily="18" charset="0"/>
            </a:endParaRPr>
          </a:p>
        </p:txBody>
      </p:sp>
      <p:sp>
        <p:nvSpPr>
          <p:cNvPr id="6" name="5 Subtítulo"/>
          <p:cNvSpPr>
            <a:spLocks noGrp="1"/>
          </p:cNvSpPr>
          <p:nvPr>
            <p:ph type="subTitle" idx="4294967295"/>
          </p:nvPr>
        </p:nvSpPr>
        <p:spPr>
          <a:xfrm>
            <a:off x="1371600" y="2285992"/>
            <a:ext cx="7772400" cy="1428760"/>
          </a:xfrm>
        </p:spPr>
        <p:style>
          <a:lnRef idx="1">
            <a:schemeClr val="dk1"/>
          </a:lnRef>
          <a:fillRef idx="2">
            <a:schemeClr val="dk1"/>
          </a:fillRef>
          <a:effectRef idx="1">
            <a:schemeClr val="dk1"/>
          </a:effectRef>
          <a:fontRef idx="minor">
            <a:schemeClr val="dk1"/>
          </a:fontRef>
        </p:style>
        <p:txBody>
          <a:bodyPr>
            <a:normAutofit/>
          </a:bodyPr>
          <a:lstStyle/>
          <a:p>
            <a:pPr algn="r">
              <a:buClr>
                <a:srgbClr val="0070C0"/>
              </a:buClr>
              <a:buFont typeface="Wingdings" pitchFamily="2" charset="2"/>
              <a:buChar char="v"/>
            </a:pPr>
            <a:r>
              <a:rPr lang="es-ES" b="1" i="1" dirty="0" smtClean="0">
                <a:solidFill>
                  <a:srgbClr val="002060"/>
                </a:solidFill>
                <a:latin typeface="Verdana" pitchFamily="34" charset="0"/>
                <a:ea typeface="Verdana" pitchFamily="34" charset="0"/>
                <a:cs typeface="Verdana" pitchFamily="34" charset="0"/>
              </a:rPr>
              <a:t>Sobre la historiografía y la teoría de la historia. </a:t>
            </a:r>
            <a:endParaRPr lang="es-ES" b="1" dirty="0" smtClean="0">
              <a:solidFill>
                <a:srgbClr val="002060"/>
              </a:solidFill>
              <a:latin typeface="Verdana" pitchFamily="34" charset="0"/>
              <a:ea typeface="Verdana" pitchFamily="34" charset="0"/>
              <a:cs typeface="Verdana" pitchFamily="34" charset="0"/>
            </a:endParaRPr>
          </a:p>
          <a:p>
            <a:pPr algn="r">
              <a:buClr>
                <a:srgbClr val="0070C0"/>
              </a:buClr>
              <a:buNone/>
            </a:pPr>
            <a:endParaRPr lang="es-ES" b="1" dirty="0">
              <a:solidFill>
                <a:srgbClr val="002060"/>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135D66AF-C910-4983-BC99-B3AC8A28F552}" type="slidenum">
              <a:rPr lang="es-ES" smtClean="0">
                <a:solidFill>
                  <a:schemeClr val="tx1"/>
                </a:solidFill>
              </a:rPr>
              <a:pPr>
                <a:defRPr/>
              </a:pPr>
              <a:t>135</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s-AR" b="1" dirty="0" smtClean="0">
                <a:effectLst/>
              </a:rPr>
              <a:t>DOS CONDICIONES PARA LA HISTORIOGRAFÍA</a:t>
            </a:r>
            <a:endParaRPr lang="es-AR" b="1" dirty="0">
              <a:effectLst/>
            </a:endParaRPr>
          </a:p>
        </p:txBody>
      </p:sp>
      <p:graphicFrame>
        <p:nvGraphicFramePr>
          <p:cNvPr id="5" name="4 Marcador de contenido"/>
          <p:cNvGraphicFramePr>
            <a:graphicFrameLocks noGrp="1"/>
          </p:cNvGraphicFramePr>
          <p:nvPr>
            <p:ph idx="1"/>
          </p:nvPr>
        </p:nvGraphicFramePr>
        <p:xfrm>
          <a:off x="1428728" y="1214422"/>
          <a:ext cx="6696092" cy="358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3EC2FA2D-D767-48C0-A1FF-3E2595A3516E}" type="slidenum">
              <a:rPr lang="es-ES" b="1" smtClean="0">
                <a:solidFill>
                  <a:schemeClr val="tx1"/>
                </a:solidFill>
              </a:rPr>
              <a:pPr>
                <a:defRPr/>
              </a:pPr>
              <a:t>136</a:t>
            </a:fld>
            <a:endParaRPr lang="es-ES" b="1" dirty="0">
              <a:solidFill>
                <a:schemeClr val="tx1"/>
              </a:solidFill>
            </a:endParaRPr>
          </a:p>
        </p:txBody>
      </p:sp>
      <p:sp>
        <p:nvSpPr>
          <p:cNvPr id="6" name="5 Rectángulo"/>
          <p:cNvSpPr/>
          <p:nvPr/>
        </p:nvSpPr>
        <p:spPr>
          <a:xfrm>
            <a:off x="285720" y="5286388"/>
            <a:ext cx="842968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Font typeface="Wingdings" pitchFamily="2" charset="2"/>
              <a:buChar char="v"/>
            </a:pPr>
            <a:r>
              <a:rPr lang="es-ES" sz="2000" dirty="0" smtClean="0">
                <a:latin typeface="Verdana" pitchFamily="34" charset="0"/>
                <a:ea typeface="Verdana" pitchFamily="34" charset="0"/>
                <a:cs typeface="Verdana" pitchFamily="34" charset="0"/>
              </a:rPr>
              <a:t> La historiografía tiene la responsabilidad de aportar la </a:t>
            </a:r>
            <a:r>
              <a:rPr lang="es-ES" sz="2000" dirty="0" smtClean="0">
                <a:solidFill>
                  <a:srgbClr val="C00000"/>
                </a:solidFill>
                <a:latin typeface="Verdana" pitchFamily="34" charset="0"/>
                <a:ea typeface="Verdana" pitchFamily="34" charset="0"/>
                <a:cs typeface="Verdana" pitchFamily="34" charset="0"/>
              </a:rPr>
              <a:t>“vigilancia epistemológica</a:t>
            </a:r>
            <a:r>
              <a:rPr lang="es-ES" sz="2000" dirty="0" smtClean="0">
                <a:latin typeface="Verdana" pitchFamily="34" charset="0"/>
                <a:ea typeface="Verdana" pitchFamily="34" charset="0"/>
                <a:cs typeface="Verdana" pitchFamily="34" charset="0"/>
              </a:rPr>
              <a:t>”, junto al pensamiento crítico y la observancia  ética.</a:t>
            </a:r>
          </a:p>
        </p:txBody>
      </p:sp>
    </p:spTree>
  </p:cSld>
  <p:clrMapOvr>
    <a:masterClrMapping/>
  </p:clrMapOvr>
  <p:transition spd="med">
    <p:wip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215074" y="928670"/>
            <a:ext cx="2928926" cy="5929330"/>
          </a:xfrm>
        </p:spPr>
        <p:style>
          <a:lnRef idx="1">
            <a:schemeClr val="dk1"/>
          </a:lnRef>
          <a:fillRef idx="2">
            <a:schemeClr val="dk1"/>
          </a:fillRef>
          <a:effectRef idx="1">
            <a:schemeClr val="dk1"/>
          </a:effectRef>
          <a:fontRef idx="minor">
            <a:schemeClr val="dk1"/>
          </a:fontRef>
        </p:style>
        <p:txBody>
          <a:bodyPr/>
          <a:lstStyle/>
          <a:p>
            <a:pPr algn="ctr">
              <a:buFont typeface="Wingdings" pitchFamily="2" charset="2"/>
              <a:buChar char="v"/>
            </a:pPr>
            <a:endParaRPr lang="es-ES" sz="1800" dirty="0" smtClean="0">
              <a:latin typeface="Verdana" pitchFamily="34" charset="0"/>
              <a:ea typeface="Verdana" pitchFamily="34" charset="0"/>
              <a:cs typeface="Verdana" pitchFamily="34" charset="0"/>
            </a:endParaRPr>
          </a:p>
          <a:p>
            <a:pPr algn="ctr">
              <a:buFont typeface="Wingdings" pitchFamily="2" charset="2"/>
              <a:buChar char="v"/>
            </a:pPr>
            <a:endParaRPr lang="es-ES" sz="1800" dirty="0" smtClean="0">
              <a:latin typeface="Verdana" pitchFamily="34" charset="0"/>
              <a:ea typeface="Verdana" pitchFamily="34" charset="0"/>
              <a:cs typeface="Verdana" pitchFamily="34" charset="0"/>
            </a:endParaRPr>
          </a:p>
          <a:p>
            <a:pPr algn="ctr">
              <a:buFont typeface="Wingdings" pitchFamily="2" charset="2"/>
              <a:buChar char="v"/>
            </a:pPr>
            <a:endParaRPr lang="es-ES" sz="1800" dirty="0" smtClean="0">
              <a:latin typeface="Verdana" pitchFamily="34" charset="0"/>
              <a:ea typeface="Verdana" pitchFamily="34" charset="0"/>
              <a:cs typeface="Verdana" pitchFamily="34" charset="0"/>
            </a:endParaRPr>
          </a:p>
          <a:p>
            <a:pPr algn="ctr">
              <a:buFont typeface="Wingdings" pitchFamily="2" charset="2"/>
              <a:buChar char="v"/>
            </a:pPr>
            <a:r>
              <a:rPr lang="es-ES" sz="18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La teoría de la historiografía, probablemente tendrá como función,  pronunciarse acerca de qué es lo histórico y su método, precisando la naturaleza del objeto de estudio. </a:t>
            </a:r>
          </a:p>
          <a:p>
            <a:pPr algn="ctr">
              <a:buFont typeface="Wingdings" pitchFamily="2" charset="2"/>
              <a:buChar char="v"/>
            </a:pPr>
            <a:endParaRPr lang="es-ES" sz="2000" dirty="0" smtClean="0">
              <a:latin typeface="Verdana" pitchFamily="34" charset="0"/>
              <a:ea typeface="Verdana" pitchFamily="34" charset="0"/>
              <a:cs typeface="Verdana" pitchFamily="34" charset="0"/>
            </a:endParaRPr>
          </a:p>
          <a:p>
            <a:pPr algn="ctr"/>
            <a:endParaRPr lang="es-ES" sz="2000" dirty="0">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930144"/>
            <a:ext cx="6215074" cy="5927856"/>
          </a:xfrm>
        </p:spPr>
        <p:style>
          <a:lnRef idx="1">
            <a:schemeClr val="accent1"/>
          </a:lnRef>
          <a:fillRef idx="2">
            <a:schemeClr val="accent1"/>
          </a:fillRef>
          <a:effectRef idx="1">
            <a:schemeClr val="accent1"/>
          </a:effectRef>
          <a:fontRef idx="minor">
            <a:schemeClr val="dk1"/>
          </a:fontRef>
        </p:style>
        <p:txBody>
          <a:bodyPr/>
          <a:lstStyle/>
          <a:p>
            <a:pPr>
              <a:buNone/>
            </a:pPr>
            <a:r>
              <a:rPr lang="es-MX" sz="2000" dirty="0" smtClean="0">
                <a:latin typeface="Verdana" pitchFamily="34" charset="0"/>
                <a:ea typeface="Verdana" pitchFamily="34" charset="0"/>
                <a:cs typeface="Verdana" pitchFamily="34" charset="0"/>
              </a:rPr>
              <a:t>Se observa:</a:t>
            </a:r>
          </a:p>
          <a:p>
            <a:r>
              <a:rPr lang="es-ES" sz="2000" dirty="0" smtClean="0">
                <a:latin typeface="Verdana" pitchFamily="34" charset="0"/>
                <a:ea typeface="Verdana" pitchFamily="34" charset="0"/>
                <a:cs typeface="Verdana" pitchFamily="34" charset="0"/>
              </a:rPr>
              <a:t>Insuficiencia de herramientas conceptuales en el desarrollo historiográfico y la necesidad de elaborarlas. </a:t>
            </a:r>
          </a:p>
          <a:p>
            <a:r>
              <a:rPr lang="es-ES" sz="2000" dirty="0" smtClean="0">
                <a:latin typeface="Verdana" pitchFamily="34" charset="0"/>
                <a:ea typeface="Verdana" pitchFamily="34" charset="0"/>
                <a:cs typeface="Verdana" pitchFamily="34" charset="0"/>
              </a:rPr>
              <a:t>La necesidad de lograr habilidad para pensar en términos abstractos.</a:t>
            </a:r>
          </a:p>
          <a:p>
            <a:endParaRPr lang="es-ES" sz="2000" dirty="0" smtClean="0">
              <a:latin typeface="Verdana" pitchFamily="34" charset="0"/>
              <a:ea typeface="Verdana" pitchFamily="34" charset="0"/>
              <a:cs typeface="Verdana" pitchFamily="34" charset="0"/>
            </a:endParaRPr>
          </a:p>
          <a:p>
            <a:pPr>
              <a:buNone/>
            </a:pPr>
            <a:r>
              <a:rPr lang="es-MX" sz="2000" dirty="0" smtClean="0">
                <a:latin typeface="Verdana" pitchFamily="34" charset="0"/>
                <a:ea typeface="Verdana" pitchFamily="34" charset="0"/>
                <a:cs typeface="Verdana" pitchFamily="34" charset="0"/>
              </a:rPr>
              <a:t>Se propone:</a:t>
            </a:r>
          </a:p>
          <a:p>
            <a:r>
              <a:rPr lang="es-MX" sz="2000" dirty="0" smtClean="0">
                <a:latin typeface="Verdana" pitchFamily="34" charset="0"/>
                <a:ea typeface="Verdana" pitchFamily="34" charset="0"/>
                <a:cs typeface="Verdana" pitchFamily="34" charset="0"/>
              </a:rPr>
              <a:t>Que se fijen criterios para incorporar el pensamiento interdisciplinario, especialmente el posmoderno, </a:t>
            </a:r>
            <a:r>
              <a:rPr lang="es-MX" sz="2000" b="1" dirty="0" smtClean="0">
                <a:latin typeface="Verdana" pitchFamily="34" charset="0"/>
                <a:ea typeface="Verdana" pitchFamily="34" charset="0"/>
                <a:cs typeface="Verdana" pitchFamily="34" charset="0"/>
              </a:rPr>
              <a:t>cuestionado como alternativa historiográfica.</a:t>
            </a:r>
          </a:p>
          <a:p>
            <a:r>
              <a:rPr lang="es-ES" sz="2000" dirty="0" smtClean="0">
                <a:latin typeface="Verdana" pitchFamily="34" charset="0"/>
                <a:ea typeface="Verdana" pitchFamily="34" charset="0"/>
                <a:cs typeface="Verdana" pitchFamily="34" charset="0"/>
              </a:rPr>
              <a:t>Elegir núcleos centrales en torno a los cuales organizar un conjunto de pensamiento histórico.</a:t>
            </a:r>
          </a:p>
          <a:p>
            <a:r>
              <a:rPr lang="es-ES" sz="2000" dirty="0" smtClean="0">
                <a:latin typeface="Verdana" pitchFamily="34" charset="0"/>
                <a:ea typeface="Verdana" pitchFamily="34" charset="0"/>
                <a:cs typeface="Verdana" pitchFamily="34" charset="0"/>
              </a:rPr>
              <a:t>Que esos núcleos se conviertan en</a:t>
            </a:r>
            <a:r>
              <a:rPr lang="es-ES" sz="2000" u="sng"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categorías para investigar el pasado.</a:t>
            </a:r>
            <a:endParaRPr lang="es-ES" sz="2000" dirty="0">
              <a:latin typeface="Verdana" pitchFamily="34" charset="0"/>
              <a:ea typeface="Verdana" pitchFamily="34" charset="0"/>
              <a:cs typeface="Verdana" pitchFamily="34" charset="0"/>
            </a:endParaRPr>
          </a:p>
        </p:txBody>
      </p:sp>
      <p:sp>
        <p:nvSpPr>
          <p:cNvPr id="2" name="1 Título"/>
          <p:cNvSpPr>
            <a:spLocks noGrp="1"/>
          </p:cNvSpPr>
          <p:nvPr>
            <p:ph type="title"/>
          </p:nvPr>
        </p:nvSpPr>
        <p:spPr>
          <a:xfrm>
            <a:off x="0" y="0"/>
            <a:ext cx="9144000" cy="94775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2400" dirty="0" smtClean="0">
                <a:latin typeface="Rockwell" pitchFamily="18" charset="0"/>
              </a:rPr>
              <a:t/>
            </a:r>
            <a:br>
              <a:rPr lang="es-ES" sz="2400" dirty="0" smtClean="0">
                <a:latin typeface="Rockwell" pitchFamily="18" charset="0"/>
              </a:rPr>
            </a:br>
            <a:r>
              <a:rPr lang="es-ES" sz="2400" dirty="0" smtClean="0">
                <a:latin typeface="Rockwell" pitchFamily="18" charset="0"/>
              </a:rPr>
              <a:t/>
            </a:r>
            <a:br>
              <a:rPr lang="es-ES" sz="2400" dirty="0" smtClean="0">
                <a:latin typeface="Rockwell" pitchFamily="18" charset="0"/>
              </a:rPr>
            </a:br>
            <a:r>
              <a:rPr lang="es-ES" sz="2400" dirty="0" smtClean="0">
                <a:latin typeface="Rockwell" pitchFamily="18" charset="0"/>
              </a:rPr>
              <a:t>SOBRE LA HISTORIOGRAFÍA Y LA TEORÍA DE LA HISTORIA.</a:t>
            </a: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solidFill>
                  <a:schemeClr val="tx1"/>
                </a:solidFill>
              </a:rPr>
              <a:pPr>
                <a:defRPr/>
              </a:pPr>
              <a:t>137</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478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
            </a:r>
            <a:br>
              <a:rPr lang="es-ES" sz="3200" b="0" dirty="0" smtClean="0">
                <a:effectLst/>
                <a:latin typeface="Rockwell" pitchFamily="18" charset="0"/>
              </a:rPr>
            </a:br>
            <a:r>
              <a:rPr lang="es-ES" sz="3200" b="0" dirty="0" smtClean="0">
                <a:effectLst/>
                <a:latin typeface="Rockwell" pitchFamily="18" charset="0"/>
              </a:rPr>
              <a:t>SOBRE LA HISTORIOGRAFÍA Y LA TEORÍA DE LA HISTORIA.</a:t>
            </a:r>
          </a:p>
        </p:txBody>
      </p:sp>
      <p:sp>
        <p:nvSpPr>
          <p:cNvPr id="5" name="4 Marcador de texto"/>
          <p:cNvSpPr>
            <a:spLocks noGrp="1"/>
          </p:cNvSpPr>
          <p:nvPr>
            <p:ph type="body" idx="2"/>
          </p:nvPr>
        </p:nvSpPr>
        <p:spPr>
          <a:xfrm>
            <a:off x="4929190" y="1643050"/>
            <a:ext cx="4214810" cy="5000660"/>
          </a:xfrm>
          <a:effectLst>
            <a:outerShdw blurRad="65500" dist="38100" dir="5400000" rotWithShape="0">
              <a:srgbClr val="000000">
                <a:alpha val="40000"/>
              </a:srgbClr>
            </a:outerShdw>
            <a:softEdge rad="127000"/>
          </a:effectLst>
        </p:spPr>
        <p:style>
          <a:lnRef idx="1">
            <a:schemeClr val="accent1"/>
          </a:lnRef>
          <a:fillRef idx="2">
            <a:schemeClr val="accent1"/>
          </a:fillRef>
          <a:effectRef idx="1">
            <a:schemeClr val="accent1"/>
          </a:effectRef>
          <a:fontRef idx="minor">
            <a:schemeClr val="dk1"/>
          </a:fontRef>
        </p:style>
        <p:txBody>
          <a:bodyPr/>
          <a:lstStyle/>
          <a:p>
            <a:pPr algn="ctr"/>
            <a:r>
              <a:rPr lang="es-ES" sz="2000" dirty="0" smtClean="0">
                <a:latin typeface="Verdana" pitchFamily="34" charset="0"/>
                <a:ea typeface="Verdana" pitchFamily="34" charset="0"/>
                <a:cs typeface="Verdana" pitchFamily="34" charset="0"/>
              </a:rPr>
              <a:t> </a:t>
            </a:r>
          </a:p>
          <a:p>
            <a:pPr algn="ctr">
              <a:buClr>
                <a:schemeClr val="tx1"/>
              </a:buClr>
              <a:buFont typeface="Wingdings" pitchFamily="2" charset="2"/>
              <a:buChar char="Ø"/>
            </a:pPr>
            <a:r>
              <a:rPr lang="es-ES" sz="2000" dirty="0" smtClean="0">
                <a:latin typeface="Verdana" pitchFamily="34" charset="0"/>
                <a:ea typeface="Verdana" pitchFamily="34" charset="0"/>
                <a:cs typeface="Verdana" pitchFamily="34" charset="0"/>
              </a:rPr>
              <a:t> El análisis de la historia y de la historiografía necesita de una nueva discusión sobre el mundo real como objeto y campo específico de la historia.</a:t>
            </a:r>
          </a:p>
          <a:p>
            <a:pPr algn="ctr">
              <a:buClr>
                <a:schemeClr val="tx1"/>
              </a:buClr>
              <a:buFont typeface="Wingdings" pitchFamily="2" charset="2"/>
              <a:buChar char="Ø"/>
            </a:pPr>
            <a:endParaRPr lang="es-ES" sz="2000" dirty="0" smtClean="0">
              <a:latin typeface="Verdana" pitchFamily="34" charset="0"/>
              <a:ea typeface="Verdana" pitchFamily="34" charset="0"/>
              <a:cs typeface="Verdana" pitchFamily="34" charset="0"/>
            </a:endParaRPr>
          </a:p>
          <a:p>
            <a:pPr algn="ctr">
              <a:buClr>
                <a:schemeClr val="tx1"/>
              </a:buClr>
              <a:buFont typeface="Wingdings" pitchFamily="2" charset="2"/>
              <a:buChar char="Ø"/>
            </a:pPr>
            <a:r>
              <a:rPr lang="es-ES" sz="2000" dirty="0" smtClean="0">
                <a:latin typeface="Verdana" pitchFamily="34" charset="0"/>
                <a:ea typeface="Verdana" pitchFamily="34" charset="0"/>
                <a:cs typeface="Verdana" pitchFamily="34" charset="0"/>
              </a:rPr>
              <a:t>De la demitificación como propósito y objetivo disciplinar.</a:t>
            </a:r>
          </a:p>
          <a:p>
            <a:pPr algn="ctr">
              <a:buClr>
                <a:schemeClr val="tx1"/>
              </a:buClr>
              <a:buFont typeface="Wingdings" pitchFamily="2" charset="2"/>
              <a:buChar char="Ø"/>
            </a:pPr>
            <a:endParaRPr lang="es-ES" sz="2000" dirty="0" smtClean="0">
              <a:latin typeface="Verdana" pitchFamily="34" charset="0"/>
              <a:ea typeface="Verdana" pitchFamily="34" charset="0"/>
              <a:cs typeface="Verdana" pitchFamily="34" charset="0"/>
            </a:endParaRPr>
          </a:p>
          <a:p>
            <a:pPr algn="ctr">
              <a:buClr>
                <a:schemeClr val="tx1"/>
              </a:buClr>
              <a:buFont typeface="Wingdings" pitchFamily="2" charset="2"/>
              <a:buChar char="Ø"/>
            </a:pPr>
            <a:r>
              <a:rPr lang="es-ES" sz="2000" dirty="0" smtClean="0">
                <a:latin typeface="Verdana" pitchFamily="34" charset="0"/>
                <a:ea typeface="Verdana" pitchFamily="34" charset="0"/>
                <a:cs typeface="Verdana" pitchFamily="34" charset="0"/>
              </a:rPr>
              <a:t>De la racionalidad, para la explicación de los problemas reales de las sociedades del presente y del pasado. </a:t>
            </a:r>
            <a:endParaRPr lang="es-ES" sz="2000" dirty="0">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285720" y="1571612"/>
            <a:ext cx="4643470" cy="4286280"/>
          </a:xfrm>
        </p:spPr>
        <p:txBody>
          <a:bodyPr/>
          <a:lstStyle/>
          <a:p>
            <a:pPr algn="ctr">
              <a:buNone/>
            </a:pPr>
            <a:endParaRPr lang="es-ES" sz="2000" dirty="0" smtClean="0">
              <a:latin typeface="Verdana" pitchFamily="34" charset="0"/>
              <a:ea typeface="Verdana" pitchFamily="34" charset="0"/>
              <a:cs typeface="Verdana" pitchFamily="34" charset="0"/>
            </a:endParaRPr>
          </a:p>
          <a:p>
            <a:pPr algn="ctr">
              <a:lnSpc>
                <a:spcPct val="150000"/>
              </a:lnSpc>
            </a:pPr>
            <a:r>
              <a:rPr lang="es-ES" sz="2000" dirty="0" smtClean="0">
                <a:latin typeface="Verdana" pitchFamily="34" charset="0"/>
                <a:ea typeface="Verdana" pitchFamily="34" charset="0"/>
                <a:cs typeface="Verdana" pitchFamily="34" charset="0"/>
              </a:rPr>
              <a:t>Provocar replanteos teóricos que rescaten valores actualizados  de la modernidad y la ilustración.</a:t>
            </a:r>
          </a:p>
          <a:p>
            <a:pPr algn="ctr">
              <a:lnSpc>
                <a:spcPct val="150000"/>
              </a:lnSpc>
              <a:buNone/>
            </a:pPr>
            <a:r>
              <a:rPr lang="es-ES" sz="2000" dirty="0" smtClean="0">
                <a:latin typeface="Verdana" pitchFamily="34" charset="0"/>
                <a:ea typeface="Verdana" pitchFamily="34" charset="0"/>
                <a:cs typeface="Verdana" pitchFamily="34" charset="0"/>
              </a:rPr>
              <a:t> Es imprescindible una historia que desde una racionalidad crítica y autocrítica  analice el pasado.</a:t>
            </a:r>
          </a:p>
        </p:txBody>
      </p:sp>
      <p:sp>
        <p:nvSpPr>
          <p:cNvPr id="6" name="5 Marcador de número de diapositiva"/>
          <p:cNvSpPr>
            <a:spLocks noGrp="1"/>
          </p:cNvSpPr>
          <p:nvPr>
            <p:ph type="sldNum" sz="quarter" idx="12"/>
          </p:nvPr>
        </p:nvSpPr>
        <p:spPr>
          <a:xfrm>
            <a:off x="8429652" y="6492875"/>
            <a:ext cx="457200" cy="365125"/>
          </a:xfrm>
        </p:spPr>
        <p:txBody>
          <a:bodyPr/>
          <a:lstStyle/>
          <a:p>
            <a:pPr>
              <a:defRPr/>
            </a:pPr>
            <a:fld id="{50BAC7DF-6FE7-4E2F-9265-4E8FF58841BA}" type="slidenum">
              <a:rPr lang="es-ES" smtClean="0">
                <a:solidFill>
                  <a:schemeClr val="tx1"/>
                </a:solidFill>
              </a:rPr>
              <a:pPr>
                <a:defRPr/>
              </a:pPr>
              <a:t>138</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p:txBody>
          <a:bodyPr/>
          <a:lstStyle/>
          <a:p>
            <a:pPr marL="17463" marR="0" algn="ctr">
              <a:lnSpc>
                <a:spcPct val="150000"/>
              </a:lnSpc>
              <a:spcBef>
                <a:spcPct val="0"/>
              </a:spcBef>
            </a:pPr>
            <a:r>
              <a:rPr lang="es-ES_tradnl" sz="1800" b="1" dirty="0" smtClean="0">
                <a:solidFill>
                  <a:srgbClr val="C00000"/>
                </a:solidFill>
                <a:latin typeface="Verdana" pitchFamily="34" charset="0"/>
                <a:ea typeface="Verdana" pitchFamily="34" charset="0"/>
                <a:cs typeface="Verdana" pitchFamily="34" charset="0"/>
              </a:rPr>
              <a:t>Si hay cuestionamientos sobre los fundamentos científicos del discurso histórico es porque falta teoría de la historia como quehacer especifico de los involucrados en la disciplina. </a:t>
            </a:r>
            <a:endParaRPr lang="es-ES" sz="1800" b="1" dirty="0" smtClean="0">
              <a:solidFill>
                <a:srgbClr val="C00000"/>
              </a:solidFill>
              <a:latin typeface="Verdana" pitchFamily="34" charset="0"/>
              <a:ea typeface="Verdana" pitchFamily="34" charset="0"/>
              <a:cs typeface="Verdana" pitchFamily="34" charset="0"/>
            </a:endParaRPr>
          </a:p>
        </p:txBody>
      </p:sp>
      <p:sp>
        <p:nvSpPr>
          <p:cNvPr id="4" name="3 Marcador de contenido"/>
          <p:cNvSpPr>
            <a:spLocks noGrp="1"/>
          </p:cNvSpPr>
          <p:nvPr>
            <p:ph sz="half" idx="1"/>
          </p:nvPr>
        </p:nvSpPr>
        <p:spPr>
          <a:xfrm>
            <a:off x="0" y="1428736"/>
            <a:ext cx="5357818" cy="5429264"/>
          </a:xfrm>
        </p:spPr>
        <p:style>
          <a:lnRef idx="1">
            <a:schemeClr val="accent1"/>
          </a:lnRef>
          <a:fillRef idx="2">
            <a:schemeClr val="accent1"/>
          </a:fillRef>
          <a:effectRef idx="1">
            <a:schemeClr val="accent1"/>
          </a:effectRef>
          <a:fontRef idx="minor">
            <a:schemeClr val="dk1"/>
          </a:fontRef>
        </p:style>
        <p:txBody>
          <a:bodyPr>
            <a:noAutofit/>
          </a:bodyPr>
          <a:lstStyle/>
          <a:p>
            <a:pPr marL="6350" indent="90488"/>
            <a:r>
              <a:rPr lang="es-ES_tradnl" sz="1800" dirty="0" smtClean="0">
                <a:latin typeface="Verdana" pitchFamily="34" charset="0"/>
                <a:ea typeface="Verdana" pitchFamily="34" charset="0"/>
                <a:cs typeface="Verdana" pitchFamily="34" charset="0"/>
              </a:rPr>
              <a:t>La finalidad del trabajo ha sido indagar la preocupación de los historiadores por la teoría de la historia y se puede concluir que en general no se ha avanzado mucho en el interés sobre este tema.</a:t>
            </a:r>
          </a:p>
          <a:p>
            <a:pPr marL="6350" indent="90488">
              <a:buNone/>
            </a:pPr>
            <a:r>
              <a:rPr lang="es-ES_tradnl" sz="1800" dirty="0" smtClean="0">
                <a:latin typeface="Verdana" pitchFamily="34" charset="0"/>
                <a:ea typeface="Verdana" pitchFamily="34" charset="0"/>
                <a:cs typeface="Verdana" pitchFamily="34" charset="0"/>
              </a:rPr>
              <a:t> </a:t>
            </a:r>
          </a:p>
          <a:p>
            <a:pPr marL="6350" indent="90488"/>
            <a:r>
              <a:rPr lang="es-ES" sz="1800" dirty="0" smtClean="0">
                <a:latin typeface="Verdana" pitchFamily="34" charset="0"/>
                <a:ea typeface="Verdana" pitchFamily="34" charset="0"/>
                <a:cs typeface="Verdana" pitchFamily="34" charset="0"/>
              </a:rPr>
              <a:t>No obstante es innegable que en los últimos años del siglo XX se produce </a:t>
            </a:r>
            <a:r>
              <a:rPr lang="es-ES" sz="1800" b="1" dirty="0" smtClean="0">
                <a:latin typeface="Verdana" pitchFamily="34" charset="0"/>
                <a:ea typeface="Verdana" pitchFamily="34" charset="0"/>
                <a:cs typeface="Verdana" pitchFamily="34" charset="0"/>
              </a:rPr>
              <a:t>el retorno crítico de los historiadores sobre su quehacer, sus procedimientos y sus convicciones.</a:t>
            </a:r>
          </a:p>
        </p:txBody>
      </p:sp>
      <p:sp>
        <p:nvSpPr>
          <p:cNvPr id="2" name="1 Título"/>
          <p:cNvSpPr>
            <a:spLocks noGrp="1"/>
          </p:cNvSpPr>
          <p:nvPr>
            <p:ph type="title"/>
          </p:nvPr>
        </p:nvSpPr>
        <p:spPr>
          <a:xfrm>
            <a:off x="0" y="0"/>
            <a:ext cx="9144000" cy="14478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2800" i="1" dirty="0" smtClean="0">
                <a:effectLst/>
                <a:latin typeface="Rockwell" pitchFamily="18" charset="0"/>
              </a:rPr>
              <a:t>CATEGORÍAS, CONTROVERSIAS Y DILEMAS</a:t>
            </a:r>
            <a:r>
              <a:rPr lang="es-ES" sz="2800" dirty="0" smtClean="0">
                <a:effectLst/>
                <a:latin typeface="Rockwell" pitchFamily="18" charset="0"/>
              </a:rPr>
              <a:t/>
            </a:r>
            <a:br>
              <a:rPr lang="es-ES" sz="2800" dirty="0" smtClean="0">
                <a:effectLst/>
                <a:latin typeface="Rockwell" pitchFamily="18" charset="0"/>
              </a:rPr>
            </a:br>
            <a:endParaRPr lang="es-ES" sz="2800" dirty="0">
              <a:effectLst/>
              <a:latin typeface="Rockwell" pitchFamily="18" charset="0"/>
            </a:endParaRPr>
          </a:p>
        </p:txBody>
      </p:sp>
      <p:sp>
        <p:nvSpPr>
          <p:cNvPr id="5" name="4 Marcador de número de diapositiva"/>
          <p:cNvSpPr>
            <a:spLocks noGrp="1"/>
          </p:cNvSpPr>
          <p:nvPr>
            <p:ph type="sldNum" sz="quarter" idx="12"/>
          </p:nvPr>
        </p:nvSpPr>
        <p:spPr/>
        <p:txBody>
          <a:bodyPr/>
          <a:lstStyle/>
          <a:p>
            <a:pPr>
              <a:defRPr/>
            </a:pPr>
            <a:fld id="{50BAC7DF-6FE7-4E2F-9265-4E8FF58841BA}" type="slidenum">
              <a:rPr lang="es-ES" smtClean="0">
                <a:solidFill>
                  <a:schemeClr val="tx1"/>
                </a:solidFill>
              </a:rPr>
              <a:pPr>
                <a:defRPr/>
              </a:pPr>
              <a:t>139</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8107" y="571480"/>
            <a:ext cx="8591611" cy="6000792"/>
          </a:xfrm>
        </p:spPr>
        <p:txBody>
          <a:bodyPr/>
          <a:lstStyle/>
          <a:p>
            <a:r>
              <a:rPr lang="es-ES" b="1" dirty="0" smtClean="0"/>
              <a:t>El modelo explicativo estructural fue cuestionado. Desencanto de los modelos </a:t>
            </a:r>
            <a:r>
              <a:rPr lang="es-ES" b="1" dirty="0" err="1" smtClean="0"/>
              <a:t>macrosociales</a:t>
            </a:r>
            <a:r>
              <a:rPr lang="es-ES" b="1" dirty="0" smtClean="0"/>
              <a:t> y el debilitamiento de los idearios universalistas (fines década de los 60 y 70). “La crisis de la historiografía”.</a:t>
            </a:r>
          </a:p>
          <a:p>
            <a:endParaRPr lang="es-ES" b="1" dirty="0" smtClean="0"/>
          </a:p>
          <a:p>
            <a:r>
              <a:rPr lang="es-ES" b="1" dirty="0" smtClean="0"/>
              <a:t>En los años 70 se produce un crecimiento diversificado del “movimiento </a:t>
            </a:r>
            <a:r>
              <a:rPr lang="es-ES" b="1" dirty="0" err="1" smtClean="0"/>
              <a:t>Annales</a:t>
            </a:r>
            <a:r>
              <a:rPr lang="es-ES" b="1" dirty="0" smtClean="0"/>
              <a:t>”. La renovación del repertorio de los objetos parece ilimitado como la reformulación de problemáticas para la historiografía. </a:t>
            </a:r>
          </a:p>
          <a:p>
            <a:pPr>
              <a:buNone/>
            </a:pPr>
            <a:endParaRPr lang="es-ES" b="1" dirty="0" smtClean="0"/>
          </a:p>
          <a:p>
            <a:r>
              <a:rPr lang="es-ES" b="1" dirty="0" smtClean="0"/>
              <a:t>La orientación teórica de los estudios históricos sufre el impacto del pensamiento posmoderno. (años 80-90)</a:t>
            </a:r>
          </a:p>
          <a:p>
            <a:endParaRPr lang="es-ES" b="1" dirty="0"/>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14</a:t>
            </a:fld>
            <a:endParaRPr lang="en-US" dirty="0"/>
          </a:p>
        </p:txBody>
      </p:sp>
    </p:spTree>
  </p:cSld>
  <p:clrMapOvr>
    <a:masterClrMapping/>
  </p:clrMapOvr>
  <p:transition spd="med">
    <p:wip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p:nvPr>
        </p:nvSpPr>
        <p:spPr>
          <a:xfrm>
            <a:off x="285720" y="274638"/>
            <a:ext cx="8734455" cy="6154758"/>
          </a:xfr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pPr>
              <a:lnSpc>
                <a:spcPct val="150000"/>
              </a:lnSpc>
            </a:pPr>
            <a:r>
              <a:rPr lang="es-AR" sz="2200" dirty="0" smtClean="0">
                <a:solidFill>
                  <a:schemeClr val="tx1"/>
                </a:solidFill>
              </a:rPr>
              <a:t>El proceso histórico es la secuencia en el tiempo y en el espacio de acciones humanas que afectan las condiciones que influyen de alguna manera sobre otras acciones humanas.</a:t>
            </a:r>
          </a:p>
          <a:p>
            <a:pPr>
              <a:lnSpc>
                <a:spcPct val="150000"/>
              </a:lnSpc>
            </a:pPr>
            <a:r>
              <a:rPr lang="es-AR" sz="2200" dirty="0" smtClean="0">
                <a:solidFill>
                  <a:schemeClr val="tx1"/>
                </a:solidFill>
              </a:rPr>
              <a:t>No todas las acciones humanas son históricas como no lo son la mayoría de las actividades puramente biológicas del ser humano ni la mayor parte de sus actividades privadas consideradas aisladamente.</a:t>
            </a:r>
          </a:p>
          <a:p>
            <a:pPr>
              <a:lnSpc>
                <a:spcPct val="150000"/>
              </a:lnSpc>
            </a:pPr>
            <a:r>
              <a:rPr lang="es-AR" sz="2200" dirty="0" smtClean="0">
                <a:solidFill>
                  <a:schemeClr val="tx1"/>
                </a:solidFill>
              </a:rPr>
              <a:t>Los seres humanos ejercen su libertad dentro del contexto dado por los factores reales. Los factores ideales ejercen su acción dentro de los límites no tan flexibles de los factores reales.</a:t>
            </a:r>
            <a:endParaRPr lang="es-AR" sz="2200" dirty="0">
              <a:solidFill>
                <a:schemeClr val="tx1"/>
              </a:solidFill>
            </a:endParaRPr>
          </a:p>
        </p:txBody>
      </p:sp>
      <p:sp>
        <p:nvSpPr>
          <p:cNvPr id="3" name="2 Marcador de número de diapositiva"/>
          <p:cNvSpPr>
            <a:spLocks noGrp="1"/>
          </p:cNvSpPr>
          <p:nvPr>
            <p:ph type="sldNum" sz="quarter" idx="12"/>
          </p:nvPr>
        </p:nvSpPr>
        <p:spPr>
          <a:xfrm>
            <a:off x="8529662" y="6381750"/>
            <a:ext cx="614338" cy="476250"/>
          </a:xfrm>
        </p:spPr>
        <p:txBody>
          <a:bodyPr/>
          <a:lstStyle/>
          <a:p>
            <a:pPr>
              <a:defRPr/>
            </a:pPr>
            <a:fld id="{135D66AF-C910-4983-BC99-B3AC8A28F552}" type="slidenum">
              <a:rPr lang="es-ES" smtClean="0"/>
              <a:pPr>
                <a:defRPr/>
              </a:pPr>
              <a:t>140</a:t>
            </a:fld>
            <a:endParaRPr lang="es-ES" dirty="0"/>
          </a:p>
        </p:txBody>
      </p:sp>
    </p:spTree>
  </p:cSld>
  <p:clrMapOvr>
    <a:masterClrMapping/>
  </p:clrMapOvr>
  <p:transition spd="med">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643998" cy="112299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s-AR" dirty="0" smtClean="0">
                <a:solidFill>
                  <a:srgbClr val="002060"/>
                </a:solidFill>
                <a:effectLst/>
                <a:latin typeface="Rockwell" pitchFamily="18" charset="0"/>
              </a:rPr>
              <a:t>PLANTEOS  TEÓRICOS EN LA HISTORIOGRAFÍA</a:t>
            </a:r>
            <a:endParaRPr lang="es-AR" dirty="0">
              <a:solidFill>
                <a:srgbClr val="002060"/>
              </a:solidFill>
              <a:effectLst/>
              <a:latin typeface="Rockwell" pitchFamily="18" charset="0"/>
            </a:endParaRPr>
          </a:p>
        </p:txBody>
      </p:sp>
      <p:sp>
        <p:nvSpPr>
          <p:cNvPr id="5" name="4 Marcador de contenido"/>
          <p:cNvSpPr>
            <a:spLocks noGrp="1"/>
          </p:cNvSpPr>
          <p:nvPr>
            <p:ph sz="quarter" idx="2"/>
          </p:nvPr>
        </p:nvSpPr>
        <p:spPr>
          <a:xfrm>
            <a:off x="500034" y="1571612"/>
            <a:ext cx="3929090" cy="4643470"/>
          </a:xfrm>
        </p:spPr>
        <p:style>
          <a:lnRef idx="1">
            <a:schemeClr val="accent1"/>
          </a:lnRef>
          <a:fillRef idx="2">
            <a:schemeClr val="accent1"/>
          </a:fillRef>
          <a:effectRef idx="1">
            <a:schemeClr val="accent1"/>
          </a:effectRef>
          <a:fontRef idx="minor">
            <a:schemeClr val="dk1"/>
          </a:fontRef>
        </p:style>
        <p:txBody>
          <a:bodyPr/>
          <a:lstStyle/>
          <a:p>
            <a:pPr algn="ctr">
              <a:buNone/>
            </a:pPr>
            <a:r>
              <a:rPr lang="es-AR" sz="2800" dirty="0" smtClean="0">
                <a:latin typeface="Verdana" pitchFamily="34" charset="0"/>
                <a:ea typeface="Verdana" pitchFamily="34" charset="0"/>
                <a:cs typeface="Verdana" pitchFamily="34" charset="0"/>
              </a:rPr>
              <a:t>Filósofos, Sociólogos, Antropólogos:</a:t>
            </a:r>
          </a:p>
          <a:p>
            <a:pPr algn="ctr">
              <a:buNone/>
            </a:pPr>
            <a:endParaRPr lang="es-AR" sz="2800" dirty="0" smtClean="0">
              <a:latin typeface="Verdana" pitchFamily="34" charset="0"/>
              <a:ea typeface="Verdana" pitchFamily="34" charset="0"/>
              <a:cs typeface="Verdana" pitchFamily="34" charset="0"/>
            </a:endParaRPr>
          </a:p>
          <a:p>
            <a:pPr algn="ctr"/>
            <a:r>
              <a:rPr lang="es-AR" sz="2800" dirty="0" smtClean="0">
                <a:latin typeface="Verdana" pitchFamily="34" charset="0"/>
                <a:ea typeface="Verdana" pitchFamily="34" charset="0"/>
                <a:cs typeface="Verdana" pitchFamily="34" charset="0"/>
              </a:rPr>
              <a:t>Han pensado la historia y elaborado teorías sobre su conocimiento Y   desarrollo.</a:t>
            </a:r>
            <a:endParaRPr lang="es-AR" sz="2800" dirty="0">
              <a:latin typeface="Verdana" pitchFamily="34" charset="0"/>
              <a:ea typeface="Verdana" pitchFamily="34" charset="0"/>
              <a:cs typeface="Verdana" pitchFamily="34" charset="0"/>
            </a:endParaRPr>
          </a:p>
        </p:txBody>
      </p:sp>
      <p:sp>
        <p:nvSpPr>
          <p:cNvPr id="6" name="5 Marcador de contenido"/>
          <p:cNvSpPr>
            <a:spLocks noGrp="1"/>
          </p:cNvSpPr>
          <p:nvPr>
            <p:ph sz="quarter" idx="4"/>
          </p:nvPr>
        </p:nvSpPr>
        <p:spPr>
          <a:xfrm>
            <a:off x="4652169" y="1571612"/>
            <a:ext cx="3931920" cy="4572032"/>
          </a:xfrm>
        </p:spPr>
        <p:style>
          <a:lnRef idx="1">
            <a:schemeClr val="accent4"/>
          </a:lnRef>
          <a:fillRef idx="2">
            <a:schemeClr val="accent4"/>
          </a:fillRef>
          <a:effectRef idx="1">
            <a:schemeClr val="accent4"/>
          </a:effectRef>
          <a:fontRef idx="minor">
            <a:schemeClr val="dk1"/>
          </a:fontRef>
        </p:style>
        <p:txBody>
          <a:bodyPr/>
          <a:lstStyle/>
          <a:p>
            <a:pPr algn="ctr">
              <a:buNone/>
            </a:pPr>
            <a:r>
              <a:rPr lang="es-AR" sz="2800" dirty="0" smtClean="0">
                <a:latin typeface="Verdana" pitchFamily="34" charset="0"/>
                <a:ea typeface="Verdana" pitchFamily="34" charset="0"/>
                <a:cs typeface="Verdana" pitchFamily="34" charset="0"/>
              </a:rPr>
              <a:t>Historiadores:</a:t>
            </a:r>
          </a:p>
          <a:p>
            <a:pPr algn="ctr">
              <a:buNone/>
            </a:pPr>
            <a:endParaRPr lang="es-AR" sz="2800" dirty="0" smtClean="0">
              <a:latin typeface="Verdana" pitchFamily="34" charset="0"/>
              <a:ea typeface="Verdana" pitchFamily="34" charset="0"/>
              <a:cs typeface="Verdana" pitchFamily="34" charset="0"/>
            </a:endParaRPr>
          </a:p>
          <a:p>
            <a:pPr algn="ctr"/>
            <a:r>
              <a:rPr lang="es-AR" sz="2800" dirty="0" smtClean="0">
                <a:latin typeface="Verdana" pitchFamily="34" charset="0"/>
                <a:ea typeface="Verdana" pitchFamily="34" charset="0"/>
                <a:cs typeface="Verdana" pitchFamily="34" charset="0"/>
              </a:rPr>
              <a:t>En la actual situación se requiere que tomen la palabra sobre la teoría de su propia disciplina.</a:t>
            </a:r>
          </a:p>
        </p:txBody>
      </p:sp>
      <p:sp>
        <p:nvSpPr>
          <p:cNvPr id="7" name="6 Marcador de número de diapositiva"/>
          <p:cNvSpPr>
            <a:spLocks noGrp="1"/>
          </p:cNvSpPr>
          <p:nvPr>
            <p:ph type="sldNum" sz="quarter" idx="12"/>
          </p:nvPr>
        </p:nvSpPr>
        <p:spPr/>
        <p:txBody>
          <a:bodyPr/>
          <a:lstStyle/>
          <a:p>
            <a:pPr>
              <a:defRPr/>
            </a:pPr>
            <a:fld id="{0C07E020-7B42-4D1F-8913-EA80D186371C}" type="slidenum">
              <a:rPr lang="es-ES" smtClean="0">
                <a:solidFill>
                  <a:schemeClr val="tx1"/>
                </a:solidFill>
              </a:rPr>
              <a:pPr>
                <a:defRPr/>
              </a:pPr>
              <a:t>141</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AR" sz="4000" b="1" dirty="0" smtClean="0">
                <a:solidFill>
                  <a:srgbClr val="002060"/>
                </a:solidFill>
                <a:latin typeface="Rockwell" pitchFamily="18" charset="0"/>
              </a:rPr>
              <a:t>FIN</a:t>
            </a:r>
            <a:endParaRPr lang="es-AR" sz="4000" b="1" dirty="0">
              <a:solidFill>
                <a:srgbClr val="002060"/>
              </a:solidFill>
              <a:latin typeface="Rockwell" pitchFamily="18" charset="0"/>
            </a:endParaRPr>
          </a:p>
        </p:txBody>
      </p:sp>
      <p:sp>
        <p:nvSpPr>
          <p:cNvPr id="3" name="2 Marcador de número de diapositiva"/>
          <p:cNvSpPr>
            <a:spLocks noGrp="1"/>
          </p:cNvSpPr>
          <p:nvPr>
            <p:ph type="sldNum" sz="quarter" idx="12"/>
          </p:nvPr>
        </p:nvSpPr>
        <p:spPr/>
        <p:txBody>
          <a:bodyPr/>
          <a:lstStyle/>
          <a:p>
            <a:pPr>
              <a:defRPr/>
            </a:pPr>
            <a:fld id="{135D66AF-C910-4983-BC99-B3AC8A28F552}" type="slidenum">
              <a:rPr lang="es-ES" smtClean="0"/>
              <a:pPr>
                <a:defRPr/>
              </a:pPr>
              <a:t>142</a:t>
            </a:fld>
            <a:endParaRPr lang="es-ES" dirty="0"/>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28596" y="214290"/>
            <a:ext cx="4143404" cy="614366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lstStyle/>
          <a:p>
            <a:pPr marL="0" indent="0" eaLnBrk="1" hangingPunct="1">
              <a:lnSpc>
                <a:spcPct val="150000"/>
              </a:lnSpc>
              <a:buFontTx/>
              <a:buNone/>
            </a:pPr>
            <a:r>
              <a:rPr lang="es-ES_tradnl" sz="2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erdana" pitchFamily="34" charset="0"/>
                <a:ea typeface="Verdana" pitchFamily="34" charset="0"/>
                <a:cs typeface="Verdana" pitchFamily="34" charset="0"/>
              </a:rPr>
              <a:t>	</a:t>
            </a:r>
            <a:r>
              <a:rPr lang="es-ES_tradnl" sz="2600" b="1" dirty="0" smtClean="0">
                <a:ln w="1905"/>
                <a:solidFill>
                  <a:schemeClr val="tx1"/>
                </a:solidFill>
                <a:effectLst>
                  <a:innerShdw blurRad="69850" dist="43180" dir="5400000">
                    <a:srgbClr val="000000">
                      <a:alpha val="65000"/>
                    </a:srgbClr>
                  </a:innerShdw>
                </a:effectLst>
                <a:latin typeface="Verdana" pitchFamily="34" charset="0"/>
                <a:ea typeface="Verdana" pitchFamily="34" charset="0"/>
                <a:cs typeface="Verdana" pitchFamily="34" charset="0"/>
              </a:rPr>
              <a:t>El pensamiento nacido de la crisis cultural de los ‘60 que se vuelve más combativo frente al anterior fue el posmodernismo. Reflejado en el arte, la filosofía, la crítica social, la literatura.</a:t>
            </a:r>
            <a:endParaRPr lang="es-ES" sz="2600" b="1" dirty="0" smtClean="0">
              <a:ln w="1905"/>
              <a:solidFill>
                <a:schemeClr val="tx1"/>
              </a:solidFill>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pic>
        <p:nvPicPr>
          <p:cNvPr id="53251" name="Picture 4" descr="sixties"/>
          <p:cNvPicPr>
            <a:picLocks noChangeAspect="1" noChangeArrowheads="1"/>
          </p:cNvPicPr>
          <p:nvPr/>
        </p:nvPicPr>
        <p:blipFill>
          <a:blip r:embed="rId2" cstate="print"/>
          <a:srcRect/>
          <a:stretch>
            <a:fillRect/>
          </a:stretch>
        </p:blipFill>
        <p:spPr bwMode="auto">
          <a:xfrm>
            <a:off x="4357686" y="1643050"/>
            <a:ext cx="4127500" cy="2959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15</a:t>
            </a:fld>
            <a:endParaRPr lang="en-US"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s-ES" sz="3600" dirty="0" smtClean="0">
                <a:solidFill>
                  <a:srgbClr val="002060"/>
                </a:solidFill>
                <a:latin typeface="Rockwell" pitchFamily="18" charset="0"/>
              </a:rPr>
              <a:t>POSMODERNISMO</a:t>
            </a:r>
            <a:endParaRPr lang="es-ES" sz="3600" dirty="0">
              <a:solidFill>
                <a:srgbClr val="002060"/>
              </a:solidFill>
              <a:latin typeface="Rockwell" pitchFamily="18" charset="0"/>
            </a:endParaRPr>
          </a:p>
        </p:txBody>
      </p:sp>
      <p:sp>
        <p:nvSpPr>
          <p:cNvPr id="3" name="2 Marcador de contenido"/>
          <p:cNvSpPr>
            <a:spLocks noGrp="1"/>
          </p:cNvSpPr>
          <p:nvPr>
            <p:ph sz="quarter" idx="1"/>
          </p:nvPr>
        </p:nvSpPr>
        <p:spPr>
          <a:xfrm>
            <a:off x="142844" y="1600200"/>
            <a:ext cx="8877331" cy="4757758"/>
          </a:xfrm>
        </p:spPr>
        <p:txBody>
          <a:bodyPr>
            <a:normAutofit lnSpcReduction="10000"/>
          </a:bodyPr>
          <a:lstStyle/>
          <a:p>
            <a:pPr marL="177800" indent="258763">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Término referido a la crisis de la modernidad y sus valores.</a:t>
            </a:r>
          </a:p>
          <a:p>
            <a:pPr marL="177800" indent="258763">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Actitud intelectual cuya apreciación más fuerte se basa en la negación de que el pensamiento racionalista, conduzca al progreso y al desarrollo humano. Se descalifica a la razón como instrumento para el conocimiento de la realidad. </a:t>
            </a:r>
          </a:p>
          <a:p>
            <a:pPr marL="177800" indent="258763">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Ninguna  teoría global puede sustentarse debido a la imposibilidad de su jerarquización.</a:t>
            </a:r>
          </a:p>
          <a:p>
            <a:pPr marL="177800" indent="258763">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Principio de la validez equiparable de todas las interpretaciones. </a:t>
            </a:r>
          </a:p>
          <a:p>
            <a:pPr marL="177800" indent="258763">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Sobredimensión de la influencia cultural.</a:t>
            </a:r>
          </a:p>
          <a:p>
            <a:pPr>
              <a:buNone/>
            </a:pPr>
            <a:endParaRPr lang="es-ES" sz="2400" dirty="0" smtClean="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a:xfrm>
            <a:off x="8501090" y="6416675"/>
            <a:ext cx="457200" cy="441325"/>
          </a:xfrm>
        </p:spPr>
        <p:txBody>
          <a:bodyPr/>
          <a:lstStyle/>
          <a:p>
            <a:pPr>
              <a:defRPr/>
            </a:pPr>
            <a:fld id="{7FE74AE2-A5A1-465B-B696-33B690004B13}" type="slidenum">
              <a:rPr lang="en-US" smtClean="0">
                <a:solidFill>
                  <a:schemeClr val="tx1"/>
                </a:solidFill>
              </a:rPr>
              <a:pPr>
                <a:defRPr/>
              </a:pPr>
              <a:t>16</a:t>
            </a:fld>
            <a:endParaRPr lang="en-U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p:nvPr>
        </p:nvSpPr>
        <p:spPr>
          <a:xfrm>
            <a:off x="285720" y="274638"/>
            <a:ext cx="8734455" cy="5851525"/>
          </a:xfrm>
        </p:spPr>
        <p:txBody>
          <a:bodyPr/>
          <a:lstStyle/>
          <a:p>
            <a:pPr>
              <a:lnSpc>
                <a:spcPct val="150000"/>
              </a:lnSpc>
            </a:pPr>
            <a:endParaRPr lang="es-ES" dirty="0" smtClean="0"/>
          </a:p>
          <a:p>
            <a:pPr>
              <a:lnSpc>
                <a:spcPct val="150000"/>
              </a:lnSpc>
            </a:pPr>
            <a:r>
              <a:rPr lang="es-ES" dirty="0" smtClean="0"/>
              <a:t>Se sugirió que se estaba ante </a:t>
            </a:r>
            <a:r>
              <a:rPr lang="es-ES" b="1" dirty="0" smtClean="0"/>
              <a:t>una nueva fundación historiográfica </a:t>
            </a:r>
            <a:r>
              <a:rPr lang="es-ES" dirty="0" smtClean="0"/>
              <a:t>que si bien integraba las anteriores, estaba dispuesta a superarlas y permitir la recepción de propuestas de origen diverso.</a:t>
            </a:r>
            <a:endParaRPr lang="es-ES" dirty="0"/>
          </a:p>
        </p:txBody>
      </p:sp>
      <p:sp>
        <p:nvSpPr>
          <p:cNvPr id="3" name="2 Marcador de número de diapositiva"/>
          <p:cNvSpPr>
            <a:spLocks noGrp="1"/>
          </p:cNvSpPr>
          <p:nvPr>
            <p:ph type="sldNum" sz="quarter" idx="12"/>
          </p:nvPr>
        </p:nvSpPr>
        <p:spPr/>
        <p:txBody>
          <a:bodyPr/>
          <a:lstStyle/>
          <a:p>
            <a:pPr>
              <a:defRPr/>
            </a:pPr>
            <a:r>
              <a:rPr lang="en-US" dirty="0" smtClean="0"/>
              <a:t>17</a:t>
            </a:r>
            <a:endParaRPr lang="en-US" dirty="0"/>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85720" y="214290"/>
            <a:ext cx="6500858" cy="857232"/>
          </a:xfrm>
          <a:solidFill>
            <a:schemeClr val="accent4">
              <a:lumMod val="60000"/>
              <a:lumOff val="40000"/>
            </a:schemeClr>
          </a:solidFill>
          <a:effectLst>
            <a:glow rad="63500">
              <a:schemeClr val="accent4">
                <a:satMod val="175000"/>
                <a:alpha val="40000"/>
              </a:schemeClr>
            </a:glow>
            <a:outerShdw blurRad="76200" dist="50800" dir="5400000" rotWithShape="0">
              <a:srgbClr val="4E3B30">
                <a:alpha val="60000"/>
              </a:srgbClr>
            </a:outerShdw>
          </a:effectLst>
        </p:spPr>
        <p:style>
          <a:lnRef idx="0">
            <a:schemeClr val="accent6"/>
          </a:lnRef>
          <a:fillRef idx="3">
            <a:schemeClr val="accent6"/>
          </a:fillRef>
          <a:effectRef idx="3">
            <a:schemeClr val="accent6"/>
          </a:effectRef>
          <a:fontRef idx="minor">
            <a:schemeClr val="lt1"/>
          </a:fontRef>
        </p:style>
        <p:txBody>
          <a:bodyPr>
            <a:noAutofit/>
          </a:bodyPr>
          <a:lstStyle/>
          <a:p>
            <a:pPr>
              <a:defRPr/>
            </a:pPr>
            <a:r>
              <a:rPr lang="es-ES" sz="3200" b="1" dirty="0" smtClean="0">
                <a:solidFill>
                  <a:schemeClr val="tx1"/>
                </a:solidFill>
                <a:latin typeface="Rockwell" pitchFamily="18" charset="0"/>
              </a:rPr>
              <a:t/>
            </a:r>
            <a:br>
              <a:rPr lang="es-ES" sz="3200" b="1" dirty="0" smtClean="0">
                <a:solidFill>
                  <a:schemeClr val="tx1"/>
                </a:solidFill>
                <a:latin typeface="Rockwell" pitchFamily="18" charset="0"/>
              </a:rPr>
            </a:br>
            <a:r>
              <a:rPr lang="es-ES" sz="3200" b="1" dirty="0" smtClean="0">
                <a:solidFill>
                  <a:schemeClr val="tx1"/>
                </a:solidFill>
                <a:latin typeface="Rockwell" pitchFamily="18" charset="0"/>
              </a:rPr>
              <a:t/>
            </a:r>
            <a:br>
              <a:rPr lang="es-ES" sz="3200" b="1" dirty="0" smtClean="0">
                <a:solidFill>
                  <a:schemeClr val="tx1"/>
                </a:solidFill>
                <a:latin typeface="Rockwell" pitchFamily="18" charset="0"/>
              </a:rPr>
            </a:br>
            <a:r>
              <a:rPr lang="es-ES" sz="3200" b="1" dirty="0" smtClean="0">
                <a:solidFill>
                  <a:schemeClr val="tx1"/>
                </a:solidFill>
                <a:latin typeface="Rockwell" pitchFamily="18" charset="0"/>
              </a:rPr>
              <a:t>EL ESTADO DE LA CUESTIÓN </a:t>
            </a:r>
            <a:br>
              <a:rPr lang="es-ES" sz="3200" b="1" dirty="0" smtClean="0">
                <a:solidFill>
                  <a:schemeClr val="tx1"/>
                </a:solidFill>
                <a:latin typeface="Rockwell" pitchFamily="18" charset="0"/>
              </a:rPr>
            </a:br>
            <a:r>
              <a:rPr lang="es-ES" sz="3200" b="1" dirty="0" smtClean="0">
                <a:solidFill>
                  <a:schemeClr val="tx1"/>
                </a:solidFill>
                <a:latin typeface="Rockwell" pitchFamily="18" charset="0"/>
              </a:rPr>
              <a:t/>
            </a:r>
            <a:br>
              <a:rPr lang="es-ES" sz="3200" b="1" dirty="0" smtClean="0">
                <a:solidFill>
                  <a:schemeClr val="tx1"/>
                </a:solidFill>
                <a:latin typeface="Rockwell" pitchFamily="18" charset="0"/>
              </a:rPr>
            </a:br>
            <a:r>
              <a:rPr lang="es-ES" sz="3200" b="1" dirty="0" smtClean="0">
                <a:solidFill>
                  <a:schemeClr val="tx1"/>
                </a:solidFill>
                <a:latin typeface="Rockwell" pitchFamily="18" charset="0"/>
              </a:rPr>
              <a:t/>
            </a:r>
            <a:br>
              <a:rPr lang="es-ES" sz="3200" b="1" dirty="0" smtClean="0">
                <a:solidFill>
                  <a:schemeClr val="tx1"/>
                </a:solidFill>
                <a:latin typeface="Rockwell" pitchFamily="18" charset="0"/>
              </a:rPr>
            </a:br>
            <a:r>
              <a:rPr lang="es-ES" sz="3200" b="1" dirty="0" smtClean="0">
                <a:solidFill>
                  <a:schemeClr val="tx1"/>
                </a:solidFill>
                <a:latin typeface="Rockwell" pitchFamily="18" charset="0"/>
              </a:rPr>
              <a:t>El estado de la cuestión</a:t>
            </a:r>
          </a:p>
        </p:txBody>
      </p:sp>
      <p:sp>
        <p:nvSpPr>
          <p:cNvPr id="84995" name="Rectangle 3"/>
          <p:cNvSpPr>
            <a:spLocks noGrp="1" noChangeArrowheads="1"/>
          </p:cNvSpPr>
          <p:nvPr>
            <p:ph idx="1"/>
          </p:nvPr>
        </p:nvSpPr>
        <p:spPr>
          <a:xfrm>
            <a:off x="1357290" y="1571612"/>
            <a:ext cx="7459688" cy="4714908"/>
          </a:xfrm>
          <a:solidFill>
            <a:schemeClr val="accent4">
              <a:lumMod val="75000"/>
            </a:schemeClr>
          </a:solidFill>
          <a:ln>
            <a:solidFill>
              <a:schemeClr val="accent4">
                <a:lumMod val="75000"/>
              </a:schemeClr>
            </a:solidFill>
          </a:ln>
          <a:effectLst>
            <a:glow rad="228600">
              <a:schemeClr val="accent4">
                <a:satMod val="175000"/>
                <a:alpha val="40000"/>
              </a:schemeClr>
            </a:glow>
            <a:outerShdw blurRad="76200" dist="50800" dir="5400000" rotWithShape="0">
              <a:srgbClr val="4E3B30">
                <a:alpha val="60000"/>
              </a:srgbClr>
            </a:outerShdw>
          </a:effectLst>
          <a:scene3d>
            <a:camera prst="orthographicFront"/>
            <a:lightRig rig="balanced" dir="t">
              <a:rot lat="0" lon="0" rev="19200000"/>
            </a:lightRig>
          </a:scene3d>
          <a:sp3d contourW="12700" prstMaterial="matte">
            <a:bevelT w="60000" h="50800"/>
            <a:contourClr>
              <a:schemeClr val="accent3">
                <a:shade val="60000"/>
                <a:satMod val="110000"/>
              </a:schemeClr>
            </a:contourClr>
          </a:sp3d>
        </p:spPr>
        <p:style>
          <a:lnRef idx="0">
            <a:schemeClr val="accent3"/>
          </a:lnRef>
          <a:fillRef idx="3">
            <a:schemeClr val="accent3"/>
          </a:fillRef>
          <a:effectRef idx="3">
            <a:schemeClr val="accent3"/>
          </a:effectRef>
          <a:fontRef idx="minor">
            <a:schemeClr val="lt1"/>
          </a:fontRef>
        </p:style>
        <p:txBody>
          <a:bodyPr>
            <a:normAutofit lnSpcReduction="10000"/>
            <a:sp3d/>
          </a:bodyPr>
          <a:lstStyle/>
          <a:p>
            <a:pPr marL="1588" indent="381000">
              <a:buNone/>
            </a:pPr>
            <a:r>
              <a:rPr lang="es-ES" sz="2200" b="1" dirty="0" smtClean="0">
                <a:effectLst/>
                <a:latin typeface="Verdana" pitchFamily="34" charset="0"/>
                <a:ea typeface="Verdana" pitchFamily="34" charset="0"/>
                <a:cs typeface="Verdana" pitchFamily="34" charset="0"/>
              </a:rPr>
              <a:t>Los años 80 y 90 presentaron una crisis para los estudios históricos.</a:t>
            </a:r>
          </a:p>
          <a:p>
            <a:pPr marL="1588" indent="381000">
              <a:buNone/>
            </a:pPr>
            <a:r>
              <a:rPr lang="es-ES" sz="2200" b="1" dirty="0" smtClean="0">
                <a:effectLst/>
                <a:latin typeface="Verdana" pitchFamily="34" charset="0"/>
                <a:ea typeface="Verdana" pitchFamily="34" charset="0"/>
                <a:cs typeface="Verdana" pitchFamily="34" charset="0"/>
              </a:rPr>
              <a:t> La posmodernidad,  puso en juicio a los paradigmas interpretativos más importantes de la historiografía.</a:t>
            </a:r>
          </a:p>
          <a:p>
            <a:pPr marL="1588" indent="381000">
              <a:buNone/>
            </a:pPr>
            <a:r>
              <a:rPr lang="es-ES" sz="2400" b="1" dirty="0" smtClean="0"/>
              <a:t> </a:t>
            </a:r>
            <a:endParaRPr lang="es-AR" sz="2200" b="1" dirty="0" smtClean="0">
              <a:effectLst/>
              <a:latin typeface="Verdana" pitchFamily="34" charset="0"/>
              <a:ea typeface="Verdana" pitchFamily="34" charset="0"/>
              <a:cs typeface="Verdana" pitchFamily="34" charset="0"/>
            </a:endParaRPr>
          </a:p>
          <a:p>
            <a:pPr marL="1588" indent="381000" eaLnBrk="1" hangingPunct="1">
              <a:buNone/>
            </a:pPr>
            <a:r>
              <a:rPr lang="es-ES" sz="2200" b="1" dirty="0" smtClean="0">
                <a:effectLst/>
                <a:latin typeface="Verdana" pitchFamily="34" charset="0"/>
                <a:ea typeface="Verdana" pitchFamily="34" charset="0"/>
                <a:cs typeface="Verdana" pitchFamily="34" charset="0"/>
              </a:rPr>
              <a:t>La crisis ha producido en el mundo de la historiografía, dos realidades:</a:t>
            </a:r>
          </a:p>
          <a:p>
            <a:pPr marL="1588" indent="381000">
              <a:buClr>
                <a:schemeClr val="bg1"/>
              </a:buClr>
              <a:buFont typeface="Wingdings" pitchFamily="2" charset="2"/>
              <a:buChar char="Ø"/>
            </a:pPr>
            <a:r>
              <a:rPr lang="es-ES" sz="2200" b="1" dirty="0" smtClean="0">
                <a:solidFill>
                  <a:schemeClr val="accent1">
                    <a:lumMod val="60000"/>
                    <a:lumOff val="40000"/>
                  </a:schemeClr>
                </a:solidFill>
                <a:effectLst/>
                <a:latin typeface="Verdana" pitchFamily="34" charset="0"/>
                <a:ea typeface="Verdana" pitchFamily="34" charset="0"/>
                <a:cs typeface="Verdana" pitchFamily="34" charset="0"/>
              </a:rPr>
              <a:t>- La devaluación de los fundamentos de la práctica del historiador.</a:t>
            </a:r>
          </a:p>
          <a:p>
            <a:pPr marL="1588" indent="381000">
              <a:buClr>
                <a:schemeClr val="bg1"/>
              </a:buClr>
              <a:buFont typeface="Wingdings" pitchFamily="2" charset="2"/>
              <a:buChar char="Ø"/>
            </a:pPr>
            <a:r>
              <a:rPr lang="es-ES" sz="2200" b="1" dirty="0" smtClean="0">
                <a:solidFill>
                  <a:schemeClr val="accent1">
                    <a:lumMod val="60000"/>
                    <a:lumOff val="40000"/>
                  </a:schemeClr>
                </a:solidFill>
                <a:effectLst/>
                <a:latin typeface="Verdana" pitchFamily="34" charset="0"/>
                <a:ea typeface="Verdana" pitchFamily="34" charset="0"/>
                <a:cs typeface="Verdana" pitchFamily="34" charset="0"/>
              </a:rPr>
              <a:t>- La respuesta a la crisis desde el propio seno de la historiografía y con sus propios instrumentos. </a:t>
            </a:r>
          </a:p>
        </p:txBody>
      </p:sp>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7158" y="428604"/>
            <a:ext cx="8358246" cy="1143000"/>
          </a:xfrm>
          <a:ln>
            <a:solidFill>
              <a:srgbClr val="FF0000"/>
            </a:solidFill>
          </a:ln>
          <a:effectLst>
            <a:outerShdw blurRad="152400" dist="317500" dir="5400000" sx="90000" sy="-19000" rotWithShape="0">
              <a:prstClr val="black">
                <a:alpha val="15000"/>
              </a:prstClr>
            </a:outerShdw>
          </a:effectLst>
        </p:spPr>
        <p:style>
          <a:lnRef idx="0">
            <a:schemeClr val="accent3"/>
          </a:lnRef>
          <a:fillRef idx="3">
            <a:schemeClr val="accent3"/>
          </a:fillRef>
          <a:effectRef idx="3">
            <a:schemeClr val="accent3"/>
          </a:effectRef>
          <a:fontRef idx="minor">
            <a:schemeClr val="lt1"/>
          </a:fontRef>
        </p:style>
        <p:txBody>
          <a:bodyPr>
            <a:sp3d extrusionH="57150">
              <a:bevelT w="38100" h="38100"/>
            </a:sp3d>
          </a:bodyPr>
          <a:lstStyle/>
          <a:p>
            <a:pPr algn="ctr" eaLnBrk="1" hangingPunct="1"/>
            <a:r>
              <a:rPr lang="es-ES_tradnl" sz="3600" b="1" dirty="0" smtClean="0">
                <a:ln w="1905"/>
                <a:solidFill>
                  <a:srgbClr val="00B0F0"/>
                </a:solidFill>
                <a:latin typeface="Rockwell" pitchFamily="18" charset="0"/>
              </a:rPr>
              <a:t>LA DÉCADA DEL 90</a:t>
            </a:r>
            <a:endParaRPr lang="es-ES" sz="3600" b="1" dirty="0" smtClean="0">
              <a:ln w="1905"/>
              <a:solidFill>
                <a:srgbClr val="00B0F0"/>
              </a:solidFill>
              <a:latin typeface="Rockwell" pitchFamily="18" charset="0"/>
            </a:endParaRPr>
          </a:p>
        </p:txBody>
      </p:sp>
      <p:sp>
        <p:nvSpPr>
          <p:cNvPr id="54275" name="Rectangle 3"/>
          <p:cNvSpPr>
            <a:spLocks noGrp="1" noChangeArrowheads="1"/>
          </p:cNvSpPr>
          <p:nvPr>
            <p:ph idx="1"/>
          </p:nvPr>
        </p:nvSpPr>
        <p:spPr>
          <a:xfrm>
            <a:off x="500034" y="1989138"/>
            <a:ext cx="8215370" cy="4654572"/>
          </a:xfrm>
        </p:spPr>
        <p:txBody>
          <a:bodyPr/>
          <a:lstStyle/>
          <a:p>
            <a:pPr eaLnBrk="1" hangingPunct="1">
              <a:lnSpc>
                <a:spcPct val="150000"/>
              </a:lnSpc>
              <a:buClr>
                <a:srgbClr val="00FFFF"/>
              </a:buClr>
              <a:buFont typeface="Wingdings" pitchFamily="2" charset="2"/>
              <a:buChar char="v"/>
            </a:pPr>
            <a:r>
              <a:rPr lang="es-ES_tradnl" sz="3200" b="1" dirty="0" smtClean="0">
                <a:latin typeface="Verdana" pitchFamily="34" charset="0"/>
                <a:ea typeface="Verdana" pitchFamily="34" charset="0"/>
                <a:cs typeface="Verdana" pitchFamily="34" charset="0"/>
              </a:rPr>
              <a:t> </a:t>
            </a:r>
            <a:r>
              <a:rPr lang="es-ES_tradnl" sz="2600" b="1" dirty="0" smtClean="0">
                <a:latin typeface="Verdana" pitchFamily="34" charset="0"/>
                <a:ea typeface="Verdana" pitchFamily="34" charset="0"/>
                <a:cs typeface="Verdana" pitchFamily="34" charset="0"/>
              </a:rPr>
              <a:t>TRIUNFO DEL PENSAMIENTO POSMODERNO.</a:t>
            </a:r>
            <a:endParaRPr lang="es-ES_tradnl" b="1" dirty="0" smtClean="0">
              <a:latin typeface="Verdana" pitchFamily="34" charset="0"/>
              <a:ea typeface="Verdana" pitchFamily="34" charset="0"/>
              <a:cs typeface="Verdana" pitchFamily="34" charset="0"/>
            </a:endParaRPr>
          </a:p>
          <a:p>
            <a:pPr eaLnBrk="1" hangingPunct="1">
              <a:lnSpc>
                <a:spcPct val="150000"/>
              </a:lnSpc>
              <a:buClr>
                <a:srgbClr val="00FFFF"/>
              </a:buClr>
              <a:buFont typeface="Wingdings" pitchFamily="2" charset="2"/>
              <a:buChar char="v"/>
            </a:pPr>
            <a:r>
              <a:rPr lang="es-ES_tradnl" sz="3200" b="1" dirty="0" smtClean="0">
                <a:latin typeface="Verdana" pitchFamily="34" charset="0"/>
                <a:ea typeface="Verdana" pitchFamily="34" charset="0"/>
                <a:cs typeface="Verdana" pitchFamily="34" charset="0"/>
              </a:rPr>
              <a:t> </a:t>
            </a:r>
            <a:r>
              <a:rPr lang="es-ES_tradnl" sz="2600" b="1" dirty="0" smtClean="0">
                <a:latin typeface="Verdana" pitchFamily="34" charset="0"/>
                <a:ea typeface="Verdana" pitchFamily="34" charset="0"/>
                <a:cs typeface="Verdana" pitchFamily="34" charset="0"/>
              </a:rPr>
              <a:t>REACCIÓN DE LOS HISTORIADORES FRENTE AL POSMODERNISMO.</a:t>
            </a:r>
            <a:endParaRPr lang="es-ES_tradnl" b="1" dirty="0" smtClean="0">
              <a:latin typeface="Verdana" pitchFamily="34" charset="0"/>
              <a:ea typeface="Verdana" pitchFamily="34" charset="0"/>
              <a:cs typeface="Verdana" pitchFamily="34" charset="0"/>
            </a:endParaRPr>
          </a:p>
          <a:p>
            <a:pPr eaLnBrk="1" hangingPunct="1">
              <a:lnSpc>
                <a:spcPct val="150000"/>
              </a:lnSpc>
              <a:buClr>
                <a:srgbClr val="00FFFF"/>
              </a:buClr>
              <a:buFont typeface="Wingdings" pitchFamily="2" charset="2"/>
              <a:buChar char="v"/>
            </a:pPr>
            <a:r>
              <a:rPr lang="es-ES_tradnl" sz="3200" b="1" dirty="0" smtClean="0">
                <a:latin typeface="Verdana" pitchFamily="34" charset="0"/>
                <a:ea typeface="Verdana" pitchFamily="34" charset="0"/>
                <a:cs typeface="Verdana" pitchFamily="34" charset="0"/>
              </a:rPr>
              <a:t> </a:t>
            </a:r>
            <a:r>
              <a:rPr lang="es-ES_tradnl" sz="2600" b="1" dirty="0" smtClean="0">
                <a:latin typeface="Verdana" pitchFamily="34" charset="0"/>
                <a:ea typeface="Verdana" pitchFamily="34" charset="0"/>
                <a:cs typeface="Verdana" pitchFamily="34" charset="0"/>
              </a:rPr>
              <a:t>NUEVAS PERSPECTIVAS</a:t>
            </a:r>
            <a:r>
              <a:rPr lang="es-ES" sz="2600" b="1" dirty="0" smtClean="0">
                <a:latin typeface="Verdana" pitchFamily="34" charset="0"/>
                <a:ea typeface="Verdana" pitchFamily="34" charset="0"/>
                <a:cs typeface="Verdana" pitchFamily="34" charset="0"/>
              </a:rPr>
              <a:t>.</a:t>
            </a: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19</a:t>
            </a:fld>
            <a:endParaRPr lang="en-US" dirty="0"/>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2643182"/>
            <a:ext cx="6711973" cy="11430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ormAutofit/>
          </a:bodyPr>
          <a:lstStyle/>
          <a:p>
            <a:pPr algn="ctr"/>
            <a:r>
              <a:rPr lang="es-AR"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rPr>
              <a:t>CUERPO DE LA TESIS</a:t>
            </a:r>
            <a:endParaRPr lang="es-AR"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endParaRPr>
          </a:p>
        </p:txBody>
      </p:sp>
      <p:sp>
        <p:nvSpPr>
          <p:cNvPr id="3" name="2 Marcador de número de diapositiva"/>
          <p:cNvSpPr>
            <a:spLocks noGrp="1"/>
          </p:cNvSpPr>
          <p:nvPr>
            <p:ph type="sldNum" sz="quarter" idx="12"/>
          </p:nvPr>
        </p:nvSpPr>
        <p:spPr/>
        <p:txBody>
          <a:bodyPr/>
          <a:lstStyle/>
          <a:p>
            <a:pPr>
              <a:defRPr/>
            </a:pPr>
            <a:fld id="{18355F74-763D-4DFC-8166-2A42524CF952}" type="slidenum">
              <a:rPr lang="es-ES" smtClean="0"/>
              <a:pPr>
                <a:defRPr/>
              </a:pPr>
              <a:t>2</a:t>
            </a:fld>
            <a:endParaRPr lang="es-ES" dirty="0"/>
          </a:p>
        </p:txBody>
      </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71472" y="285750"/>
            <a:ext cx="7858180" cy="1309688"/>
          </a:xfrm>
        </p:spPr>
        <p:txBody>
          <a:bodyPr/>
          <a:lstStyle/>
          <a:p>
            <a:pPr algn="ctr" eaLnBrk="1" hangingPunct="1"/>
            <a:r>
              <a:rPr lang="es-ES_tradnl" sz="3600" b="1" dirty="0" smtClean="0">
                <a:latin typeface="Rockwell" pitchFamily="18" charset="0"/>
              </a:rPr>
              <a:t/>
            </a:r>
            <a:br>
              <a:rPr lang="es-ES_tradnl" sz="3600" b="1" dirty="0" smtClean="0">
                <a:latin typeface="Rockwell" pitchFamily="18" charset="0"/>
              </a:rPr>
            </a:br>
            <a:r>
              <a:rPr lang="es-ES_tradnl" sz="3600" b="1" dirty="0" smtClean="0">
                <a:latin typeface="Rockwell" pitchFamily="18" charset="0"/>
              </a:rPr>
              <a:t/>
            </a:r>
            <a:br>
              <a:rPr lang="es-ES_tradnl" sz="3600" b="1" dirty="0" smtClean="0">
                <a:latin typeface="Rockwell" pitchFamily="18" charset="0"/>
              </a:rPr>
            </a:br>
            <a:r>
              <a:rPr lang="es-ES_tradnl" sz="3600" b="1" dirty="0" smtClean="0">
                <a:latin typeface="Rockwell" pitchFamily="18" charset="0"/>
              </a:rPr>
              <a:t/>
            </a:r>
            <a:br>
              <a:rPr lang="es-ES_tradnl" sz="3600" b="1" dirty="0" smtClean="0">
                <a:latin typeface="Rockwell" pitchFamily="18" charset="0"/>
              </a:rPr>
            </a:br>
            <a:r>
              <a:rPr lang="es-ES_tradnl" sz="3600" b="1" dirty="0" smtClean="0">
                <a:latin typeface="Rockwell" pitchFamily="18" charset="0"/>
              </a:rPr>
              <a:t/>
            </a:r>
            <a:br>
              <a:rPr lang="es-ES_tradnl" sz="3600" b="1" dirty="0" smtClean="0">
                <a:latin typeface="Rockwell" pitchFamily="18" charset="0"/>
              </a:rPr>
            </a:br>
            <a:r>
              <a:rPr lang="es-ES_tradnl" sz="3600" b="1" dirty="0" smtClean="0">
                <a:latin typeface="Rockwell" pitchFamily="18" charset="0"/>
              </a:rPr>
              <a:t/>
            </a:r>
            <a:br>
              <a:rPr lang="es-ES_tradnl" sz="3600" b="1" dirty="0" smtClean="0">
                <a:latin typeface="Rockwell" pitchFamily="18" charset="0"/>
              </a:rPr>
            </a:br>
            <a:r>
              <a:rPr lang="es-ES_tradnl"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PROBLEMÁTICA </a:t>
            </a:r>
            <a:br>
              <a:rPr lang="es-ES_tradnl"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br>
            <a:r>
              <a:rPr lang="es-ES_tradnl"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ABORDADA EN LA TESIS</a:t>
            </a:r>
            <a:endPar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20</a:t>
            </a:fld>
            <a:endParaRPr lang="en-US" dirty="0"/>
          </a:p>
        </p:txBody>
      </p:sp>
      <p:sp>
        <p:nvSpPr>
          <p:cNvPr id="5" name="4 Rectángulo"/>
          <p:cNvSpPr/>
          <p:nvPr/>
        </p:nvSpPr>
        <p:spPr>
          <a:xfrm>
            <a:off x="428596" y="2214554"/>
            <a:ext cx="8286808" cy="2677656"/>
          </a:xfrm>
          <a:prstGeom prst="rect">
            <a:avLst/>
          </a:prstGeom>
        </p:spPr>
        <p:txBody>
          <a:bodyPr wrap="square">
            <a:spAutoFit/>
          </a:bodyPr>
          <a:lstStyle/>
          <a:p>
            <a:pPr eaLnBrk="1" hangingPunct="1">
              <a:buClr>
                <a:srgbClr val="7030A0"/>
              </a:buClr>
              <a:buFont typeface="Verdana" pitchFamily="34" charset="0"/>
              <a:buChar char="¤"/>
            </a:pPr>
            <a:r>
              <a:rPr lang="es-ES_tradnl" b="1" dirty="0" smtClean="0"/>
              <a:t> El conocimiento de la historia en la década del 90, a través de la discusión sobre los planteos teóricos. </a:t>
            </a:r>
            <a:endParaRPr lang="es-ES" b="1" dirty="0" smtClean="0"/>
          </a:p>
          <a:p>
            <a:pPr eaLnBrk="1" hangingPunct="1">
              <a:buNone/>
            </a:pPr>
            <a:endParaRPr lang="es-ES" b="1" dirty="0" smtClean="0"/>
          </a:p>
          <a:p>
            <a:pPr eaLnBrk="1" hangingPunct="1">
              <a:buNone/>
            </a:pPr>
            <a:endParaRPr lang="es-ES" b="1" dirty="0" smtClean="0"/>
          </a:p>
          <a:p>
            <a:pPr eaLnBrk="1" hangingPunct="1">
              <a:buClr>
                <a:srgbClr val="7030A0"/>
              </a:buClr>
              <a:buFont typeface="Verdana" pitchFamily="34" charset="0"/>
              <a:buChar char="¤"/>
            </a:pPr>
            <a:r>
              <a:rPr lang="es-ES_tradnl" b="1" dirty="0" smtClean="0"/>
              <a:t> Las categorías usadas en la  reflexión teórica de los historiadores argentinos y brasileños y su conexión con el debate global. </a:t>
            </a:r>
            <a:endParaRPr lang="es-ES" b="1" dirty="0" smtClean="0"/>
          </a:p>
        </p:txBody>
      </p:sp>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43213" y="188912"/>
            <a:ext cx="4586307" cy="882633"/>
          </a:xfr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es-ES_tradnl" sz="3600" b="1" dirty="0" smtClean="0">
                <a:solidFill>
                  <a:srgbClr val="FFFFFF"/>
                </a:solidFill>
                <a:latin typeface="Rockwell" pitchFamily="18" charset="0"/>
              </a:rPr>
              <a:t>METODOLOGÍA.</a:t>
            </a:r>
            <a:endParaRPr lang="es-ES" sz="3600" b="1" dirty="0" smtClean="0">
              <a:solidFill>
                <a:srgbClr val="FFFFFF"/>
              </a:solidFill>
              <a:latin typeface="Rockwell" pitchFamily="18" charset="0"/>
            </a:endParaRPr>
          </a:p>
        </p:txBody>
      </p:sp>
      <p:sp>
        <p:nvSpPr>
          <p:cNvPr id="45069" name="Text Box 13"/>
          <p:cNvSpPr txBox="1">
            <a:spLocks noChangeArrowheads="1"/>
          </p:cNvSpPr>
          <p:nvPr/>
        </p:nvSpPr>
        <p:spPr bwMode="auto">
          <a:xfrm>
            <a:off x="1150938" y="1268413"/>
            <a:ext cx="2663825" cy="646331"/>
          </a:xfrm>
          <a:prstGeom prst="rect">
            <a:avLst/>
          </a:prstGeom>
          <a:solidFill>
            <a:srgbClr val="00B050"/>
          </a:solidFill>
          <a:ln w="57150">
            <a:noFill/>
            <a:miter lim="800000"/>
            <a:headEnd/>
            <a:tailEnd/>
          </a:ln>
          <a:scene3d>
            <a:camera prst="orthographicFront"/>
            <a:lightRig rig="threePt" dir="t"/>
          </a:scene3d>
          <a:sp3d>
            <a:bevelT/>
          </a:sp3d>
        </p:spPr>
        <p:txBody>
          <a:bodyPr>
            <a:spAutoFit/>
          </a:bodyPr>
          <a:lstStyle/>
          <a:p>
            <a:pPr algn="ctr">
              <a:spcBef>
                <a:spcPct val="50000"/>
              </a:spcBef>
            </a:pPr>
            <a:r>
              <a:rPr lang="es-ES" sz="1800" b="1" dirty="0" smtClean="0">
                <a:solidFill>
                  <a:srgbClr val="FFFFFF"/>
                </a:solidFill>
                <a:latin typeface="Verdana" pitchFamily="34" charset="0"/>
                <a:ea typeface="Verdana" pitchFamily="34" charset="0"/>
                <a:cs typeface="Verdana" pitchFamily="34" charset="0"/>
              </a:rPr>
              <a:t>SELECCIÓN </a:t>
            </a:r>
            <a:r>
              <a:rPr lang="es-ES" sz="1800" b="1" dirty="0">
                <a:solidFill>
                  <a:srgbClr val="FFFFFF"/>
                </a:solidFill>
                <a:latin typeface="Verdana" pitchFamily="34" charset="0"/>
                <a:ea typeface="Verdana" pitchFamily="34" charset="0"/>
                <a:cs typeface="Verdana" pitchFamily="34" charset="0"/>
              </a:rPr>
              <a:t>DE AUTORES</a:t>
            </a:r>
          </a:p>
        </p:txBody>
      </p:sp>
      <p:sp>
        <p:nvSpPr>
          <p:cNvPr id="45070" name="Line 14"/>
          <p:cNvSpPr>
            <a:spLocks noChangeShapeType="1"/>
          </p:cNvSpPr>
          <p:nvPr/>
        </p:nvSpPr>
        <p:spPr bwMode="auto">
          <a:xfrm>
            <a:off x="2482850" y="2060575"/>
            <a:ext cx="0" cy="504825"/>
          </a:xfrm>
          <a:prstGeom prst="line">
            <a:avLst/>
          </a:prstGeom>
          <a:noFill/>
          <a:ln w="38100">
            <a:solidFill>
              <a:srgbClr val="0070C0"/>
            </a:solidFill>
            <a:round/>
            <a:headEnd/>
            <a:tailEnd type="triangle" w="med" len="med"/>
          </a:ln>
        </p:spPr>
        <p:txBody>
          <a:bodyPr/>
          <a:lstStyle/>
          <a:p>
            <a:endParaRPr lang="es-ES" dirty="0"/>
          </a:p>
        </p:txBody>
      </p:sp>
      <p:sp>
        <p:nvSpPr>
          <p:cNvPr id="45071" name="Text Box 15"/>
          <p:cNvSpPr txBox="1">
            <a:spLocks noChangeArrowheads="1"/>
          </p:cNvSpPr>
          <p:nvPr/>
        </p:nvSpPr>
        <p:spPr bwMode="auto">
          <a:xfrm>
            <a:off x="1114425" y="2636838"/>
            <a:ext cx="2736850" cy="1200329"/>
          </a:xfrm>
          <a:prstGeom prst="rect">
            <a:avLst/>
          </a:prstGeom>
          <a:solidFill>
            <a:srgbClr val="00B050"/>
          </a:solidFill>
          <a:ln w="57150">
            <a:noFill/>
            <a:miter lim="800000"/>
            <a:headEnd/>
            <a:tailEnd/>
          </a:ln>
          <a:scene3d>
            <a:camera prst="orthographicFront"/>
            <a:lightRig rig="threePt" dir="t"/>
          </a:scene3d>
          <a:sp3d>
            <a:bevelT/>
          </a:sp3d>
        </p:spPr>
        <p:txBody>
          <a:bodyPr>
            <a:spAutoFit/>
          </a:bodyPr>
          <a:lstStyle/>
          <a:p>
            <a:pPr algn="ctr">
              <a:spcBef>
                <a:spcPct val="50000"/>
              </a:spcBef>
            </a:pPr>
            <a:r>
              <a:rPr lang="es-ES_tradnl" sz="1800" b="1" dirty="0" smtClean="0">
                <a:solidFill>
                  <a:srgbClr val="FFFFFF"/>
                </a:solidFill>
              </a:rPr>
              <a:t> </a:t>
            </a:r>
            <a:r>
              <a:rPr lang="es-ES_tradnl" sz="1800" b="1" dirty="0">
                <a:solidFill>
                  <a:srgbClr val="FFFFFF"/>
                </a:solidFill>
                <a:latin typeface="Verdana" pitchFamily="34" charset="0"/>
                <a:ea typeface="Verdana" pitchFamily="34" charset="0"/>
                <a:cs typeface="Verdana" pitchFamily="34" charset="0"/>
              </a:rPr>
              <a:t>BALANCE  CRÍTICO D</a:t>
            </a:r>
            <a:r>
              <a:rPr lang="es-ES_tradnl" sz="1800" b="1" i="1" dirty="0">
                <a:solidFill>
                  <a:srgbClr val="FFFFFF"/>
                </a:solidFill>
                <a:latin typeface="Verdana" pitchFamily="34" charset="0"/>
                <a:ea typeface="Verdana" pitchFamily="34" charset="0"/>
                <a:cs typeface="Verdana" pitchFamily="34" charset="0"/>
              </a:rPr>
              <a:t>EL PENSAMIENTO TEÓRICO </a:t>
            </a:r>
            <a:r>
              <a:rPr lang="es-ES_tradnl" sz="1800" b="1" dirty="0">
                <a:solidFill>
                  <a:srgbClr val="FFFFFF"/>
                </a:solidFill>
                <a:latin typeface="Verdana" pitchFamily="34" charset="0"/>
                <a:ea typeface="Verdana" pitchFamily="34" charset="0"/>
                <a:cs typeface="Verdana" pitchFamily="34" charset="0"/>
              </a:rPr>
              <a:t>DE LOS AUTORES</a:t>
            </a:r>
            <a:endParaRPr lang="es-ES" sz="1800" b="1" dirty="0">
              <a:solidFill>
                <a:srgbClr val="FFFFFF"/>
              </a:solidFill>
              <a:latin typeface="Verdana" pitchFamily="34" charset="0"/>
              <a:ea typeface="Verdana" pitchFamily="34" charset="0"/>
              <a:cs typeface="Verdana" pitchFamily="34" charset="0"/>
            </a:endParaRPr>
          </a:p>
        </p:txBody>
      </p:sp>
      <p:sp>
        <p:nvSpPr>
          <p:cNvPr id="45072" name="Line 16"/>
          <p:cNvSpPr>
            <a:spLocks noChangeShapeType="1"/>
          </p:cNvSpPr>
          <p:nvPr/>
        </p:nvSpPr>
        <p:spPr bwMode="auto">
          <a:xfrm>
            <a:off x="2482850" y="4076700"/>
            <a:ext cx="0" cy="936625"/>
          </a:xfrm>
          <a:prstGeom prst="line">
            <a:avLst/>
          </a:prstGeom>
          <a:noFill/>
          <a:ln w="38100">
            <a:solidFill>
              <a:srgbClr val="0070C0"/>
            </a:solidFill>
            <a:round/>
            <a:headEnd/>
            <a:tailEnd type="triangle" w="med" len="med"/>
          </a:ln>
        </p:spPr>
        <p:txBody>
          <a:bodyPr/>
          <a:lstStyle/>
          <a:p>
            <a:endParaRPr lang="es-ES" dirty="0"/>
          </a:p>
        </p:txBody>
      </p:sp>
      <p:sp>
        <p:nvSpPr>
          <p:cNvPr id="45073" name="Text Box 17"/>
          <p:cNvSpPr txBox="1">
            <a:spLocks noChangeArrowheads="1"/>
          </p:cNvSpPr>
          <p:nvPr/>
        </p:nvSpPr>
        <p:spPr bwMode="auto">
          <a:xfrm>
            <a:off x="900113" y="5156200"/>
            <a:ext cx="3887787" cy="1338828"/>
          </a:xfrm>
          <a:prstGeom prst="rect">
            <a:avLst/>
          </a:prstGeom>
          <a:solidFill>
            <a:srgbClr val="00B050"/>
          </a:solidFill>
          <a:ln w="57150">
            <a:noFill/>
            <a:miter lim="800000"/>
            <a:headEnd/>
            <a:tailEnd/>
          </a:ln>
          <a:scene3d>
            <a:camera prst="orthographicFront"/>
            <a:lightRig rig="threePt" dir="t"/>
          </a:scene3d>
          <a:sp3d>
            <a:bevelT/>
          </a:sp3d>
        </p:spPr>
        <p:txBody>
          <a:bodyPr>
            <a:spAutoFit/>
          </a:bodyPr>
          <a:lstStyle/>
          <a:p>
            <a:pPr algn="ctr">
              <a:lnSpc>
                <a:spcPct val="90000"/>
              </a:lnSpc>
              <a:spcBef>
                <a:spcPct val="20000"/>
              </a:spcBef>
              <a:buClr>
                <a:schemeClr val="tx1"/>
              </a:buClr>
              <a:buSzPct val="100000"/>
            </a:pPr>
            <a:r>
              <a:rPr lang="es-ES_tradnl" sz="1800" b="1" dirty="0" smtClean="0">
                <a:solidFill>
                  <a:srgbClr val="FFFFFF"/>
                </a:solidFill>
                <a:latin typeface="Verdana" pitchFamily="34" charset="0"/>
                <a:ea typeface="Verdana" pitchFamily="34" charset="0"/>
                <a:cs typeface="Verdana" pitchFamily="34" charset="0"/>
              </a:rPr>
              <a:t>EXPLORACIÓN </a:t>
            </a:r>
            <a:r>
              <a:rPr lang="es-ES_tradnl" sz="1800" b="1" dirty="0">
                <a:solidFill>
                  <a:srgbClr val="FFFFFF"/>
                </a:solidFill>
                <a:latin typeface="Verdana" pitchFamily="34" charset="0"/>
                <a:ea typeface="Verdana" pitchFamily="34" charset="0"/>
                <a:cs typeface="Verdana" pitchFamily="34" charset="0"/>
              </a:rPr>
              <a:t>DE LAS CATEGORÍAS UTILIZADAS POR LOS HISTORIADORES PARA ABORDAR SU DISCIPLINA</a:t>
            </a:r>
            <a:r>
              <a:rPr lang="es-ES_tradnl" sz="1800" b="1" dirty="0">
                <a:solidFill>
                  <a:srgbClr val="FFFFFF"/>
                </a:solidFill>
              </a:rPr>
              <a:t>.</a:t>
            </a:r>
            <a:endParaRPr lang="es-ES" sz="1800" dirty="0">
              <a:solidFill>
                <a:srgbClr val="FFFFFF"/>
              </a:solidFill>
            </a:endParaRPr>
          </a:p>
        </p:txBody>
      </p:sp>
      <p:cxnSp>
        <p:nvCxnSpPr>
          <p:cNvPr id="45076" name="AutoShape 20"/>
          <p:cNvCxnSpPr>
            <a:cxnSpLocks noChangeShapeType="1"/>
          </p:cNvCxnSpPr>
          <p:nvPr/>
        </p:nvCxnSpPr>
        <p:spPr bwMode="auto">
          <a:xfrm rot="-5400000">
            <a:off x="4788694" y="4364831"/>
            <a:ext cx="1727200" cy="1296988"/>
          </a:xfrm>
          <a:prstGeom prst="curvedConnector3">
            <a:avLst>
              <a:gd name="adj1" fmla="val 50000"/>
            </a:avLst>
          </a:prstGeom>
          <a:noFill/>
          <a:ln w="57150">
            <a:solidFill>
              <a:srgbClr val="0070C0"/>
            </a:solidFill>
            <a:round/>
            <a:headEnd type="triangle" w="med" len="med"/>
            <a:tailEnd type="triangle" w="med" len="med"/>
          </a:ln>
        </p:spPr>
      </p:cxnSp>
      <p:sp>
        <p:nvSpPr>
          <p:cNvPr id="45077" name="Text Box 21"/>
          <p:cNvSpPr txBox="1">
            <a:spLocks noChangeArrowheads="1"/>
          </p:cNvSpPr>
          <p:nvPr/>
        </p:nvSpPr>
        <p:spPr bwMode="auto">
          <a:xfrm>
            <a:off x="5148263" y="2420938"/>
            <a:ext cx="3455987" cy="1588127"/>
          </a:xfrm>
          <a:prstGeom prst="rect">
            <a:avLst/>
          </a:prstGeom>
          <a:solidFill>
            <a:srgbClr val="00B050"/>
          </a:solidFill>
          <a:ln w="57150">
            <a:noFill/>
            <a:miter lim="800000"/>
            <a:headEnd/>
            <a:tailEnd/>
          </a:ln>
          <a:scene3d>
            <a:camera prst="orthographicFront"/>
            <a:lightRig rig="threePt" dir="t"/>
          </a:scene3d>
          <a:sp3d>
            <a:bevelT/>
          </a:sp3d>
        </p:spPr>
        <p:txBody>
          <a:bodyPr>
            <a:spAutoFit/>
          </a:bodyPr>
          <a:lstStyle/>
          <a:p>
            <a:pPr algn="ctr">
              <a:lnSpc>
                <a:spcPct val="90000"/>
              </a:lnSpc>
              <a:spcBef>
                <a:spcPct val="20000"/>
              </a:spcBef>
              <a:buClr>
                <a:schemeClr val="tx1"/>
              </a:buClr>
              <a:buSzPct val="100000"/>
            </a:pPr>
            <a:r>
              <a:rPr lang="es-ES_tradnl" sz="1800" b="1" dirty="0" smtClean="0">
                <a:solidFill>
                  <a:srgbClr val="FFFFFF"/>
                </a:solidFill>
                <a:latin typeface="Verdana" pitchFamily="34" charset="0"/>
                <a:ea typeface="Verdana" pitchFamily="34" charset="0"/>
                <a:cs typeface="Verdana" pitchFamily="34" charset="0"/>
              </a:rPr>
              <a:t>APLICACIÓN </a:t>
            </a:r>
            <a:r>
              <a:rPr lang="es-ES_tradnl" sz="1800" b="1" dirty="0">
                <a:solidFill>
                  <a:srgbClr val="FFFFFF"/>
                </a:solidFill>
                <a:latin typeface="Verdana" pitchFamily="34" charset="0"/>
                <a:ea typeface="Verdana" pitchFamily="34" charset="0"/>
                <a:cs typeface="Verdana" pitchFamily="34" charset="0"/>
              </a:rPr>
              <a:t>DEL ANÁLISIS DE CATEGORÍAS A UN FENÓMENO HISTÓRICO: POPULISMO, EN ARGENTINA Y BRASIL</a:t>
            </a:r>
            <a:r>
              <a:rPr lang="es-ES_tradnl" sz="1800" b="1" dirty="0">
                <a:solidFill>
                  <a:srgbClr val="FFFFFF"/>
                </a:solidFill>
              </a:rPr>
              <a:t>.</a:t>
            </a:r>
            <a:endParaRPr lang="es-ES" sz="1800" b="1" dirty="0">
              <a:solidFill>
                <a:srgbClr val="FFFFFF"/>
              </a:solidFill>
            </a:endParaRPr>
          </a:p>
        </p:txBody>
      </p:sp>
      <p:sp>
        <p:nvSpPr>
          <p:cNvPr id="10" name="9 Marcador de número de diapositiva"/>
          <p:cNvSpPr>
            <a:spLocks noGrp="1"/>
          </p:cNvSpPr>
          <p:nvPr>
            <p:ph type="sldNum" sz="quarter" idx="12"/>
          </p:nvPr>
        </p:nvSpPr>
        <p:spPr/>
        <p:txBody>
          <a:bodyPr/>
          <a:lstStyle/>
          <a:p>
            <a:pPr>
              <a:defRPr/>
            </a:pPr>
            <a:fld id="{7FE74AE2-A5A1-465B-B696-33B690004B13}" type="slidenum">
              <a:rPr lang="en-US" smtClean="0"/>
              <a:pPr>
                <a:defRPr/>
              </a:pPr>
              <a:t>21</a:t>
            </a:fld>
            <a:endParaRPr lang="en-US" dirty="0"/>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qmark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6512" y="593725"/>
            <a:ext cx="2519362" cy="6264275"/>
          </a:xfrm>
          <a:prstGeom prst="rect">
            <a:avLst/>
          </a:prstGeom>
          <a:noFill/>
          <a:ln w="9525">
            <a:noFill/>
            <a:miter lim="800000"/>
            <a:headEnd/>
            <a:tailEnd/>
          </a:ln>
        </p:spPr>
      </p:pic>
      <p:pic>
        <p:nvPicPr>
          <p:cNvPr id="67588" name="Picture 6" descr="qmark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313" y="404813"/>
            <a:ext cx="2519362" cy="6264275"/>
          </a:xfrm>
          <a:prstGeom prst="rect">
            <a:avLst/>
          </a:prstGeom>
          <a:noFill/>
          <a:ln w="9525">
            <a:noFill/>
            <a:miter lim="800000"/>
            <a:headEnd/>
            <a:tailEnd/>
          </a:ln>
        </p:spPr>
      </p:pic>
      <p:pic>
        <p:nvPicPr>
          <p:cNvPr id="5" name="Picture 6" descr="qmark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357166"/>
            <a:ext cx="2519362" cy="6264275"/>
          </a:xfrm>
          <a:prstGeom prst="rect">
            <a:avLst/>
          </a:prstGeom>
          <a:noFill/>
          <a:ln w="9525">
            <a:noFill/>
            <a:miter lim="800000"/>
            <a:headEnd/>
            <a:tailEnd/>
          </a:ln>
        </p:spPr>
      </p:pic>
      <p:sp>
        <p:nvSpPr>
          <p:cNvPr id="67586" name="Rectangle 2"/>
          <p:cNvSpPr>
            <a:spLocks noGrp="1" noChangeArrowheads="1"/>
          </p:cNvSpPr>
          <p:nvPr>
            <p:ph type="title"/>
          </p:nvPr>
        </p:nvSpPr>
        <p:spPr>
          <a:xfrm>
            <a:off x="2571736" y="1214422"/>
            <a:ext cx="5072098" cy="2857520"/>
          </a:xfrm>
          <a:solidFill>
            <a:srgbClr val="7030A0"/>
          </a:solidFill>
          <a:ln>
            <a:noFill/>
          </a:ln>
          <a:effectLst>
            <a:glow rad="228600">
              <a:schemeClr val="accent6">
                <a:satMod val="175000"/>
                <a:alpha val="40000"/>
              </a:schemeClr>
            </a:glow>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es-ES_tradnl" sz="6000" b="1" dirty="0" smtClean="0">
                <a:ln/>
                <a:solidFill>
                  <a:schemeClr val="accent3"/>
                </a:solidFill>
                <a:latin typeface="Algerian" pitchFamily="82" charset="0"/>
              </a:rPr>
              <a:t>HIPÓTESIS</a:t>
            </a:r>
            <a:r>
              <a:rPr lang="es-ES_tradnl" sz="4000" b="1" dirty="0" smtClean="0">
                <a:ln/>
                <a:solidFill>
                  <a:schemeClr val="accent3"/>
                </a:solidFill>
              </a:rPr>
              <a:t/>
            </a:r>
            <a:br>
              <a:rPr lang="es-ES_tradnl" sz="4000" b="1" dirty="0" smtClean="0">
                <a:ln/>
                <a:solidFill>
                  <a:schemeClr val="accent3"/>
                </a:solidFill>
              </a:rPr>
            </a:br>
            <a:endParaRPr lang="es-ES" sz="4000" b="1" dirty="0" smtClean="0">
              <a:ln/>
              <a:solidFill>
                <a:schemeClr val="accent3"/>
              </a:solidFill>
            </a:endParaRPr>
          </a:p>
        </p:txBody>
      </p:sp>
      <p:pic>
        <p:nvPicPr>
          <p:cNvPr id="67587" name="Picture 5" descr="qmark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850" y="260350"/>
            <a:ext cx="2519363" cy="6264275"/>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7FE74AE2-A5A1-465B-B696-33B690004B13}" type="slidenum">
              <a:rPr lang="en-US" smtClean="0"/>
              <a:pPr>
                <a:defRPr/>
              </a:pPr>
              <a:t>22</a:t>
            </a:fld>
            <a:endParaRPr lang="en-US" dirty="0"/>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214282" y="142852"/>
            <a:ext cx="8786874" cy="6500858"/>
          </a:xfrm>
          <a:solidFill>
            <a:srgbClr val="BC8F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r>
              <a:rPr lang="es-ES_tradnl" sz="2000" b="1" dirty="0" smtClean="0">
                <a:solidFill>
                  <a:schemeClr val="tx1"/>
                </a:solidFill>
                <a:latin typeface="Verdana" pitchFamily="34" charset="0"/>
                <a:ea typeface="Verdana" pitchFamily="34" charset="0"/>
                <a:cs typeface="Verdana" pitchFamily="34" charset="0"/>
              </a:rPr>
              <a:t>Considera la teoría historiográfica como centro de la formación disciplinar.</a:t>
            </a:r>
          </a:p>
          <a:p>
            <a:pPr>
              <a:buNone/>
            </a:pPr>
            <a:endParaRPr lang="es-ES_tradnl" sz="2000" b="1" dirty="0" smtClean="0">
              <a:solidFill>
                <a:schemeClr val="tx1"/>
              </a:solidFill>
              <a:latin typeface="Verdana" pitchFamily="34" charset="0"/>
              <a:ea typeface="Verdana" pitchFamily="34" charset="0"/>
              <a:cs typeface="Verdana" pitchFamily="34" charset="0"/>
            </a:endParaRPr>
          </a:p>
          <a:p>
            <a:r>
              <a:rPr lang="es-ES_tradnl" sz="2000" b="1" dirty="0" smtClean="0">
                <a:solidFill>
                  <a:schemeClr val="tx1"/>
                </a:solidFill>
                <a:latin typeface="Verdana" pitchFamily="34" charset="0"/>
                <a:ea typeface="Verdana" pitchFamily="34" charset="0"/>
                <a:cs typeface="Verdana" pitchFamily="34" charset="0"/>
              </a:rPr>
              <a:t>Plantea a la teoría como quehacer de la historiografía, que debe ser dilucidada y construída por los mismos historiadores.</a:t>
            </a:r>
          </a:p>
          <a:p>
            <a:pPr>
              <a:buNone/>
            </a:pPr>
            <a:endParaRPr lang="es-ES_tradnl" sz="2000" b="1" dirty="0" smtClean="0">
              <a:solidFill>
                <a:schemeClr val="tx1"/>
              </a:solidFill>
              <a:latin typeface="Verdana" pitchFamily="34" charset="0"/>
              <a:ea typeface="Verdana" pitchFamily="34" charset="0"/>
              <a:cs typeface="Verdana" pitchFamily="34" charset="0"/>
            </a:endParaRPr>
          </a:p>
          <a:p>
            <a:r>
              <a:rPr lang="es-ES_tradnl" sz="2000" b="1" smtClean="0">
                <a:solidFill>
                  <a:schemeClr val="tx1"/>
                </a:solidFill>
                <a:latin typeface="Verdana" pitchFamily="34" charset="0"/>
                <a:ea typeface="Verdana" pitchFamily="34" charset="0"/>
                <a:cs typeface="Verdana" pitchFamily="34" charset="0"/>
              </a:rPr>
              <a:t>Plantea </a:t>
            </a:r>
            <a:r>
              <a:rPr lang="es-ES_tradnl" sz="2000" b="1" dirty="0" smtClean="0">
                <a:solidFill>
                  <a:schemeClr val="tx1"/>
                </a:solidFill>
                <a:latin typeface="Verdana" pitchFamily="34" charset="0"/>
                <a:ea typeface="Verdana" pitchFamily="34" charset="0"/>
                <a:cs typeface="Verdana" pitchFamily="34" charset="0"/>
              </a:rPr>
              <a:t>la necesita  de producir un cuerpo de explicaciones articuladas sobre la materia a la que dedica su estudio.</a:t>
            </a:r>
          </a:p>
          <a:p>
            <a:endParaRPr lang="es-ES_tradnl" sz="2000" b="1" dirty="0" smtClean="0">
              <a:solidFill>
                <a:schemeClr val="tx1"/>
              </a:solidFill>
              <a:latin typeface="Verdana" pitchFamily="34" charset="0"/>
              <a:ea typeface="Verdana" pitchFamily="34" charset="0"/>
              <a:cs typeface="Verdana" pitchFamily="34" charset="0"/>
            </a:endParaRPr>
          </a:p>
          <a:p>
            <a:r>
              <a:rPr lang="es-ES_tradnl" sz="2000" b="1" dirty="0" smtClean="0">
                <a:latin typeface="Verdana" pitchFamily="34" charset="0"/>
                <a:ea typeface="Verdana" pitchFamily="34" charset="0"/>
                <a:cs typeface="Verdana" pitchFamily="34" charset="0"/>
              </a:rPr>
              <a:t>Propone la búsqueda de categorías para la construcción de teoría histórica: demitificación, campo de lo real y racionalidad.</a:t>
            </a:r>
          </a:p>
          <a:p>
            <a:endParaRPr lang="es-ES_tradnl" sz="2000" b="1" dirty="0" smtClean="0">
              <a:solidFill>
                <a:schemeClr val="tx1"/>
              </a:solidFill>
              <a:latin typeface="Verdana" pitchFamily="34" charset="0"/>
              <a:ea typeface="Verdana" pitchFamily="34" charset="0"/>
              <a:cs typeface="Verdana" pitchFamily="34" charset="0"/>
            </a:endParaRPr>
          </a:p>
          <a:p>
            <a:endParaRPr lang="es-ES_tradnl" sz="2000" b="1" dirty="0" smtClean="0">
              <a:solidFill>
                <a:schemeClr val="tx1"/>
              </a:solidFill>
              <a:latin typeface="Verdana" pitchFamily="34" charset="0"/>
              <a:ea typeface="Verdana" pitchFamily="34" charset="0"/>
              <a:cs typeface="Verdana" pitchFamily="34" charset="0"/>
            </a:endParaRPr>
          </a:p>
          <a:p>
            <a:endParaRPr lang="es-AR" sz="2000" dirty="0">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FA43BD45-00C4-4B7A-9D86-1818DF213EF4}" type="slidenum">
              <a:rPr lang="en-US" smtClean="0"/>
              <a:pPr>
                <a:defRPr/>
              </a:pPr>
              <a:t>23</a:t>
            </a:fld>
            <a:endParaRPr lang="en-US" dirty="0"/>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0070C0"/>
          </a:solidFill>
        </p:spPr>
        <p:style>
          <a:lnRef idx="1">
            <a:schemeClr val="accent6"/>
          </a:lnRef>
          <a:fillRef idx="3">
            <a:schemeClr val="accent6"/>
          </a:fillRef>
          <a:effectRef idx="2">
            <a:schemeClr val="accent6"/>
          </a:effectRef>
          <a:fontRef idx="minor">
            <a:schemeClr val="lt1"/>
          </a:fontRef>
        </p:style>
        <p:txBody>
          <a:bodyPr>
            <a:normAutofit/>
          </a:bodyPr>
          <a:lstStyle/>
          <a:p>
            <a:pPr algn="r"/>
            <a:r>
              <a:rPr lang="es-AR" sz="4800" b="1" dirty="0" smtClean="0">
                <a:latin typeface="Rockwell" pitchFamily="18" charset="0"/>
              </a:rPr>
              <a:t>INTRODUCCIÓN</a:t>
            </a:r>
            <a:endParaRPr lang="es-AR" sz="4800" b="1" dirty="0">
              <a:latin typeface="Rockwell" pitchFamily="18" charset="0"/>
            </a:endParaRPr>
          </a:p>
        </p:txBody>
      </p:sp>
      <p:sp>
        <p:nvSpPr>
          <p:cNvPr id="3" name="2 Marcador de número de diapositiva"/>
          <p:cNvSpPr>
            <a:spLocks noGrp="1"/>
          </p:cNvSpPr>
          <p:nvPr>
            <p:ph type="sldNum" sz="quarter" idx="12"/>
          </p:nvPr>
        </p:nvSpPr>
        <p:spPr/>
        <p:txBody>
          <a:bodyPr/>
          <a:lstStyle/>
          <a:p>
            <a:pPr>
              <a:defRPr/>
            </a:pPr>
            <a:fld id="{18355F74-763D-4DFC-8166-2A42524CF952}" type="slidenum">
              <a:rPr lang="es-ES" smtClean="0"/>
              <a:pPr>
                <a:defRPr/>
              </a:pPr>
              <a:t>24</a:t>
            </a:fld>
            <a:endParaRPr lang="es-ES" dirty="0"/>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457200"/>
            <a:ext cx="8686800" cy="1185850"/>
          </a:xfr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eaLnBrk="1" hangingPunct="1">
              <a:defRPr/>
            </a:pPr>
            <a:r>
              <a:rPr lang="es-ES_tradnl" b="1" dirty="0" smtClean="0">
                <a:solidFill>
                  <a:schemeClr val="bg1"/>
                </a:solidFill>
                <a:effectLst/>
                <a:latin typeface="Rockwell" pitchFamily="18" charset="0"/>
              </a:rPr>
              <a:t>INTRODUCCIÓN</a:t>
            </a:r>
            <a:endParaRPr lang="es-ES" b="1" dirty="0" smtClean="0">
              <a:solidFill>
                <a:schemeClr val="bg1"/>
              </a:solidFill>
              <a:effectLst/>
              <a:latin typeface="Rockwell" pitchFamily="18" charset="0"/>
            </a:endParaRPr>
          </a:p>
        </p:txBody>
      </p:sp>
      <p:sp>
        <p:nvSpPr>
          <p:cNvPr id="66563" name="Rectangle 3"/>
          <p:cNvSpPr>
            <a:spLocks noGrp="1" noChangeArrowheads="1"/>
          </p:cNvSpPr>
          <p:nvPr>
            <p:ph idx="1"/>
          </p:nvPr>
        </p:nvSpPr>
        <p:spPr>
          <a:xfrm>
            <a:off x="468312" y="2327275"/>
            <a:ext cx="8389967" cy="4030683"/>
          </a:xfrm>
          <a:solidFill>
            <a:srgbClr val="92D050"/>
          </a:solidFill>
          <a:ln>
            <a:solidFill>
              <a:srgbClr val="0070C0"/>
            </a:solidFill>
          </a:ln>
        </p:spPr>
        <p:style>
          <a:lnRef idx="1">
            <a:schemeClr val="accent6"/>
          </a:lnRef>
          <a:fillRef idx="2">
            <a:schemeClr val="accent6"/>
          </a:fillRef>
          <a:effectRef idx="1">
            <a:schemeClr val="accent6"/>
          </a:effectRef>
          <a:fontRef idx="minor">
            <a:schemeClr val="dk1"/>
          </a:fontRef>
        </p:style>
        <p:txBody>
          <a:bodyPr>
            <a:normAutofit/>
          </a:bodyPr>
          <a:lstStyle/>
          <a:p>
            <a:pPr eaLnBrk="1" hangingPunct="1">
              <a:lnSpc>
                <a:spcPct val="80000"/>
              </a:lnSpc>
              <a:buFont typeface="Wingdings" pitchFamily="2" charset="2"/>
              <a:buNone/>
              <a:defRPr/>
            </a:pPr>
            <a:endParaRPr lang="es-ES" sz="2600" b="1" dirty="0" smtClean="0">
              <a:solidFill>
                <a:srgbClr val="00FFFF"/>
              </a:solidFill>
              <a:latin typeface="Verdana" pitchFamily="34" charset="0"/>
              <a:ea typeface="Verdana" pitchFamily="34" charset="0"/>
              <a:cs typeface="Verdana" pitchFamily="34" charset="0"/>
            </a:endParaRPr>
          </a:p>
          <a:p>
            <a:pPr>
              <a:buClr>
                <a:srgbClr val="0070C0"/>
              </a:buClr>
              <a:buFont typeface="Wingdings" pitchFamily="2" charset="2"/>
              <a:buChar char="Ø"/>
              <a:defRPr/>
            </a:pPr>
            <a:r>
              <a:rPr lang="es-ES" sz="2600" b="1" dirty="0" smtClean="0">
                <a:solidFill>
                  <a:schemeClr val="tx1">
                    <a:lumMod val="95000"/>
                    <a:lumOff val="5000"/>
                  </a:schemeClr>
                </a:solidFill>
                <a:latin typeface="Verdana" pitchFamily="34" charset="0"/>
                <a:ea typeface="Verdana" pitchFamily="34" charset="0"/>
                <a:cs typeface="Verdana" pitchFamily="34" charset="0"/>
              </a:rPr>
              <a:t>Se plantea el estudio de las polémicas teóricas y de los historiadores de los años ´90 con una mirada abierta hacia las otras Ciencias Sociales. </a:t>
            </a:r>
          </a:p>
          <a:p>
            <a:pPr>
              <a:buClr>
                <a:srgbClr val="0070C0"/>
              </a:buClr>
              <a:buFont typeface="Wingdings" pitchFamily="2" charset="2"/>
              <a:buChar char="Ø"/>
              <a:defRPr/>
            </a:pPr>
            <a:endParaRPr lang="es-ES" sz="2600" b="1" dirty="0" smtClean="0">
              <a:solidFill>
                <a:schemeClr val="tx1">
                  <a:lumMod val="95000"/>
                  <a:lumOff val="5000"/>
                </a:schemeClr>
              </a:solidFill>
              <a:latin typeface="Verdana" pitchFamily="34" charset="0"/>
              <a:ea typeface="Verdana" pitchFamily="34" charset="0"/>
              <a:cs typeface="Verdana" pitchFamily="34" charset="0"/>
            </a:endParaRPr>
          </a:p>
          <a:p>
            <a:pPr eaLnBrk="1" hangingPunct="1">
              <a:buClr>
                <a:srgbClr val="0070C0"/>
              </a:buClr>
              <a:buFont typeface="Wingdings" pitchFamily="2" charset="2"/>
              <a:buChar char="Ø"/>
              <a:defRPr/>
            </a:pPr>
            <a:r>
              <a:rPr lang="es-ES" sz="2600" b="1" dirty="0" smtClean="0">
                <a:solidFill>
                  <a:schemeClr val="tx1">
                    <a:lumMod val="95000"/>
                    <a:lumOff val="5000"/>
                  </a:schemeClr>
                </a:solidFill>
                <a:latin typeface="Verdana" pitchFamily="34" charset="0"/>
                <a:ea typeface="Verdana" pitchFamily="34" charset="0"/>
                <a:cs typeface="Verdana" pitchFamily="34" charset="0"/>
              </a:rPr>
              <a:t>Conecta las polémicas de la década en la región, con las cuestiones que a escala global han contribuido a su desarrollo.</a:t>
            </a: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25</a:t>
            </a:fld>
            <a:endParaRPr lang="es-ES" dirty="0"/>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0" y="0"/>
            <a:ext cx="8697913" cy="6303963"/>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a:normAutofit/>
          </a:bodyPr>
          <a:lstStyle/>
          <a:p>
            <a:pPr>
              <a:lnSpc>
                <a:spcPct val="80000"/>
              </a:lnSpc>
              <a:buClr>
                <a:srgbClr val="0070C0"/>
              </a:buClr>
              <a:buFont typeface="Wingdings" pitchFamily="2" charset="2"/>
              <a:buChar char="Ø"/>
              <a:defRPr/>
            </a:pPr>
            <a:endParaRPr lang="es-ES" sz="2400" b="1" dirty="0" smtClean="0">
              <a:solidFill>
                <a:schemeClr val="tx1"/>
              </a:solidFill>
              <a:latin typeface="Verdana" pitchFamily="34" charset="0"/>
              <a:ea typeface="Verdana" pitchFamily="34" charset="0"/>
              <a:cs typeface="Verdana" pitchFamily="34" charset="0"/>
            </a:endParaRPr>
          </a:p>
          <a:p>
            <a:pPr>
              <a:buClr>
                <a:srgbClr val="0070C0"/>
              </a:buClr>
              <a:buNone/>
              <a:defRPr/>
            </a:pPr>
            <a:endParaRPr lang="es-ES" sz="2400" b="1" dirty="0" smtClean="0">
              <a:solidFill>
                <a:schemeClr val="tx1"/>
              </a:solidFill>
              <a:latin typeface="Verdana" pitchFamily="34" charset="0"/>
              <a:ea typeface="Verdana" pitchFamily="34" charset="0"/>
              <a:cs typeface="Verdana" pitchFamily="34" charset="0"/>
            </a:endParaRPr>
          </a:p>
          <a:p>
            <a:pPr>
              <a:buClr>
                <a:srgbClr val="0070C0"/>
              </a:buClr>
              <a:buFont typeface="Wingdings" pitchFamily="2" charset="2"/>
              <a:buChar char="Ø"/>
              <a:defRPr/>
            </a:pPr>
            <a:r>
              <a:rPr lang="es-ES_tradnl" sz="2400" b="1" dirty="0" smtClean="0">
                <a:solidFill>
                  <a:schemeClr val="tx1"/>
                </a:solidFill>
                <a:latin typeface="Verdana" pitchFamily="34" charset="0"/>
                <a:ea typeface="Verdana" pitchFamily="34" charset="0"/>
                <a:cs typeface="Verdana" pitchFamily="34" charset="0"/>
              </a:rPr>
              <a:t>Selecciona autores de la década que aportaron una mirada crítica a la historiografía tradicional y a “la nueva”.</a:t>
            </a:r>
          </a:p>
          <a:p>
            <a:pPr>
              <a:buClr>
                <a:srgbClr val="0070C0"/>
              </a:buClr>
              <a:buNone/>
              <a:defRPr/>
            </a:pPr>
            <a:endParaRPr lang="es-ES_tradnl" sz="2400" b="1" dirty="0" smtClean="0">
              <a:solidFill>
                <a:schemeClr val="tx1"/>
              </a:solidFill>
              <a:latin typeface="Verdana" pitchFamily="34" charset="0"/>
              <a:ea typeface="Verdana" pitchFamily="34" charset="0"/>
              <a:cs typeface="Verdana" pitchFamily="34" charset="0"/>
            </a:endParaRPr>
          </a:p>
          <a:p>
            <a:pPr>
              <a:buClr>
                <a:srgbClr val="0070C0"/>
              </a:buClr>
              <a:buNone/>
              <a:defRPr/>
            </a:pPr>
            <a:endParaRPr lang="es-ES_tradnl" sz="2400" b="1" dirty="0" smtClean="0">
              <a:solidFill>
                <a:schemeClr val="tx1"/>
              </a:solidFill>
              <a:latin typeface="Verdana" pitchFamily="34" charset="0"/>
              <a:ea typeface="Verdana" pitchFamily="34" charset="0"/>
              <a:cs typeface="Verdana" pitchFamily="34" charset="0"/>
            </a:endParaRPr>
          </a:p>
          <a:p>
            <a:pPr>
              <a:buClr>
                <a:srgbClr val="0070C0"/>
              </a:buClr>
              <a:buFont typeface="Wingdings" pitchFamily="2" charset="2"/>
              <a:buChar char="Ø"/>
              <a:defRPr/>
            </a:pPr>
            <a:r>
              <a:rPr lang="es-ES_tradnl" sz="2400" b="1" dirty="0" smtClean="0">
                <a:solidFill>
                  <a:schemeClr val="tx1"/>
                </a:solidFill>
                <a:latin typeface="Verdana" pitchFamily="34" charset="0"/>
                <a:ea typeface="Verdana" pitchFamily="34" charset="0"/>
                <a:cs typeface="Verdana" pitchFamily="34" charset="0"/>
              </a:rPr>
              <a:t>No se recrea una historia de las escuelas o autores sino una exploración de pensamiento teórico.</a:t>
            </a:r>
          </a:p>
          <a:p>
            <a:pPr>
              <a:buClr>
                <a:srgbClr val="0070C0"/>
              </a:buClr>
              <a:buNone/>
              <a:defRPr/>
            </a:pPr>
            <a:endParaRPr lang="es-ES_tradnl" sz="2400" b="1" dirty="0" smtClean="0">
              <a:solidFill>
                <a:schemeClr val="tx1"/>
              </a:solidFill>
              <a:latin typeface="Verdana" pitchFamily="34" charset="0"/>
              <a:ea typeface="Verdana" pitchFamily="34" charset="0"/>
              <a:cs typeface="Verdana" pitchFamily="34" charset="0"/>
            </a:endParaRPr>
          </a:p>
          <a:p>
            <a:pPr>
              <a:buClr>
                <a:srgbClr val="0070C0"/>
              </a:buClr>
              <a:buNone/>
              <a:defRPr/>
            </a:pPr>
            <a:endParaRPr lang="es-ES_tradnl" sz="2400" b="1" dirty="0" smtClean="0">
              <a:solidFill>
                <a:schemeClr val="tx1"/>
              </a:solidFill>
              <a:latin typeface="Verdana" pitchFamily="34" charset="0"/>
              <a:ea typeface="Verdana" pitchFamily="34" charset="0"/>
              <a:cs typeface="Verdana" pitchFamily="34" charset="0"/>
            </a:endParaRPr>
          </a:p>
          <a:p>
            <a:pPr>
              <a:buClr>
                <a:srgbClr val="0070C0"/>
              </a:buClr>
              <a:buFont typeface="Wingdings" pitchFamily="2" charset="2"/>
              <a:buChar char="Ø"/>
              <a:defRPr/>
            </a:pPr>
            <a:r>
              <a:rPr lang="es-ES_tradnl" sz="2400" b="1" dirty="0" smtClean="0">
                <a:solidFill>
                  <a:schemeClr val="tx1"/>
                </a:solidFill>
                <a:latin typeface="Verdana" pitchFamily="34" charset="0"/>
                <a:ea typeface="Verdana" pitchFamily="34" charset="0"/>
                <a:cs typeface="Verdana" pitchFamily="34" charset="0"/>
              </a:rPr>
              <a:t>No se intenta agotar el análisis bibliográfico.</a:t>
            </a:r>
          </a:p>
        </p:txBody>
      </p:sp>
      <p:sp>
        <p:nvSpPr>
          <p:cNvPr id="3" name="2 Marcador de número de diapositiva"/>
          <p:cNvSpPr>
            <a:spLocks noGrp="1"/>
          </p:cNvSpPr>
          <p:nvPr>
            <p:ph type="sldNum" sz="quarter" idx="12"/>
          </p:nvPr>
        </p:nvSpPr>
        <p:spPr/>
        <p:txBody>
          <a:bodyPr/>
          <a:lstStyle/>
          <a:p>
            <a:pPr>
              <a:defRPr/>
            </a:pPr>
            <a:fld id="{3EC2FA2D-D767-48C0-A1FF-3E2595A3516E}" type="slidenum">
              <a:rPr lang="es-ES" smtClean="0"/>
              <a:pPr>
                <a:defRPr/>
              </a:pPr>
              <a:t>26</a:t>
            </a:fld>
            <a:endParaRPr lang="es-ES" dirty="0"/>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57158" y="214290"/>
            <a:ext cx="8458200" cy="1214446"/>
          </a:xfr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ormAutofit/>
          </a:bodyPr>
          <a:lstStyle/>
          <a:p>
            <a:pPr algn="ctr" eaLnBrk="1" hangingPunct="1">
              <a:defRPr/>
            </a:pPr>
            <a:r>
              <a:rPr lang="es-ES" sz="3600" cap="none"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Rockwell" pitchFamily="18" charset="0"/>
              </a:rPr>
              <a:t>ALGUNAS OBRAS CONSIDERADAS FUNDAMENTALES</a:t>
            </a:r>
          </a:p>
        </p:txBody>
      </p:sp>
      <p:sp>
        <p:nvSpPr>
          <p:cNvPr id="5" name="4 Marcador de texto"/>
          <p:cNvSpPr>
            <a:spLocks noGrp="1"/>
          </p:cNvSpPr>
          <p:nvPr>
            <p:ph type="body" idx="2"/>
          </p:nvPr>
        </p:nvSpPr>
        <p:spPr>
          <a:xfrm>
            <a:off x="428596" y="1643050"/>
            <a:ext cx="4000528" cy="4800600"/>
          </a:xfrm>
          <a:ln>
            <a:solidFill>
              <a:schemeClr val="accent1"/>
            </a:solidFill>
          </a:ln>
        </p:spPr>
        <p:style>
          <a:lnRef idx="1">
            <a:schemeClr val="accent2"/>
          </a:lnRef>
          <a:fillRef idx="3">
            <a:schemeClr val="accent2"/>
          </a:fillRef>
          <a:effectRef idx="2">
            <a:schemeClr val="accent2"/>
          </a:effectRef>
          <a:fontRef idx="minor">
            <a:schemeClr val="lt1"/>
          </a:fontRef>
        </p:style>
        <p:txBody>
          <a:bodyPr>
            <a:noAutofit/>
          </a:bodyPr>
          <a:lstStyle/>
          <a:p>
            <a:pPr>
              <a:buClr>
                <a:srgbClr val="92D050"/>
              </a:buClr>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 </a:t>
            </a:r>
            <a:r>
              <a:rPr lang="es-ES_tradnl" sz="2400" b="1" dirty="0" smtClean="0">
                <a:solidFill>
                  <a:schemeClr val="tx1">
                    <a:lumMod val="95000"/>
                    <a:lumOff val="5000"/>
                  </a:schemeClr>
                </a:solidFill>
                <a:latin typeface="Verdana" pitchFamily="34" charset="0"/>
                <a:ea typeface="Verdana" pitchFamily="34" charset="0"/>
                <a:cs typeface="Verdana" pitchFamily="34" charset="0"/>
              </a:rPr>
              <a:t>Julio Aróstegui</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 “La investigación histórica: Teoría y método”, de 1995. Una  reflexión ineludible sobre la historia.</a:t>
            </a:r>
          </a:p>
          <a:p>
            <a:pPr>
              <a:lnSpc>
                <a:spcPct val="80000"/>
              </a:lnSpc>
              <a:buClr>
                <a:srgbClr val="92D050"/>
              </a:buClr>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a:buClr>
                <a:srgbClr val="92D050"/>
              </a:buClr>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Trabaja sobre tres ejes: la naturaleza de la disciplina historiográfica, la construcción del conocimiento historiográfico (teoría historiográfica) y el método.</a:t>
            </a:r>
          </a:p>
          <a:p>
            <a:pPr>
              <a:buClr>
                <a:srgbClr val="92D050"/>
              </a:buClr>
              <a:buFont typeface="Wingdings" pitchFamily="2" charset="2"/>
              <a:buChar char="Ø"/>
            </a:pPr>
            <a:endParaRPr lang="es-AR" sz="2000" dirty="0">
              <a:solidFill>
                <a:schemeClr val="tx1">
                  <a:lumMod val="95000"/>
                  <a:lumOff val="5000"/>
                </a:schemeClr>
              </a:solidFill>
              <a:latin typeface="Verdana" pitchFamily="34" charset="0"/>
              <a:ea typeface="Verdana" pitchFamily="34" charset="0"/>
              <a:cs typeface="Verdana" pitchFamily="34" charset="0"/>
            </a:endParaRPr>
          </a:p>
        </p:txBody>
      </p:sp>
      <p:pic>
        <p:nvPicPr>
          <p:cNvPr id="81925" name="Picture 5" descr="Image00026089"/>
          <p:cNvPicPr>
            <a:picLocks noChangeAspect="1" noChangeArrowheads="1"/>
          </p:cNvPicPr>
          <p:nvPr/>
        </p:nvPicPr>
        <p:blipFill>
          <a:blip r:embed="rId2" cstate="print"/>
          <a:srcRect/>
          <a:stretch>
            <a:fillRect/>
          </a:stretch>
        </p:blipFill>
        <p:spPr bwMode="auto">
          <a:xfrm>
            <a:off x="4572000" y="2428868"/>
            <a:ext cx="4378605" cy="3286148"/>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pic>
      <p:sp>
        <p:nvSpPr>
          <p:cNvPr id="6" name="5 Marcador de número de diapositiva"/>
          <p:cNvSpPr>
            <a:spLocks noGrp="1"/>
          </p:cNvSpPr>
          <p:nvPr>
            <p:ph type="sldNum" sz="quarter" idx="12"/>
          </p:nvPr>
        </p:nvSpPr>
        <p:spPr/>
        <p:txBody>
          <a:bodyPr/>
          <a:lstStyle/>
          <a:p>
            <a:pPr>
              <a:defRPr/>
            </a:pPr>
            <a:fld id="{80333659-4726-4532-87A5-CC34930CE334}" type="slidenum">
              <a:rPr lang="es-ES" smtClean="0"/>
              <a:pPr>
                <a:defRPr/>
              </a:pPr>
              <a:t>27</a:t>
            </a:fld>
            <a:endParaRPr lang="es-ES" dirty="0"/>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714876" y="1000109"/>
            <a:ext cx="4103687" cy="4572032"/>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Clr>
                <a:schemeClr val="tx2">
                  <a:lumMod val="75000"/>
                </a:schemeClr>
              </a:buClr>
              <a:buFont typeface="Wingdings" pitchFamily="2" charset="2"/>
              <a:buChar char="Ø"/>
              <a:defRPr/>
            </a:pPr>
            <a:r>
              <a:rPr lang="es-ES_tradnl" sz="2400" b="1" dirty="0" smtClean="0">
                <a:solidFill>
                  <a:schemeClr val="tx1">
                    <a:lumMod val="95000"/>
                    <a:lumOff val="5000"/>
                  </a:schemeClr>
                </a:solidFill>
                <a:latin typeface="Verdana" pitchFamily="34" charset="0"/>
                <a:ea typeface="Verdana" pitchFamily="34" charset="0"/>
                <a:cs typeface="Verdana" pitchFamily="34" charset="0"/>
              </a:rPr>
              <a:t>     Joseph Fontana, </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“La historia después del fin de la historia”,  de 1992.  </a:t>
            </a:r>
          </a:p>
          <a:p>
            <a:pPr marL="0" indent="0">
              <a:buClr>
                <a:schemeClr val="tx2">
                  <a:lumMod val="75000"/>
                </a:schemeClr>
              </a:buClr>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marL="0" indent="0">
              <a:buClr>
                <a:schemeClr val="tx2">
                  <a:lumMod val="75000"/>
                </a:schemeClr>
              </a:buClr>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marL="0" indent="0">
              <a:buClr>
                <a:schemeClr val="tx2">
                  <a:lumMod val="75000"/>
                </a:schemeClr>
              </a:buClr>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      Fundamental para el análisis teórico del impacto del pensamiento de la posmodernidad en la historiografía y en la exploración del concepto de lo real en la historia. </a:t>
            </a:r>
          </a:p>
        </p:txBody>
      </p:sp>
      <p:pic>
        <p:nvPicPr>
          <p:cNvPr id="77827" name="Picture 5" descr="fontana"/>
          <p:cNvPicPr>
            <a:picLocks noChangeAspect="1" noChangeArrowheads="1"/>
          </p:cNvPicPr>
          <p:nvPr/>
        </p:nvPicPr>
        <p:blipFill>
          <a:blip r:embed="rId2" cstate="print"/>
          <a:srcRect/>
          <a:stretch>
            <a:fillRect/>
          </a:stretch>
        </p:blipFill>
        <p:spPr bwMode="auto">
          <a:xfrm>
            <a:off x="1214414" y="428604"/>
            <a:ext cx="2940050" cy="3467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28</a:t>
            </a:fld>
            <a:endParaRPr lang="es-ES" dirty="0"/>
          </a:p>
        </p:txBody>
      </p:sp>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395288" y="357165"/>
            <a:ext cx="5033968" cy="6286545"/>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Clr>
                <a:schemeClr val="bg1"/>
              </a:buClr>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marL="0" indent="0">
              <a:buClr>
                <a:schemeClr val="bg1"/>
              </a:buClr>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“Historia a Debate”, dirigido por </a:t>
            </a:r>
            <a:r>
              <a:rPr lang="es-ES_tradnl" sz="2400" b="1" dirty="0" smtClean="0">
                <a:solidFill>
                  <a:schemeClr val="tx1">
                    <a:lumMod val="95000"/>
                    <a:lumOff val="5000"/>
                  </a:schemeClr>
                </a:solidFill>
                <a:latin typeface="Verdana" pitchFamily="34" charset="0"/>
                <a:ea typeface="Verdana" pitchFamily="34" charset="0"/>
                <a:cs typeface="Verdana" pitchFamily="34" charset="0"/>
              </a:rPr>
              <a:t>Carlos Barros </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desde 1995. </a:t>
            </a:r>
          </a:p>
          <a:p>
            <a:pPr marL="0" indent="0">
              <a:buClr>
                <a:schemeClr val="bg1"/>
              </a:buClr>
              <a:buNone/>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marL="0" indent="0">
              <a:buClr>
                <a:schemeClr val="bg1"/>
              </a:buClr>
              <a:buNone/>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Constituye una red de difusión donde la teoría de la historia y el futuro de la historiografía es tratado por autores de diversos países  latinoamericanos y del resto del mundo. </a:t>
            </a:r>
          </a:p>
          <a:p>
            <a:pPr marL="0" indent="0">
              <a:buClr>
                <a:schemeClr val="bg1"/>
              </a:buClr>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a:p>
            <a:pPr marL="0" indent="0">
              <a:buClr>
                <a:schemeClr val="bg1"/>
              </a:buClr>
              <a:buFont typeface="Wingdings" pitchFamily="2" charset="2"/>
              <a:buChar char="Ø"/>
              <a:defRPr/>
            </a:pPr>
            <a:r>
              <a:rPr lang="es-ES_tradnl" sz="2400" b="1" dirty="0" smtClean="0">
                <a:solidFill>
                  <a:schemeClr val="tx1">
                    <a:lumMod val="95000"/>
                    <a:lumOff val="5000"/>
                  </a:schemeClr>
                </a:solidFill>
                <a:latin typeface="Verdana" pitchFamily="34" charset="0"/>
                <a:ea typeface="Verdana" pitchFamily="34" charset="0"/>
                <a:cs typeface="Verdana" pitchFamily="34" charset="0"/>
              </a:rPr>
              <a:t>Saturnino Sánchez  Prieto</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 ¿Y qué es la historia?, 1995. </a:t>
            </a:r>
          </a:p>
          <a:p>
            <a:pPr marL="0" indent="0">
              <a:buClr>
                <a:schemeClr val="bg1"/>
              </a:buClr>
              <a:buNone/>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Reflexiones epistemológicas, donde se pone énfasis en la formación del profesorado en estas cuestiones. </a:t>
            </a:r>
            <a:endParaRPr lang="es-ES" sz="2000" b="1" dirty="0" smtClean="0">
              <a:solidFill>
                <a:schemeClr val="tx1">
                  <a:lumMod val="95000"/>
                  <a:lumOff val="5000"/>
                </a:schemeClr>
              </a:solidFill>
              <a:latin typeface="Verdana" pitchFamily="34" charset="0"/>
              <a:ea typeface="Verdana" pitchFamily="34" charset="0"/>
              <a:cs typeface="Verdana" pitchFamily="34" charset="0"/>
            </a:endParaRPr>
          </a:p>
        </p:txBody>
      </p:sp>
      <p:pic>
        <p:nvPicPr>
          <p:cNvPr id="83971" name="Picture 3" descr="barros"/>
          <p:cNvPicPr>
            <a:picLocks noChangeAspect="1" noChangeArrowheads="1"/>
          </p:cNvPicPr>
          <p:nvPr/>
        </p:nvPicPr>
        <p:blipFill>
          <a:blip r:embed="rId2" cstate="print"/>
          <a:srcRect/>
          <a:stretch>
            <a:fillRect/>
          </a:stretch>
        </p:blipFill>
        <p:spPr bwMode="auto">
          <a:xfrm rot="21064333">
            <a:off x="5450701" y="285728"/>
            <a:ext cx="3220235" cy="2928958"/>
          </a:xfrm>
          <a:prstGeom prst="rect">
            <a:avLst/>
          </a:prstGeom>
          <a:ln>
            <a:noFill/>
          </a:ln>
          <a:effectLst>
            <a:softEdge rad="112500"/>
          </a:effectLst>
        </p:spPr>
      </p:pic>
      <p:pic>
        <p:nvPicPr>
          <p:cNvPr id="83973" name="Picture 5" descr="Guillermo%20Sanchez"/>
          <p:cNvPicPr>
            <a:picLocks noChangeAspect="1" noChangeArrowheads="1"/>
          </p:cNvPicPr>
          <p:nvPr/>
        </p:nvPicPr>
        <p:blipFill>
          <a:blip r:embed="rId3" cstate="print"/>
          <a:srcRect/>
          <a:stretch>
            <a:fillRect/>
          </a:stretch>
        </p:blipFill>
        <p:spPr bwMode="auto">
          <a:xfrm rot="832807">
            <a:off x="5143504" y="3500438"/>
            <a:ext cx="3643338" cy="2428892"/>
          </a:xfrm>
          <a:prstGeom prst="roundRect">
            <a:avLst>
              <a:gd name="adj" fmla="val 9330"/>
            </a:avLst>
          </a:prstGeom>
          <a:solidFill>
            <a:srgbClr val="FFFFFF">
              <a:shade val="85000"/>
            </a:srgbClr>
          </a:solidFill>
          <a:ln>
            <a:noFill/>
          </a:ln>
          <a:effectLst>
            <a:reflection blurRad="12700" stA="38000" endPos="28000" dist="5000" dir="5400000" sy="-100000" algn="bl" rotWithShape="0"/>
          </a:effectLst>
        </p:spPr>
      </p:pic>
      <p:sp>
        <p:nvSpPr>
          <p:cNvPr id="5" name="4 Marcador de número de diapositiva"/>
          <p:cNvSpPr>
            <a:spLocks noGrp="1"/>
          </p:cNvSpPr>
          <p:nvPr>
            <p:ph type="sldNum" sz="quarter" idx="12"/>
          </p:nvPr>
        </p:nvSpPr>
        <p:spPr/>
        <p:txBody>
          <a:bodyPr/>
          <a:lstStyle/>
          <a:p>
            <a:pPr>
              <a:defRPr/>
            </a:pPr>
            <a:fld id="{3EC2FA2D-D767-48C0-A1FF-3E2595A3516E}" type="slidenum">
              <a:rPr lang="es-ES" smtClean="0"/>
              <a:pPr>
                <a:defRPr/>
              </a:pPr>
              <a:t>29</a:t>
            </a:fld>
            <a:endParaRPr lang="es-ES" dirty="0"/>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71472" y="214290"/>
          <a:ext cx="821537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3</a:t>
            </a:fld>
            <a:endParaRPr lang="en-US" dirty="0"/>
          </a:p>
        </p:txBody>
      </p:sp>
    </p:spTree>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14282" y="285728"/>
            <a:ext cx="8572560" cy="1214447"/>
          </a:xfr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es-ES_tradnl"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effectLst>
                <a:latin typeface="Rockwell" pitchFamily="18" charset="0"/>
              </a:rPr>
              <a:t>América Latina</a:t>
            </a:r>
            <a:endParaRPr lang="es-E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effectLst>
              <a:latin typeface="Rockwell" pitchFamily="18" charset="0"/>
            </a:endParaRPr>
          </a:p>
        </p:txBody>
      </p:sp>
      <p:sp>
        <p:nvSpPr>
          <p:cNvPr id="84995" name="Rectangle 3"/>
          <p:cNvSpPr>
            <a:spLocks noGrp="1" noChangeArrowheads="1"/>
          </p:cNvSpPr>
          <p:nvPr>
            <p:ph idx="1"/>
          </p:nvPr>
        </p:nvSpPr>
        <p:spPr>
          <a:xfrm>
            <a:off x="285720" y="1500174"/>
            <a:ext cx="3857652" cy="52149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Font typeface="Wingdings" pitchFamily="2" charset="2"/>
              <a:buChar char="Ø"/>
              <a:defRPr/>
            </a:pPr>
            <a:r>
              <a:rPr lang="es-ES" sz="2000" b="1" dirty="0" smtClean="0">
                <a:solidFill>
                  <a:schemeClr val="tx1">
                    <a:lumMod val="95000"/>
                    <a:lumOff val="5000"/>
                  </a:schemeClr>
                </a:solidFill>
                <a:latin typeface="Verdana" pitchFamily="34" charset="0"/>
                <a:ea typeface="Verdana" pitchFamily="34" charset="0"/>
                <a:cs typeface="Verdana" pitchFamily="34" charset="0"/>
              </a:rPr>
              <a:t>“Historia de América Latina”, dirigida por </a:t>
            </a:r>
            <a:r>
              <a:rPr lang="es-ES" sz="2400" b="1" dirty="0" smtClean="0">
                <a:solidFill>
                  <a:schemeClr val="tx1">
                    <a:lumMod val="95000"/>
                    <a:lumOff val="5000"/>
                  </a:schemeClr>
                </a:solidFill>
                <a:latin typeface="Verdana" pitchFamily="34" charset="0"/>
                <a:ea typeface="Verdana" pitchFamily="34" charset="0"/>
                <a:cs typeface="Verdana" pitchFamily="34" charset="0"/>
              </a:rPr>
              <a:t>Leslie Bethell,  </a:t>
            </a:r>
            <a:r>
              <a:rPr lang="es-ES" sz="2000" b="1" dirty="0" smtClean="0">
                <a:solidFill>
                  <a:schemeClr val="tx1">
                    <a:lumMod val="95000"/>
                    <a:lumOff val="5000"/>
                  </a:schemeClr>
                </a:solidFill>
                <a:latin typeface="Verdana" pitchFamily="34" charset="0"/>
                <a:ea typeface="Verdana" pitchFamily="34" charset="0"/>
                <a:cs typeface="Verdana" pitchFamily="34" charset="0"/>
              </a:rPr>
              <a:t>Universidad de Cambridge, publicada en 1992. </a:t>
            </a:r>
          </a:p>
          <a:p>
            <a:pPr marL="0" indent="0">
              <a:buFont typeface="Wingdings" pitchFamily="2" charset="2"/>
              <a:buChar char="Ø"/>
              <a:defRPr/>
            </a:pPr>
            <a:r>
              <a:rPr lang="es-ES" sz="2000" b="1" dirty="0" smtClean="0">
                <a:solidFill>
                  <a:schemeClr val="tx1">
                    <a:lumMod val="95000"/>
                    <a:lumOff val="5000"/>
                  </a:schemeClr>
                </a:solidFill>
                <a:latin typeface="Verdana" pitchFamily="34" charset="0"/>
                <a:ea typeface="Verdana" pitchFamily="34" charset="0"/>
                <a:cs typeface="Verdana" pitchFamily="34" charset="0"/>
              </a:rPr>
              <a:t>Selección y  tratamiento de los contenidos desde perspectivas teóricas explícitas y aplicadas al contexto latinoamericano. </a:t>
            </a:r>
          </a:p>
          <a:p>
            <a:pPr marL="0" indent="0">
              <a:buFont typeface="Wingdings" pitchFamily="2" charset="2"/>
              <a:buChar char="Ø"/>
              <a:defRPr/>
            </a:pPr>
            <a:r>
              <a:rPr lang="es-ES" sz="2000" b="1" dirty="0" smtClean="0">
                <a:solidFill>
                  <a:schemeClr val="tx1">
                    <a:lumMod val="95000"/>
                    <a:lumOff val="5000"/>
                  </a:schemeClr>
                </a:solidFill>
                <a:latin typeface="Verdana" pitchFamily="34" charset="0"/>
                <a:ea typeface="Verdana" pitchFamily="34" charset="0"/>
                <a:cs typeface="Verdana" pitchFamily="34" charset="0"/>
              </a:rPr>
              <a:t>Por sus características se convierte también en parámetro comparativo.</a:t>
            </a:r>
          </a:p>
        </p:txBody>
      </p:sp>
      <p:pic>
        <p:nvPicPr>
          <p:cNvPr id="79876" name="Picture 6" descr="969003"/>
          <p:cNvPicPr>
            <a:picLocks noChangeAspect="1" noChangeArrowheads="1"/>
          </p:cNvPicPr>
          <p:nvPr/>
        </p:nvPicPr>
        <p:blipFill>
          <a:blip r:embed="rId2" cstate="print"/>
          <a:srcRect/>
          <a:stretch>
            <a:fillRect/>
          </a:stretch>
        </p:blipFill>
        <p:spPr bwMode="auto">
          <a:xfrm rot="711109">
            <a:off x="4714876" y="285728"/>
            <a:ext cx="1768302" cy="2643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9877" name="Picture 8" descr="Ariel-21"/>
          <p:cNvPicPr>
            <a:picLocks noChangeAspect="1" noChangeArrowheads="1"/>
          </p:cNvPicPr>
          <p:nvPr/>
        </p:nvPicPr>
        <p:blipFill>
          <a:blip r:embed="rId3" cstate="print"/>
          <a:srcRect/>
          <a:stretch>
            <a:fillRect/>
          </a:stretch>
        </p:blipFill>
        <p:spPr bwMode="auto">
          <a:xfrm rot="347352">
            <a:off x="6767627" y="1007993"/>
            <a:ext cx="1701381" cy="25431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9878" name="Picture 10" descr="965364"/>
          <p:cNvPicPr>
            <a:picLocks noChangeAspect="1" noChangeArrowheads="1"/>
          </p:cNvPicPr>
          <p:nvPr/>
        </p:nvPicPr>
        <p:blipFill>
          <a:blip r:embed="rId4" cstate="print"/>
          <a:srcRect/>
          <a:stretch>
            <a:fillRect/>
          </a:stretch>
        </p:blipFill>
        <p:spPr bwMode="auto">
          <a:xfrm rot="20872371">
            <a:off x="4500562" y="3214686"/>
            <a:ext cx="1744656" cy="26078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9879" name="Picture 12" descr="969004"/>
          <p:cNvPicPr>
            <a:picLocks noChangeAspect="1" noChangeArrowheads="1"/>
          </p:cNvPicPr>
          <p:nvPr/>
        </p:nvPicPr>
        <p:blipFill>
          <a:blip r:embed="rId5" cstate="print"/>
          <a:srcRect/>
          <a:stretch>
            <a:fillRect/>
          </a:stretch>
        </p:blipFill>
        <p:spPr bwMode="auto">
          <a:xfrm rot="905173">
            <a:off x="6572264" y="3786190"/>
            <a:ext cx="1763712" cy="2636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7 Marcador de número de diapositiva"/>
          <p:cNvSpPr>
            <a:spLocks noGrp="1"/>
          </p:cNvSpPr>
          <p:nvPr>
            <p:ph type="sldNum" sz="quarter" idx="12"/>
          </p:nvPr>
        </p:nvSpPr>
        <p:spPr/>
        <p:txBody>
          <a:bodyPr/>
          <a:lstStyle/>
          <a:p>
            <a:pPr>
              <a:defRPr/>
            </a:pPr>
            <a:fld id="{3EC2FA2D-D767-48C0-A1FF-3E2595A3516E}" type="slidenum">
              <a:rPr lang="es-ES" smtClean="0"/>
              <a:pPr>
                <a:defRPr/>
              </a:pPr>
              <a:t>30</a:t>
            </a:fld>
            <a:endParaRPr lang="es-ES" dirty="0"/>
          </a:p>
        </p:txBody>
      </p:sp>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85720" y="3571876"/>
            <a:ext cx="8643998" cy="2643206"/>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Font typeface="Wingdings" pitchFamily="2" charset="2"/>
              <a:buChar char="Ø"/>
              <a:defRPr/>
            </a:pPr>
            <a:r>
              <a:rPr lang="es-ES" sz="2000" b="1" dirty="0" smtClean="0">
                <a:solidFill>
                  <a:schemeClr val="tx1">
                    <a:lumMod val="95000"/>
                    <a:lumOff val="5000"/>
                  </a:schemeClr>
                </a:solidFill>
                <a:latin typeface="Verdana" pitchFamily="34" charset="0"/>
                <a:ea typeface="Verdana" pitchFamily="34" charset="0"/>
                <a:cs typeface="Verdana" pitchFamily="34" charset="0"/>
              </a:rPr>
              <a:t>“Iberoamérica”, (Barcelona, Península, 1996), </a:t>
            </a:r>
            <a:r>
              <a:rPr lang="es-ES" sz="2400" b="1" dirty="0" smtClean="0">
                <a:solidFill>
                  <a:schemeClr val="tx1">
                    <a:lumMod val="95000"/>
                    <a:lumOff val="5000"/>
                  </a:schemeClr>
                </a:solidFill>
                <a:latin typeface="Verdana" pitchFamily="34" charset="0"/>
                <a:ea typeface="Verdana" pitchFamily="34" charset="0"/>
                <a:cs typeface="Verdana" pitchFamily="34" charset="0"/>
              </a:rPr>
              <a:t>Thomas Calvo.</a:t>
            </a:r>
          </a:p>
          <a:p>
            <a:pPr marL="0" indent="0">
              <a:buFont typeface="Wingdings" pitchFamily="2" charset="2"/>
              <a:buChar char="Ø"/>
              <a:defRPr/>
            </a:pPr>
            <a:r>
              <a:rPr lang="es-ES" sz="2000" b="1" dirty="0" smtClean="0">
                <a:solidFill>
                  <a:schemeClr val="tx1">
                    <a:lumMod val="95000"/>
                    <a:lumOff val="5000"/>
                  </a:schemeClr>
                </a:solidFill>
                <a:latin typeface="Verdana" pitchFamily="34" charset="0"/>
                <a:ea typeface="Verdana" pitchFamily="34" charset="0"/>
                <a:cs typeface="Verdana" pitchFamily="34" charset="0"/>
              </a:rPr>
              <a:t>Considerada pertinente porque está enfocada a un estudio comparativo de Argentina y Brasil (1570 a 1910), referida especialmente a la descomposición de las fuerzas tradicionales hasta el siglo XIX, poniendo énfasis en la categoría de continuidad social y cultural. </a:t>
            </a:r>
          </a:p>
        </p:txBody>
      </p:sp>
      <p:pic>
        <p:nvPicPr>
          <p:cNvPr id="80899" name="Picture 5" descr="TomasCalvo"/>
          <p:cNvPicPr>
            <a:picLocks noChangeAspect="1" noChangeArrowheads="1"/>
          </p:cNvPicPr>
          <p:nvPr/>
        </p:nvPicPr>
        <p:blipFill>
          <a:blip r:embed="rId2" cstate="print"/>
          <a:srcRect/>
          <a:stretch>
            <a:fillRect/>
          </a:stretch>
        </p:blipFill>
        <p:spPr bwMode="auto">
          <a:xfrm>
            <a:off x="3214678" y="357166"/>
            <a:ext cx="2959100" cy="3111500"/>
          </a:xfrm>
          <a:prstGeom prst="rect">
            <a:avLst/>
          </a:prstGeom>
          <a:ln>
            <a:headEnd/>
            <a:tailEnd/>
          </a:ln>
        </p:spPr>
        <p:style>
          <a:lnRef idx="0">
            <a:schemeClr val="accent4"/>
          </a:lnRef>
          <a:fillRef idx="3">
            <a:schemeClr val="accent4"/>
          </a:fillRef>
          <a:effectRef idx="3">
            <a:schemeClr val="accent4"/>
          </a:effectRef>
          <a:fontRef idx="minor">
            <a:schemeClr val="lt1"/>
          </a:fontRef>
        </p:style>
      </p:pic>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31</a:t>
            </a:fld>
            <a:endParaRPr lang="es-ES" dirty="0"/>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214282" y="476250"/>
            <a:ext cx="5572164" cy="209549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Font typeface="Wingdings" pitchFamily="2" charset="2"/>
              <a:buChar char="Ø"/>
              <a:defRPr/>
            </a:pPr>
            <a:r>
              <a:rPr lang="es-ES_tradnl" sz="2400" b="1" dirty="0" smtClean="0">
                <a:solidFill>
                  <a:schemeClr val="tx1">
                    <a:lumMod val="95000"/>
                    <a:lumOff val="5000"/>
                  </a:schemeClr>
                </a:solidFill>
                <a:latin typeface="Verdana" pitchFamily="34" charset="0"/>
                <a:ea typeface="Verdana" pitchFamily="34" charset="0"/>
                <a:cs typeface="Verdana" pitchFamily="34" charset="0"/>
              </a:rPr>
              <a:t>Luis González y González</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  “El oficio de historiar”,  ( México, Clío, 1998) ,desgrana los problemas a que se enfrenta el historiador y las formas para llegar a solucionarlos. </a:t>
            </a:r>
          </a:p>
          <a:p>
            <a:pPr marL="0" indent="0">
              <a:buFont typeface="Wingdings" pitchFamily="2" charset="2"/>
              <a:buChar char="Ø"/>
              <a:defRPr/>
            </a:pPr>
            <a:endParaRPr lang="es-ES_tradnl" sz="2000" b="1" dirty="0" smtClean="0">
              <a:solidFill>
                <a:schemeClr val="tx1">
                  <a:lumMod val="95000"/>
                  <a:lumOff val="5000"/>
                </a:schemeClr>
              </a:solidFill>
              <a:latin typeface="Verdana" pitchFamily="34" charset="0"/>
              <a:ea typeface="Verdana" pitchFamily="34" charset="0"/>
              <a:cs typeface="Verdana" pitchFamily="34" charset="0"/>
            </a:endParaRPr>
          </a:p>
        </p:txBody>
      </p:sp>
      <p:pic>
        <p:nvPicPr>
          <p:cNvPr id="87044" name="Picture 4" descr="LUIsgon"/>
          <p:cNvPicPr>
            <a:picLocks noChangeAspect="1" noChangeArrowheads="1"/>
          </p:cNvPicPr>
          <p:nvPr/>
        </p:nvPicPr>
        <p:blipFill>
          <a:blip r:embed="rId2" cstate="print"/>
          <a:srcRect/>
          <a:stretch>
            <a:fillRect/>
          </a:stretch>
        </p:blipFill>
        <p:spPr bwMode="auto">
          <a:xfrm rot="20870052">
            <a:off x="6020462" y="172190"/>
            <a:ext cx="1892300" cy="242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EVOTO"/>
          <p:cNvPicPr>
            <a:picLocks noChangeAspect="1" noChangeArrowheads="1"/>
          </p:cNvPicPr>
          <p:nvPr/>
        </p:nvPicPr>
        <p:blipFill>
          <a:blip r:embed="rId3" cstate="print"/>
          <a:srcRect/>
          <a:stretch>
            <a:fillRect/>
          </a:stretch>
        </p:blipFill>
        <p:spPr bwMode="auto">
          <a:xfrm rot="646053">
            <a:off x="1014557" y="3137537"/>
            <a:ext cx="2486028" cy="2683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CuadroTexto"/>
          <p:cNvSpPr txBox="1"/>
          <p:nvPr/>
        </p:nvSpPr>
        <p:spPr>
          <a:xfrm>
            <a:off x="3857620" y="3643314"/>
            <a:ext cx="4929222" cy="27860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a:spcBef>
                <a:spcPct val="20000"/>
              </a:spcBef>
              <a:buClr>
                <a:schemeClr val="accent1"/>
              </a:buClr>
              <a:buSzPct val="70000"/>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 </a:t>
            </a:r>
            <a:r>
              <a:rPr lang="es-ES_tradnl" b="1" dirty="0" smtClean="0">
                <a:solidFill>
                  <a:schemeClr val="tx1">
                    <a:lumMod val="95000"/>
                    <a:lumOff val="5000"/>
                  </a:schemeClr>
                </a:solidFill>
                <a:latin typeface="Verdana" pitchFamily="34" charset="0"/>
                <a:ea typeface="Verdana" pitchFamily="34" charset="0"/>
                <a:cs typeface="Verdana" pitchFamily="34" charset="0"/>
              </a:rPr>
              <a:t>Fernando Devoto </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presenta en  “Notas sobre la situación de los estudios históricos en los años 90”,  (Bs. As., Ministerio de Cultura y Educación de la Nación, 1997)  a la historiografía como una forma de pensamiento crítico sobre la realidad.</a:t>
            </a:r>
            <a:endParaRPr lang="es-ES" sz="2000" b="1" dirty="0" smtClean="0">
              <a:solidFill>
                <a:schemeClr val="tx1">
                  <a:lumMod val="95000"/>
                  <a:lumOff val="5000"/>
                </a:schemeClr>
              </a:solidFill>
              <a:latin typeface="Verdana" pitchFamily="34" charset="0"/>
              <a:ea typeface="Verdana" pitchFamily="34" charset="0"/>
              <a:cs typeface="Verdana" pitchFamily="34" charset="0"/>
            </a:endParaRPr>
          </a:p>
        </p:txBody>
      </p:sp>
      <p:sp>
        <p:nvSpPr>
          <p:cNvPr id="8" name="7 Marcador de número de diapositiva"/>
          <p:cNvSpPr>
            <a:spLocks noGrp="1"/>
          </p:cNvSpPr>
          <p:nvPr>
            <p:ph type="sldNum" sz="quarter" idx="12"/>
          </p:nvPr>
        </p:nvSpPr>
        <p:spPr/>
        <p:txBody>
          <a:bodyPr/>
          <a:lstStyle/>
          <a:p>
            <a:pPr>
              <a:defRPr/>
            </a:pPr>
            <a:fld id="{3EC2FA2D-D767-48C0-A1FF-3E2595A3516E}" type="slidenum">
              <a:rPr lang="es-ES" smtClean="0"/>
              <a:pPr>
                <a:defRPr/>
              </a:pPr>
              <a:t>32</a:t>
            </a:fld>
            <a:endParaRPr lang="es-ES" dirty="0"/>
          </a:p>
        </p:txBody>
      </p:sp>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539750" y="476250"/>
            <a:ext cx="5040313" cy="2666998"/>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indent="0">
              <a:buFont typeface="Wingdings" pitchFamily="2" charset="2"/>
              <a:buChar char="Ø"/>
              <a:defRPr/>
            </a:pPr>
            <a:r>
              <a:rPr lang="es-ES_tradnl" sz="2400" b="1" dirty="0" smtClean="0">
                <a:solidFill>
                  <a:schemeClr val="tx1">
                    <a:lumMod val="95000"/>
                    <a:lumOff val="5000"/>
                  </a:schemeClr>
                </a:solidFill>
                <a:latin typeface="Verdana" pitchFamily="34" charset="0"/>
                <a:ea typeface="Verdana" pitchFamily="34" charset="0"/>
                <a:cs typeface="Verdana" pitchFamily="34" charset="0"/>
              </a:rPr>
              <a:t>Oscar Cornblit</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 es el autor y compilador de “Dilemas del conocimiento histórico: Argumentaciones y Controversias”, (Sudamericana, 1992, Argentina),  para la teoría de la historia, su explicación y concepción. </a:t>
            </a:r>
          </a:p>
        </p:txBody>
      </p:sp>
      <p:pic>
        <p:nvPicPr>
          <p:cNvPr id="88070" name="Picture 6" descr="ocornblit"/>
          <p:cNvPicPr>
            <a:picLocks noChangeAspect="1" noChangeArrowheads="1"/>
          </p:cNvPicPr>
          <p:nvPr/>
        </p:nvPicPr>
        <p:blipFill>
          <a:blip r:embed="rId2" cstate="print"/>
          <a:srcRect/>
          <a:stretch>
            <a:fillRect/>
          </a:stretch>
        </p:blipFill>
        <p:spPr bwMode="auto">
          <a:xfrm>
            <a:off x="5715008" y="500042"/>
            <a:ext cx="1785950" cy="19295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8072" name="Picture 8" descr="NatalioBotana"/>
          <p:cNvPicPr>
            <a:picLocks noChangeAspect="1" noChangeArrowheads="1"/>
          </p:cNvPicPr>
          <p:nvPr/>
        </p:nvPicPr>
        <p:blipFill>
          <a:blip r:embed="rId3" cstate="print"/>
          <a:srcRect/>
          <a:stretch>
            <a:fillRect/>
          </a:stretch>
        </p:blipFill>
        <p:spPr bwMode="auto">
          <a:xfrm>
            <a:off x="2071670" y="5000635"/>
            <a:ext cx="1714512" cy="1773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8074" name="Picture 10" descr="luna"/>
          <p:cNvPicPr>
            <a:picLocks noChangeAspect="1" noChangeArrowheads="1"/>
          </p:cNvPicPr>
          <p:nvPr/>
        </p:nvPicPr>
        <p:blipFill>
          <a:blip r:embed="rId4" cstate="print"/>
          <a:srcRect/>
          <a:stretch>
            <a:fillRect/>
          </a:stretch>
        </p:blipFill>
        <p:spPr bwMode="auto">
          <a:xfrm>
            <a:off x="1000100" y="3643314"/>
            <a:ext cx="1429673"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Rectángulo"/>
          <p:cNvSpPr/>
          <p:nvPr/>
        </p:nvSpPr>
        <p:spPr>
          <a:xfrm>
            <a:off x="4143372" y="4214818"/>
            <a:ext cx="4786346" cy="2419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lvl="5">
              <a:spcBef>
                <a:spcPct val="20000"/>
              </a:spcBef>
              <a:buClr>
                <a:schemeClr val="accent1"/>
              </a:buClr>
              <a:buSzPct val="70000"/>
              <a:buFont typeface="Wingdings" pitchFamily="2" charset="2"/>
              <a:buChar char="Ø"/>
              <a:defRPr/>
            </a:pPr>
            <a:r>
              <a:rPr lang="es-ES_tradnl" b="1" dirty="0" smtClean="0">
                <a:solidFill>
                  <a:schemeClr val="tx1">
                    <a:lumMod val="95000"/>
                    <a:lumOff val="5000"/>
                  </a:schemeClr>
                </a:solidFill>
                <a:latin typeface="Verdana" pitchFamily="34" charset="0"/>
                <a:ea typeface="Verdana" pitchFamily="34" charset="0"/>
                <a:cs typeface="Verdana" pitchFamily="34" charset="0"/>
              </a:rPr>
              <a:t>Natalio Botana y Félix Luna</a:t>
            </a:r>
            <a:r>
              <a:rPr lang="es-ES_tradnl" sz="1800" b="1" dirty="0" smtClean="0">
                <a:solidFill>
                  <a:schemeClr val="tx1">
                    <a:lumMod val="95000"/>
                    <a:lumOff val="5000"/>
                  </a:schemeClr>
                </a:solidFill>
                <a:latin typeface="Verdana" pitchFamily="34" charset="0"/>
                <a:ea typeface="Verdana" pitchFamily="34" charset="0"/>
                <a:cs typeface="Verdana" pitchFamily="34" charset="0"/>
              </a:rPr>
              <a:t>, </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“Diálogos con la historia y la política” , publicada en 1995. </a:t>
            </a:r>
          </a:p>
          <a:p>
            <a:pPr marL="0" lvl="5">
              <a:spcBef>
                <a:spcPct val="20000"/>
              </a:spcBef>
              <a:buClr>
                <a:schemeClr val="accent1"/>
              </a:buClr>
              <a:buSzPct val="70000"/>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Ponen de relieve los temas que se tratan en esta exposición.</a:t>
            </a:r>
            <a:endParaRPr lang="es-ES" sz="2000" b="1" dirty="0" smtClean="0">
              <a:solidFill>
                <a:schemeClr val="tx1">
                  <a:lumMod val="95000"/>
                  <a:lumOff val="5000"/>
                </a:schemeClr>
              </a:solidFill>
              <a:latin typeface="Verdana" pitchFamily="34" charset="0"/>
              <a:ea typeface="Verdana" pitchFamily="34" charset="0"/>
              <a:cs typeface="Verdana" pitchFamily="34" charset="0"/>
            </a:endParaRPr>
          </a:p>
        </p:txBody>
      </p:sp>
      <p:sp>
        <p:nvSpPr>
          <p:cNvPr id="8" name="7 Marcador de número de diapositiva"/>
          <p:cNvSpPr>
            <a:spLocks noGrp="1"/>
          </p:cNvSpPr>
          <p:nvPr>
            <p:ph type="sldNum" sz="quarter" idx="12"/>
          </p:nvPr>
        </p:nvSpPr>
        <p:spPr/>
        <p:txBody>
          <a:bodyPr/>
          <a:lstStyle/>
          <a:p>
            <a:pPr>
              <a:defRPr/>
            </a:pPr>
            <a:fld id="{3EC2FA2D-D767-48C0-A1FF-3E2595A3516E}" type="slidenum">
              <a:rPr lang="es-ES" smtClean="0"/>
              <a:pPr>
                <a:defRPr/>
              </a:pPr>
              <a:t>33</a:t>
            </a:fld>
            <a:endParaRPr lang="es-ES" dirty="0"/>
          </a:p>
        </p:txBody>
      </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9090" name="Rectangle 2"/>
          <p:cNvSpPr>
            <a:spLocks noGrp="1" noChangeArrowheads="1"/>
          </p:cNvSpPr>
          <p:nvPr>
            <p:ph type="body" sz="half" idx="1"/>
          </p:nvPr>
        </p:nvSpPr>
        <p:spPr>
          <a:xfrm>
            <a:off x="0" y="0"/>
            <a:ext cx="4714876" cy="3571900"/>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lvl="5">
              <a:buSzPct val="70000"/>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“Dominios da Historia. Ensaios de Teoría e Metodología,” 1997, de </a:t>
            </a:r>
            <a:r>
              <a:rPr lang="es-ES_tradnl" sz="2400" b="1" dirty="0" smtClean="0">
                <a:solidFill>
                  <a:schemeClr val="tx1">
                    <a:lumMod val="95000"/>
                    <a:lumOff val="5000"/>
                  </a:schemeClr>
                </a:solidFill>
                <a:latin typeface="Verdana" pitchFamily="34" charset="0"/>
                <a:ea typeface="Verdana" pitchFamily="34" charset="0"/>
                <a:cs typeface="Verdana" pitchFamily="34" charset="0"/>
              </a:rPr>
              <a:t>Ciro Flamarión Cardoso y Ronaldo Vainfas. </a:t>
            </a:r>
          </a:p>
          <a:p>
            <a:pPr marL="0" lvl="5">
              <a:buSzPct val="70000"/>
              <a:buFont typeface="Wingdings" pitchFamily="2" charset="2"/>
              <a:buChar char="Ø"/>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Es una obra colectiva , un panorama general y actualizado de los conceptos y debates en la historia de la disciplina y de la investigación. </a:t>
            </a:r>
          </a:p>
        </p:txBody>
      </p:sp>
      <p:pic>
        <p:nvPicPr>
          <p:cNvPr id="89100" name="Picture 12" descr="servletrecuperafoto?id=K4799659T8"/>
          <p:cNvPicPr>
            <a:picLocks noChangeAspect="1" noChangeArrowheads="1"/>
          </p:cNvPicPr>
          <p:nvPr/>
        </p:nvPicPr>
        <p:blipFill>
          <a:blip r:embed="rId2" cstate="print"/>
          <a:srcRect/>
          <a:stretch>
            <a:fillRect/>
          </a:stretch>
        </p:blipFill>
        <p:spPr bwMode="auto">
          <a:xfrm>
            <a:off x="2031194" y="3571876"/>
            <a:ext cx="2464593" cy="3286124"/>
          </a:xfrm>
          <a:prstGeom prst="rect">
            <a:avLst/>
          </a:prstGeom>
          <a:ln>
            <a:noFill/>
          </a:ln>
          <a:effectLst>
            <a:softEdge rad="112500"/>
          </a:effectLst>
        </p:spPr>
      </p:pic>
      <p:pic>
        <p:nvPicPr>
          <p:cNvPr id="89103" name="Picture 15" descr="vainfas">
            <a:hlinkClick r:id="rId3"/>
          </p:cNvPr>
          <p:cNvPicPr>
            <a:picLocks noChangeAspect="1" noChangeArrowheads="1"/>
          </p:cNvPicPr>
          <p:nvPr/>
        </p:nvPicPr>
        <p:blipFill>
          <a:blip r:embed="rId4" cstate="print"/>
          <a:srcRect/>
          <a:stretch>
            <a:fillRect/>
          </a:stretch>
        </p:blipFill>
        <p:spPr bwMode="auto">
          <a:xfrm>
            <a:off x="6572264" y="0"/>
            <a:ext cx="1384300" cy="2206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9105" name="Picture 17" descr="cardoso"/>
          <p:cNvPicPr>
            <a:picLocks noChangeAspect="1" noChangeArrowheads="1"/>
          </p:cNvPicPr>
          <p:nvPr/>
        </p:nvPicPr>
        <p:blipFill>
          <a:blip r:embed="rId5" cstate="print"/>
          <a:srcRect/>
          <a:stretch>
            <a:fillRect/>
          </a:stretch>
        </p:blipFill>
        <p:spPr bwMode="auto">
          <a:xfrm>
            <a:off x="4714876" y="2000240"/>
            <a:ext cx="1771650" cy="142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3974" name="Picture 7" descr="Go to fullsize image">
            <a:hlinkClick r:id="rId6"/>
          </p:cNvPr>
          <p:cNvPicPr>
            <a:picLocks noChangeAspect="1" noChangeArrowheads="1"/>
          </p:cNvPicPr>
          <p:nvPr/>
        </p:nvPicPr>
        <p:blipFill>
          <a:blip r:embed="rId7" cstate="print"/>
          <a:srcRect/>
          <a:stretch>
            <a:fillRect/>
          </a:stretch>
        </p:blipFill>
        <p:spPr bwMode="auto">
          <a:xfrm>
            <a:off x="5072066" y="0"/>
            <a:ext cx="1578864" cy="1857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2"/>
          <p:cNvSpPr txBox="1">
            <a:spLocks noChangeArrowheads="1"/>
          </p:cNvSpPr>
          <p:nvPr/>
        </p:nvSpPr>
        <p:spPr>
          <a:xfrm>
            <a:off x="4500562" y="3571876"/>
            <a:ext cx="4643438" cy="3286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a:noAutofit/>
          </a:bodyPr>
          <a:lstStyle/>
          <a:p>
            <a:pPr marL="0" marR="0" lvl="5" indent="-228600" defTabSz="914400" fontAlgn="auto">
              <a:spcBef>
                <a:spcPct val="20000"/>
              </a:spcBef>
              <a:spcAft>
                <a:spcPts val="0"/>
              </a:spcAft>
              <a:buClr>
                <a:schemeClr val="accent1"/>
              </a:buClr>
              <a:buSzPct val="70000"/>
              <a:buFont typeface="Wingdings" pitchFamily="2" charset="2"/>
              <a:buChar char="Ø"/>
              <a:tabLst/>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“Historiografía Brasileira em Perspectiva”, 1998, labor colectiva organizada por </a:t>
            </a:r>
            <a:r>
              <a:rPr lang="es-ES_tradnl" b="1" dirty="0" smtClean="0">
                <a:solidFill>
                  <a:schemeClr val="tx1">
                    <a:lumMod val="95000"/>
                    <a:lumOff val="5000"/>
                  </a:schemeClr>
                </a:solidFill>
                <a:latin typeface="Verdana" pitchFamily="34" charset="0"/>
                <a:ea typeface="Verdana" pitchFamily="34" charset="0"/>
                <a:cs typeface="Verdana" pitchFamily="34" charset="0"/>
              </a:rPr>
              <a:t>Marcos Cezar de Freitas</a:t>
            </a:r>
            <a:r>
              <a:rPr lang="es-ES_tradnl" sz="2000" b="1" dirty="0" smtClean="0">
                <a:solidFill>
                  <a:schemeClr val="tx1">
                    <a:lumMod val="95000"/>
                    <a:lumOff val="5000"/>
                  </a:schemeClr>
                </a:solidFill>
                <a:latin typeface="Verdana" pitchFamily="34" charset="0"/>
                <a:ea typeface="Verdana" pitchFamily="34" charset="0"/>
                <a:cs typeface="Verdana" pitchFamily="34" charset="0"/>
              </a:rPr>
              <a:t>. </a:t>
            </a:r>
          </a:p>
          <a:p>
            <a:pPr marL="0" marR="0" lvl="5" indent="-228600" defTabSz="914400" fontAlgn="auto">
              <a:spcBef>
                <a:spcPct val="20000"/>
              </a:spcBef>
              <a:spcAft>
                <a:spcPts val="0"/>
              </a:spcAft>
              <a:buClr>
                <a:schemeClr val="accent1"/>
              </a:buClr>
              <a:buSzPct val="70000"/>
              <a:buFont typeface="Wingdings" pitchFamily="2" charset="2"/>
              <a:buChar char="Ø"/>
              <a:tabLst/>
              <a:defRPr/>
            </a:pPr>
            <a:r>
              <a:rPr lang="es-ES_tradnl" sz="2000" b="1" dirty="0" smtClean="0">
                <a:solidFill>
                  <a:schemeClr val="tx1">
                    <a:lumMod val="95000"/>
                    <a:lumOff val="5000"/>
                  </a:schemeClr>
                </a:solidFill>
                <a:latin typeface="Verdana" pitchFamily="34" charset="0"/>
                <a:ea typeface="Verdana" pitchFamily="34" charset="0"/>
                <a:cs typeface="Verdana" pitchFamily="34" charset="0"/>
              </a:rPr>
              <a:t>Presenta una organización diferente para la historiografía brasileña y puede compararse con la historiografía argentina. </a:t>
            </a:r>
            <a:endParaRPr lang="es-ES" sz="2000" b="1" dirty="0" smtClean="0">
              <a:solidFill>
                <a:schemeClr val="tx1">
                  <a:lumMod val="95000"/>
                  <a:lumOff val="5000"/>
                </a:schemeClr>
              </a:solidFill>
              <a:latin typeface="Verdana" pitchFamily="34" charset="0"/>
              <a:ea typeface="Verdana" pitchFamily="34" charset="0"/>
              <a:cs typeface="Verdana" pitchFamily="34" charset="0"/>
            </a:endParaRPr>
          </a:p>
        </p:txBody>
      </p:sp>
      <p:sp>
        <p:nvSpPr>
          <p:cNvPr id="8" name="7 Marcador de número de diapositiva"/>
          <p:cNvSpPr>
            <a:spLocks noGrp="1"/>
          </p:cNvSpPr>
          <p:nvPr>
            <p:ph type="sldNum" sz="quarter" idx="12"/>
          </p:nvPr>
        </p:nvSpPr>
        <p:spPr/>
        <p:txBody>
          <a:bodyPr/>
          <a:lstStyle/>
          <a:p>
            <a:pPr>
              <a:defRPr/>
            </a:pPr>
            <a:fld id="{FE45F4FD-5422-4135-AF2F-AEBCA041A1C1}" type="slidenum">
              <a:rPr lang="es-ES" smtClean="0"/>
              <a:pPr>
                <a:defRPr/>
              </a:pPr>
              <a:t>34</a:t>
            </a:fld>
            <a:endParaRPr lang="es-ES" dirty="0"/>
          </a:p>
        </p:txBody>
      </p:sp>
    </p:spTree>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85720" y="285728"/>
            <a:ext cx="8572560" cy="4025905"/>
          </a:xfrm>
          <a:solidFill>
            <a:schemeClr val="bg2">
              <a:lumMod val="75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eaLnBrk="1" fontAlgn="auto" hangingPunct="1">
              <a:spcAft>
                <a:spcPts val="0"/>
              </a:spcAft>
              <a:defRPr/>
            </a:pPr>
            <a:r>
              <a:rPr lang="es-ES" cap="all" dirty="0" smtClean="0">
                <a:ln/>
                <a:solidFill>
                  <a:srgbClr val="002060"/>
                </a:solidFill>
                <a:effectLst/>
                <a:latin typeface="Rockwell" pitchFamily="18" charset="0"/>
              </a:rPr>
              <a:t>PRIMERA PARTE:</a:t>
            </a:r>
            <a:r>
              <a:rPr lang="es-ES" cap="all" dirty="0" smtClean="0">
                <a:ln/>
                <a:solidFill>
                  <a:schemeClr val="accent1"/>
                </a:solidFill>
                <a:effectLst/>
                <a:latin typeface="Rockwell" pitchFamily="18" charset="0"/>
              </a:rPr>
              <a:t/>
            </a:r>
            <a:br>
              <a:rPr lang="es-ES" cap="all" dirty="0" smtClean="0">
                <a:ln/>
                <a:solidFill>
                  <a:schemeClr val="accent1"/>
                </a:solidFill>
                <a:effectLst/>
                <a:latin typeface="Rockwell" pitchFamily="18" charset="0"/>
              </a:rPr>
            </a:br>
            <a:r>
              <a:rPr lang="es-ES_tradnl" dirty="0" smtClean="0">
                <a:latin typeface="Rockwell" pitchFamily="18" charset="0"/>
              </a:rPr>
              <a:t>Análisis crítico de la problemática teórica de la historiografía.</a:t>
            </a:r>
            <a:br>
              <a:rPr lang="es-ES_tradnl" dirty="0" smtClean="0">
                <a:latin typeface="Rockwell" pitchFamily="18" charset="0"/>
              </a:rPr>
            </a:br>
            <a:r>
              <a:rPr lang="es-ES_trad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well" pitchFamily="18" charset="0"/>
              </a:rPr>
              <a:t/>
            </a:r>
            <a:br>
              <a:rPr lang="es-ES_trad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well" pitchFamily="18" charset="0"/>
              </a:rPr>
            </a:br>
            <a:endParaRPr lang="es-E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well" pitchFamily="18" charset="0"/>
            </a:endParaRPr>
          </a:p>
        </p:txBody>
      </p:sp>
      <p:sp>
        <p:nvSpPr>
          <p:cNvPr id="90115" name="Rectangle 3"/>
          <p:cNvSpPr>
            <a:spLocks noGrp="1" noChangeArrowheads="1"/>
          </p:cNvSpPr>
          <p:nvPr>
            <p:ph idx="1"/>
          </p:nvPr>
        </p:nvSpPr>
        <p:spPr>
          <a:xfrm>
            <a:off x="428596" y="4643446"/>
            <a:ext cx="8286808" cy="1785950"/>
          </a:xfrm>
          <a:solidFill>
            <a:schemeClr val="tx2">
              <a:lumMod val="60000"/>
              <a:lumOff val="40000"/>
            </a:schemeClr>
          </a:solidFill>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lstStyle/>
          <a:p>
            <a:pPr eaLnBrk="1" hangingPunct="1">
              <a:buFont typeface="Wingdings" pitchFamily="2" charset="2"/>
              <a:buNone/>
            </a:pPr>
            <a:endParaRPr lang="es-ES" sz="3600" b="1" dirty="0" smtClean="0">
              <a:latin typeface="Rockwell" pitchFamily="18" charset="0"/>
            </a:endParaRPr>
          </a:p>
          <a:p>
            <a:pPr algn="ctr" eaLnBrk="1" hangingPunct="1"/>
            <a:r>
              <a:rPr lang="es-ES_tradnl" sz="3200" b="1" i="1" dirty="0" smtClean="0">
                <a:latin typeface="Rockwell" pitchFamily="18" charset="0"/>
              </a:rPr>
              <a:t>Capítulo 1: Teorizar desde la historia</a:t>
            </a:r>
            <a:endParaRPr lang="es-ES" sz="3200" b="1" i="1" dirty="0" smtClean="0">
              <a:latin typeface="Rockwell" pitchFamily="18"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35</a:t>
            </a:fld>
            <a:endParaRPr lang="es-ES" dirty="0"/>
          </a:p>
        </p:txBody>
      </p:sp>
    </p:spTree>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571480"/>
          <a:ext cx="8591579"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7FE74AE2-A5A1-465B-B696-33B690004B13}" type="slidenum">
              <a:rPr lang="en-US" smtClean="0"/>
              <a:pPr>
                <a:defRPr/>
              </a:pPr>
              <a:t>36</a:t>
            </a:fld>
            <a:endParaRPr lang="en-US" dirty="0"/>
          </a:p>
        </p:txBody>
      </p:sp>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idx="1"/>
          </p:nvPr>
        </p:nvSpPr>
        <p:spPr>
          <a:xfrm>
            <a:off x="1000100" y="357166"/>
            <a:ext cx="7893075" cy="6286544"/>
          </a:xfr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pPr eaLnBrk="1" hangingPunct="1">
              <a:lnSpc>
                <a:spcPct val="160000"/>
              </a:lnSpc>
              <a:buClrTx/>
              <a:buFont typeface="Wingdings" pitchFamily="2" charset="2"/>
              <a:buChar char="Ø"/>
            </a:pPr>
            <a:r>
              <a:rPr lang="es-MX" sz="2400" b="1" dirty="0" smtClean="0">
                <a:solidFill>
                  <a:schemeClr val="tx1"/>
                </a:solidFill>
                <a:effectLst/>
                <a:latin typeface="Verdana" pitchFamily="34" charset="0"/>
                <a:ea typeface="Verdana" pitchFamily="34" charset="0"/>
                <a:cs typeface="Verdana" pitchFamily="34" charset="0"/>
              </a:rPr>
              <a:t>Los principales temas en debate y los cuestionamientos a la historiografía en la década del 90 fueron: </a:t>
            </a:r>
          </a:p>
          <a:p>
            <a:pPr eaLnBrk="1" hangingPunct="1">
              <a:lnSpc>
                <a:spcPct val="160000"/>
              </a:lnSpc>
              <a:buClrTx/>
              <a:buNone/>
            </a:pPr>
            <a:endParaRPr lang="es-MX" sz="2400" b="1" dirty="0" smtClean="0">
              <a:solidFill>
                <a:schemeClr val="tx1"/>
              </a:solidFill>
              <a:effectLst/>
              <a:latin typeface="Verdana" pitchFamily="34" charset="0"/>
              <a:ea typeface="Verdana" pitchFamily="34" charset="0"/>
              <a:cs typeface="Verdana" pitchFamily="34" charset="0"/>
            </a:endParaRPr>
          </a:p>
          <a:p>
            <a:pPr marL="1160463" indent="-544513" defTabSz="1160463" eaLnBrk="1" hangingPunct="1">
              <a:lnSpc>
                <a:spcPct val="160000"/>
              </a:lnSpc>
              <a:buClrTx/>
              <a:buAutoNum type="romanUcPeriod"/>
            </a:pPr>
            <a:r>
              <a:rPr lang="es-MX" sz="2400" b="1" dirty="0" smtClean="0">
                <a:solidFill>
                  <a:schemeClr val="tx1"/>
                </a:solidFill>
                <a:effectLst/>
                <a:latin typeface="Verdana" pitchFamily="34" charset="0"/>
                <a:ea typeface="Verdana" pitchFamily="34" charset="0"/>
                <a:cs typeface="Verdana" pitchFamily="34" charset="0"/>
              </a:rPr>
              <a:t>L</a:t>
            </a:r>
            <a:r>
              <a:rPr lang="es-ES" sz="2400" b="1" dirty="0" smtClean="0">
                <a:solidFill>
                  <a:schemeClr val="tx1"/>
                </a:solidFill>
                <a:effectLst/>
                <a:latin typeface="Verdana" pitchFamily="34" charset="0"/>
                <a:ea typeface="Verdana" pitchFamily="34" charset="0"/>
                <a:cs typeface="Verdana" pitchFamily="34" charset="0"/>
              </a:rPr>
              <a:t>a falta de reflexión teórica. </a:t>
            </a:r>
          </a:p>
          <a:p>
            <a:pPr marL="1160463" indent="-544513" defTabSz="1160463">
              <a:lnSpc>
                <a:spcPct val="160000"/>
              </a:lnSpc>
              <a:buClrTx/>
              <a:buFont typeface="Wingdings 2"/>
              <a:buAutoNum type="romanUcPeriod"/>
            </a:pPr>
            <a:r>
              <a:rPr lang="es-MX" sz="2400" b="1" dirty="0" smtClean="0">
                <a:solidFill>
                  <a:schemeClr val="tx1"/>
                </a:solidFill>
                <a:effectLst/>
                <a:latin typeface="Verdana" pitchFamily="34" charset="0"/>
                <a:ea typeface="Verdana" pitchFamily="34" charset="0"/>
                <a:cs typeface="Verdana" pitchFamily="34" charset="0"/>
              </a:rPr>
              <a:t>La fuerte aceptación acrítica de la     filosofía posmoderna  como teoría para la historia. </a:t>
            </a:r>
          </a:p>
          <a:p>
            <a:pPr marL="1160463" indent="-544513" defTabSz="1160463">
              <a:lnSpc>
                <a:spcPct val="160000"/>
              </a:lnSpc>
              <a:buClrTx/>
              <a:buFont typeface="Wingdings 2"/>
              <a:buAutoNum type="romanUcPeriod"/>
            </a:pPr>
            <a:r>
              <a:rPr lang="es-ES" sz="2400" b="1" dirty="0" smtClean="0">
                <a:solidFill>
                  <a:schemeClr val="tx1"/>
                </a:solidFill>
                <a:latin typeface="Verdana" pitchFamily="34" charset="0"/>
                <a:ea typeface="Verdana" pitchFamily="34" charset="0"/>
                <a:cs typeface="Verdana" pitchFamily="34" charset="0"/>
              </a:rPr>
              <a:t>La atomización de la disciplina.</a:t>
            </a:r>
            <a:endParaRPr lang="es-MX" sz="2400" b="1" dirty="0" smtClean="0">
              <a:solidFill>
                <a:schemeClr val="tx1"/>
              </a:solidFill>
              <a:effectLst/>
              <a:latin typeface="Verdana" pitchFamily="34" charset="0"/>
              <a:ea typeface="Verdana" pitchFamily="34" charset="0"/>
              <a:cs typeface="Verdana" pitchFamily="34" charset="0"/>
            </a:endParaRPr>
          </a:p>
          <a:p>
            <a:pPr eaLnBrk="1" hangingPunct="1">
              <a:buFont typeface="Wingdings" pitchFamily="2" charset="2"/>
              <a:buChar char="Ø"/>
            </a:pPr>
            <a:endParaRPr lang="es-MX" sz="2400" b="1" dirty="0" smtClean="0">
              <a:solidFill>
                <a:schemeClr val="tx1"/>
              </a:solidFill>
              <a:effectLst/>
              <a:latin typeface="Verdana" pitchFamily="34" charset="0"/>
              <a:ea typeface="Verdana" pitchFamily="34" charset="0"/>
              <a:cs typeface="Verdana" pitchFamily="34" charset="0"/>
            </a:endParaRPr>
          </a:p>
          <a:p>
            <a:pPr eaLnBrk="1" hangingPunct="1">
              <a:buFont typeface="Wingdings" pitchFamily="2" charset="2"/>
              <a:buNone/>
            </a:pPr>
            <a:endParaRPr lang="es-MX" sz="2400" b="1" dirty="0" smtClean="0">
              <a:solidFill>
                <a:schemeClr val="tx1"/>
              </a:solidFill>
              <a:effectLst/>
              <a:latin typeface="Verdana" pitchFamily="34" charset="0"/>
              <a:ea typeface="Verdana" pitchFamily="34" charset="0"/>
              <a:cs typeface="Verdana" pitchFamily="34" charset="0"/>
            </a:endParaRPr>
          </a:p>
          <a:p>
            <a:pPr eaLnBrk="1" hangingPunct="1">
              <a:buFont typeface="Wingdings" pitchFamily="2" charset="2"/>
              <a:buNone/>
            </a:pPr>
            <a:r>
              <a:rPr lang="es-MX" sz="2400" b="1" dirty="0" smtClean="0">
                <a:solidFill>
                  <a:schemeClr val="tx1"/>
                </a:solidFill>
                <a:effectLst/>
                <a:latin typeface="Verdana" pitchFamily="34" charset="0"/>
                <a:ea typeface="Verdana" pitchFamily="34" charset="0"/>
                <a:cs typeface="Verdana" pitchFamily="34" charset="0"/>
              </a:rPr>
              <a:t>	</a:t>
            </a:r>
          </a:p>
          <a:p>
            <a:pPr eaLnBrk="1" hangingPunct="1">
              <a:buFont typeface="Wingdings" pitchFamily="2" charset="2"/>
              <a:buNone/>
            </a:pPr>
            <a:r>
              <a:rPr lang="es-ES" sz="2400" b="1" dirty="0" smtClean="0">
                <a:solidFill>
                  <a:schemeClr val="bg1"/>
                </a:solidFill>
                <a:effectLst/>
                <a:latin typeface="Verdana" pitchFamily="34" charset="0"/>
                <a:ea typeface="Verdana" pitchFamily="34" charset="0"/>
                <a:cs typeface="Verdana" pitchFamily="34" charset="0"/>
              </a:rPr>
              <a:t>	</a:t>
            </a:r>
          </a:p>
        </p:txBody>
      </p:sp>
      <p:sp>
        <p:nvSpPr>
          <p:cNvPr id="3" name="2 Marcador de número de diapositiva"/>
          <p:cNvSpPr>
            <a:spLocks noGrp="1"/>
          </p:cNvSpPr>
          <p:nvPr>
            <p:ph type="sldNum" sz="quarter" idx="12"/>
          </p:nvPr>
        </p:nvSpPr>
        <p:spPr/>
        <p:txBody>
          <a:bodyPr/>
          <a:lstStyle/>
          <a:p>
            <a:pPr>
              <a:defRPr/>
            </a:pPr>
            <a:fld id="{3EC2FA2D-D767-48C0-A1FF-3E2595A3516E}" type="slidenum">
              <a:rPr lang="es-ES" smtClean="0"/>
              <a:pPr>
                <a:defRPr/>
              </a:pPr>
              <a:t>37</a:t>
            </a:fld>
            <a:endParaRPr lang="es-ES" dirty="0"/>
          </a:p>
        </p:txBody>
      </p:sp>
    </p:spTree>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4"/>
          <p:cNvSpPr>
            <a:spLocks noGrp="1" noChangeArrowheads="1"/>
          </p:cNvSpPr>
          <p:nvPr>
            <p:ph type="title"/>
          </p:nvPr>
        </p:nvSpPr>
        <p:spPr>
          <a:xfrm>
            <a:off x="214282" y="153988"/>
            <a:ext cx="8602693" cy="1077218"/>
          </a:xfrm>
          <a:effectLst>
            <a:glow rad="228600">
              <a:schemeClr val="accent2">
                <a:satMod val="175000"/>
                <a:alpha val="40000"/>
              </a:schemeClr>
            </a:glow>
            <a:outerShdw blurRad="76200" dist="50800" dir="5400000" rotWithShape="0">
              <a:srgbClr val="4E3B30">
                <a:alpha val="60000"/>
              </a:srgbClr>
            </a:outerShdw>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defRPr/>
            </a:pPr>
            <a:r>
              <a:rPr lang="es-ES" sz="3200" b="1" dirty="0" smtClean="0">
                <a:solidFill>
                  <a:schemeClr val="bg2">
                    <a:lumMod val="25000"/>
                  </a:schemeClr>
                </a:solidFill>
                <a:effectLst/>
                <a:latin typeface="Rockwell" pitchFamily="18" charset="0"/>
              </a:rPr>
              <a:t>I. LA FALTA DE REFLEXIÓN TEÓRICA </a:t>
            </a:r>
            <a:r>
              <a:rPr lang="es-ES" sz="3200" b="1" dirty="0" smtClean="0">
                <a:solidFill>
                  <a:schemeClr val="bg2">
                    <a:lumMod val="25000"/>
                  </a:schemeClr>
                </a:solidFill>
                <a:effectLst/>
                <a:latin typeface="Rockwell" pitchFamily="18" charset="0"/>
                <a:ea typeface="Calibri" pitchFamily="34" charset="0"/>
                <a:cs typeface="Arial" charset="0"/>
              </a:rPr>
              <a:t/>
            </a:r>
            <a:br>
              <a:rPr lang="es-ES" sz="3200" b="1" dirty="0" smtClean="0">
                <a:solidFill>
                  <a:schemeClr val="bg2">
                    <a:lumMod val="25000"/>
                  </a:schemeClr>
                </a:solidFill>
                <a:effectLst/>
                <a:latin typeface="Rockwell" pitchFamily="18" charset="0"/>
                <a:ea typeface="Calibri" pitchFamily="34" charset="0"/>
                <a:cs typeface="Arial" charset="0"/>
              </a:rPr>
            </a:br>
            <a:endParaRPr lang="es-ES" sz="3200" b="1" dirty="0" smtClean="0">
              <a:solidFill>
                <a:schemeClr val="bg2">
                  <a:lumMod val="25000"/>
                </a:schemeClr>
              </a:solidFill>
              <a:effectLst/>
              <a:latin typeface="Rockwell" pitchFamily="18" charset="0"/>
              <a:ea typeface="Calibri" pitchFamily="34" charset="0"/>
              <a:cs typeface="Arial" charset="0"/>
            </a:endParaRPr>
          </a:p>
        </p:txBody>
      </p:sp>
      <p:sp>
        <p:nvSpPr>
          <p:cNvPr id="94211" name="Rectangle 3"/>
          <p:cNvSpPr>
            <a:spLocks noGrp="1" noChangeArrowheads="1"/>
          </p:cNvSpPr>
          <p:nvPr>
            <p:ph idx="1"/>
          </p:nvPr>
        </p:nvSpPr>
        <p:spPr>
          <a:xfrm>
            <a:off x="428596" y="1428736"/>
            <a:ext cx="8715404" cy="5429264"/>
          </a:xfrm>
        </p:spPr>
        <p:style>
          <a:lnRef idx="1">
            <a:schemeClr val="dk1"/>
          </a:lnRef>
          <a:fillRef idx="2">
            <a:schemeClr val="dk1"/>
          </a:fillRef>
          <a:effectRef idx="1">
            <a:schemeClr val="dk1"/>
          </a:effectRef>
          <a:fontRef idx="minor">
            <a:schemeClr val="dk1"/>
          </a:fontRef>
        </p:style>
        <p:txBody>
          <a:bodyPr>
            <a:normAutofit/>
          </a:bodyPr>
          <a:lstStyle/>
          <a:p>
            <a:pPr eaLnBrk="1" hangingPunct="1">
              <a:buClr>
                <a:srgbClr val="00B0F0"/>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eaLnBrk="1" hangingPunct="1">
              <a:buClr>
                <a:srgbClr val="00B0F0"/>
              </a:buClr>
              <a:buNone/>
            </a:pPr>
            <a:r>
              <a:rPr lang="es-ES" sz="2000" b="1" dirty="0" smtClean="0">
                <a:solidFill>
                  <a:srgbClr val="002060"/>
                </a:solidFill>
                <a:latin typeface="Verdana" pitchFamily="34" charset="0"/>
                <a:ea typeface="Verdana" pitchFamily="34" charset="0"/>
                <a:cs typeface="Verdana" pitchFamily="34" charset="0"/>
              </a:rPr>
              <a:t>LOS INVESTIGADORES DEL´90 OBSERVAN:</a:t>
            </a: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2060"/>
              </a:buClr>
              <a:buFont typeface="Wingdings" pitchFamily="2" charset="2"/>
              <a:buChar char="Ø"/>
            </a:pPr>
            <a:r>
              <a:rPr lang="es-ES" sz="2000" b="1" dirty="0" smtClean="0">
                <a:solidFill>
                  <a:srgbClr val="002060"/>
                </a:solidFill>
                <a:latin typeface="Verdana" pitchFamily="34" charset="0"/>
                <a:ea typeface="Verdana" pitchFamily="34" charset="0"/>
                <a:cs typeface="Verdana" pitchFamily="34" charset="0"/>
              </a:rPr>
              <a:t>La formación historiográfica está dada por la competencia en el manejo de fuentes específicas pero no por propuestas teóricas especiales.</a:t>
            </a:r>
          </a:p>
          <a:p>
            <a:pPr>
              <a:buClr>
                <a:srgbClr val="002060"/>
              </a:buClr>
              <a:buFont typeface="Wingdings" pitchFamily="2" charset="2"/>
              <a:buChar char="Ø"/>
            </a:pPr>
            <a:r>
              <a:rPr lang="es-ES" sz="2000" b="1" dirty="0" smtClean="0">
                <a:solidFill>
                  <a:srgbClr val="002060"/>
                </a:solidFill>
                <a:latin typeface="Verdana" pitchFamily="34" charset="0"/>
                <a:ea typeface="Verdana" pitchFamily="34" charset="0"/>
                <a:cs typeface="Verdana" pitchFamily="34" charset="0"/>
              </a:rPr>
              <a:t>El trabajo teórico historiográfico se limita a un contenido recapitulador de las escuelas historiográficas, sin  producir una cultura historiográfica científica.</a:t>
            </a:r>
          </a:p>
          <a:p>
            <a:pPr>
              <a:buClr>
                <a:srgbClr val="002060"/>
              </a:buClr>
              <a:buFont typeface="Wingdings" pitchFamily="2" charset="2"/>
              <a:buChar char="Ø"/>
            </a:pPr>
            <a:r>
              <a:rPr lang="es-ES" sz="2000" b="1" dirty="0" smtClean="0">
                <a:solidFill>
                  <a:srgbClr val="002060"/>
                </a:solidFill>
                <a:latin typeface="Verdana" pitchFamily="34" charset="0"/>
                <a:ea typeface="Verdana" pitchFamily="34" charset="0"/>
                <a:cs typeface="Verdana" pitchFamily="34" charset="0"/>
              </a:rPr>
              <a:t>Hay un claro pluralismo y eclecticismo metodológico que si bien obedece a la crisis de los grandes paradigmas, también a la penuria teórica.</a:t>
            </a:r>
          </a:p>
          <a:p>
            <a:pPr>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a:p>
            <a:pPr eaLnBrk="1" hangingPunct="1">
              <a:buClr>
                <a:srgbClr val="00B0F0"/>
              </a:buClr>
              <a:buFont typeface="Wingdings" pitchFamily="2" charset="2"/>
              <a:buChar char="Ø"/>
            </a:pPr>
            <a:endParaRPr lang="es-ES" sz="2000" b="1" dirty="0" smtClean="0">
              <a:solidFill>
                <a:srgbClr val="002060"/>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38</a:t>
            </a:fld>
            <a:endParaRPr lang="es-ES" dirty="0"/>
          </a:p>
        </p:txBody>
      </p:sp>
    </p:spTree>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3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defRPr/>
            </a:pPr>
            <a:r>
              <a:rPr lang="es-ES" sz="28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rPr>
              <a:t>Entre otros historiadores lo expresan:</a:t>
            </a:r>
          </a:p>
        </p:txBody>
      </p:sp>
      <p:sp>
        <p:nvSpPr>
          <p:cNvPr id="64514" name="Rectangle 3"/>
          <p:cNvSpPr>
            <a:spLocks noGrp="1" noChangeArrowheads="1"/>
          </p:cNvSpPr>
          <p:nvPr>
            <p:ph idx="1"/>
          </p:nvPr>
        </p:nvSpPr>
        <p:spPr>
          <a:xfrm>
            <a:off x="142845" y="1500174"/>
            <a:ext cx="5643602" cy="2428892"/>
          </a:xfrm>
        </p:spPr>
        <p:txBody>
          <a:bodyPr>
            <a:normAutofit/>
          </a:bodyPr>
          <a:lstStyle/>
          <a:p>
            <a:pPr>
              <a:buClr>
                <a:srgbClr val="0070C0"/>
              </a:buClr>
              <a:buFont typeface="Wingdings" pitchFamily="2" charset="2"/>
              <a:buChar char="Ø"/>
              <a:defRPr/>
            </a:pPr>
            <a:r>
              <a:rPr lang="es-ES" sz="2000" b="1" dirty="0" smtClean="0">
                <a:solidFill>
                  <a:schemeClr val="tx1"/>
                </a:solidFill>
                <a:latin typeface="Verdana" pitchFamily="34" charset="0"/>
                <a:ea typeface="Verdana" pitchFamily="34" charset="0"/>
                <a:cs typeface="Verdana" pitchFamily="34" charset="0"/>
              </a:rPr>
              <a:t>Julio Valdeón</a:t>
            </a:r>
            <a:r>
              <a:rPr lang="es-ES" sz="2000" dirty="0" smtClean="0">
                <a:solidFill>
                  <a:schemeClr val="tx1"/>
                </a:solidFill>
                <a:latin typeface="Verdana" pitchFamily="34" charset="0"/>
                <a:ea typeface="Verdana" pitchFamily="34" charset="0"/>
                <a:cs typeface="Verdana" pitchFamily="34" charset="0"/>
              </a:rPr>
              <a:t>, ha explicado en “La miseria de la teoría”:</a:t>
            </a:r>
          </a:p>
          <a:p>
            <a:pPr>
              <a:buClr>
                <a:srgbClr val="0070C0"/>
              </a:buClr>
              <a:buNone/>
              <a:defRPr/>
            </a:pPr>
            <a:endParaRPr lang="es-ES" sz="2000" i="1" dirty="0" smtClean="0">
              <a:solidFill>
                <a:schemeClr val="tx1"/>
              </a:solidFill>
              <a:latin typeface="Verdana" pitchFamily="34" charset="0"/>
              <a:ea typeface="Verdana" pitchFamily="34" charset="0"/>
              <a:cs typeface="Verdana" pitchFamily="34" charset="0"/>
            </a:endParaRPr>
          </a:p>
          <a:p>
            <a:pPr>
              <a:buClr>
                <a:srgbClr val="0070C0"/>
              </a:buClr>
              <a:buNone/>
              <a:defRPr/>
            </a:pPr>
            <a:r>
              <a:rPr lang="es-ES" sz="2000" i="1" dirty="0" smtClean="0">
                <a:solidFill>
                  <a:schemeClr val="tx1"/>
                </a:solidFill>
                <a:latin typeface="Verdana" pitchFamily="34" charset="0"/>
                <a:ea typeface="Verdana" pitchFamily="34" charset="0"/>
                <a:cs typeface="Verdana" pitchFamily="34" charset="0"/>
              </a:rPr>
              <a:t>             “(…) </a:t>
            </a:r>
            <a:r>
              <a:rPr lang="es-MX" sz="2000" i="1" dirty="0" smtClean="0">
                <a:solidFill>
                  <a:schemeClr val="tx1"/>
                </a:solidFill>
                <a:latin typeface="Verdana" pitchFamily="34" charset="0"/>
                <a:ea typeface="Verdana" pitchFamily="34" charset="0"/>
                <a:cs typeface="Verdana" pitchFamily="34" charset="0"/>
              </a:rPr>
              <a:t>la actividad debe asentarse en un territorio teórico, que establezca con la mayor claridad posible, las reglas de juego a desarrollar”. </a:t>
            </a:r>
          </a:p>
        </p:txBody>
      </p:sp>
      <p:pic>
        <p:nvPicPr>
          <p:cNvPr id="112645" name="Picture 5" descr="109981"/>
          <p:cNvPicPr>
            <a:picLocks noChangeAspect="1" noChangeArrowheads="1"/>
          </p:cNvPicPr>
          <p:nvPr/>
        </p:nvPicPr>
        <p:blipFill>
          <a:blip r:embed="rId2" cstate="print">
            <a:lum bright="6000"/>
          </a:blip>
          <a:srcRect/>
          <a:stretch>
            <a:fillRect/>
          </a:stretch>
        </p:blipFill>
        <p:spPr bwMode="auto">
          <a:xfrm>
            <a:off x="6572264" y="1500174"/>
            <a:ext cx="1779573" cy="218650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style>
          <a:lnRef idx="0">
            <a:schemeClr val="accent2"/>
          </a:lnRef>
          <a:fillRef idx="3">
            <a:schemeClr val="accent2"/>
          </a:fillRef>
          <a:effectRef idx="3">
            <a:schemeClr val="accent2"/>
          </a:effectRef>
          <a:fontRef idx="minor">
            <a:schemeClr val="lt1"/>
          </a:fontRef>
        </p:style>
      </p:pic>
      <p:sp>
        <p:nvSpPr>
          <p:cNvPr id="5" name="Rectangle 2"/>
          <p:cNvSpPr txBox="1">
            <a:spLocks noChangeArrowheads="1"/>
          </p:cNvSpPr>
          <p:nvPr/>
        </p:nvSpPr>
        <p:spPr>
          <a:xfrm>
            <a:off x="285720" y="4143356"/>
            <a:ext cx="6000792" cy="2071726"/>
          </a:xfrm>
          <a:prstGeom prst="rect">
            <a:avLst/>
          </a:prstGeom>
        </p:spPr>
        <p:txBody>
          <a:bodyPr vert="horz">
            <a:normAutofit/>
          </a:bodyPr>
          <a:lstStyle/>
          <a:p>
            <a:pPr marL="342900" marR="0" lvl="0" indent="-342900" algn="l" defTabSz="914400" rtl="0" eaLnBrk="1" fontAlgn="auto" latinLnBrk="0" hangingPunct="1">
              <a:lnSpc>
                <a:spcPct val="90000"/>
              </a:lnSpc>
              <a:spcBef>
                <a:spcPct val="20000"/>
              </a:spcBef>
              <a:spcAft>
                <a:spcPts val="0"/>
              </a:spcAft>
              <a:buClr>
                <a:srgbClr val="0070C0"/>
              </a:buClr>
              <a:buSzPct val="70000"/>
              <a:buFont typeface="Wingdings" pitchFamily="2" charset="2"/>
              <a:buChar char="Ø"/>
              <a:tabLst/>
              <a:defRPr/>
            </a:pPr>
            <a:r>
              <a:rPr kumimoji="0" lang="es-ES" sz="20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José Luis de la Granja</a:t>
            </a:r>
            <a:r>
              <a:rPr kumimoji="0" lang="es-E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de la Universidad País Vasco, dice que</a:t>
            </a:r>
            <a:r>
              <a:rPr kumimoji="0" lang="es-MX"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t>
            </a:r>
          </a:p>
          <a:p>
            <a:pPr marL="531813" marR="0" lvl="0" indent="192088" algn="l" defTabSz="914400" rtl="0" eaLnBrk="1" fontAlgn="auto" latinLnBrk="0" hangingPunct="1">
              <a:lnSpc>
                <a:spcPct val="90000"/>
              </a:lnSpc>
              <a:spcBef>
                <a:spcPct val="20000"/>
              </a:spcBef>
              <a:spcAft>
                <a:spcPts val="0"/>
              </a:spcAft>
              <a:buClr>
                <a:srgbClr val="0070C0"/>
              </a:buClr>
              <a:buSzPct val="70000"/>
              <a:tabLst/>
              <a:defRPr/>
            </a:pPr>
            <a:r>
              <a:rPr kumimoji="0" lang="es-MX" sz="2000" b="0" i="1"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“…los historiadores…, dejan los esfuerzos de reflexión sobre la mutación de la realidad (…) en terceras manos y en todo caso en terceras cabezas”</a:t>
            </a:r>
            <a:endParaRPr kumimoji="0" lang="es-ES" sz="2000" b="0" i="1"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6" name="Picture 4" descr="adjuntos_fichero_40831_a08d815d0c0152b7"/>
          <p:cNvPicPr>
            <a:picLocks noChangeAspect="1" noChangeArrowheads="1"/>
          </p:cNvPicPr>
          <p:nvPr/>
        </p:nvPicPr>
        <p:blipFill>
          <a:blip r:embed="rId3" cstate="print"/>
          <a:srcRect/>
          <a:stretch>
            <a:fillRect/>
          </a:stretch>
        </p:blipFill>
        <p:spPr bwMode="auto">
          <a:xfrm>
            <a:off x="6572264" y="4214818"/>
            <a:ext cx="2381250" cy="17811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6 Marcador de número de diapositiva"/>
          <p:cNvSpPr>
            <a:spLocks noGrp="1"/>
          </p:cNvSpPr>
          <p:nvPr>
            <p:ph type="sldNum" sz="quarter" idx="12"/>
          </p:nvPr>
        </p:nvSpPr>
        <p:spPr/>
        <p:txBody>
          <a:bodyPr/>
          <a:lstStyle/>
          <a:p>
            <a:pPr>
              <a:defRPr/>
            </a:pPr>
            <a:fld id="{3EC2FA2D-D767-48C0-A1FF-3E2595A3516E}" type="slidenum">
              <a:rPr lang="es-ES" smtClean="0"/>
              <a:pPr>
                <a:defRPr/>
              </a:pPr>
              <a:t>39</a:t>
            </a:fld>
            <a:endParaRPr lang="es-ES"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71471" y="274638"/>
            <a:ext cx="7786743" cy="1225536"/>
          </a:xfrm>
          <a:solidFill>
            <a:srgbClr val="00FFFF"/>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lstStyle/>
          <a:p>
            <a:pPr algn="ctr" eaLnBrk="1" hangingPunct="1"/>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rPr>
              <a:t>¿POR QUÉ LA ELECCIÓN DE LA DÉCADA DEL 90?</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rPr>
              <a:t> </a:t>
            </a:r>
          </a:p>
        </p:txBody>
      </p:sp>
      <p:sp>
        <p:nvSpPr>
          <p:cNvPr id="41987" name="Rectangle 3"/>
          <p:cNvSpPr>
            <a:spLocks noGrp="1" noChangeArrowheads="1"/>
          </p:cNvSpPr>
          <p:nvPr>
            <p:ph idx="1"/>
          </p:nvPr>
        </p:nvSpPr>
        <p:spPr>
          <a:xfrm>
            <a:off x="785786" y="1857364"/>
            <a:ext cx="4249738" cy="4525962"/>
          </a:xfr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pPr eaLnBrk="1" hangingPunct="1">
              <a:defRPr/>
            </a:pPr>
            <a:r>
              <a:rPr lang="es-ES_tradnl" b="1" dirty="0" smtClean="0">
                <a:latin typeface="Verdana" pitchFamily="34" charset="0"/>
                <a:ea typeface="Verdana" pitchFamily="34" charset="0"/>
                <a:cs typeface="Verdana" pitchFamily="34" charset="0"/>
              </a:rPr>
              <a:t>Eric Hobsbawm:</a:t>
            </a:r>
          </a:p>
          <a:p>
            <a:pPr eaLnBrk="1" hangingPunct="1">
              <a:buFontTx/>
              <a:buNone/>
              <a:defRPr/>
            </a:pPr>
            <a:r>
              <a:rPr lang="es-ES_tradnl" b="1" dirty="0" smtClean="0">
                <a:latin typeface="Verdana" pitchFamily="34" charset="0"/>
                <a:ea typeface="Verdana" pitchFamily="34" charset="0"/>
                <a:cs typeface="Verdana" pitchFamily="34" charset="0"/>
              </a:rPr>
              <a:t>	- un  siglo XIX largo (1776- 1914) </a:t>
            </a:r>
          </a:p>
          <a:p>
            <a:pPr eaLnBrk="1" hangingPunct="1">
              <a:buFontTx/>
              <a:buNone/>
              <a:defRPr/>
            </a:pPr>
            <a:r>
              <a:rPr lang="es-ES_tradnl" b="1" dirty="0" smtClean="0">
                <a:latin typeface="Verdana" pitchFamily="34" charset="0"/>
                <a:ea typeface="Verdana" pitchFamily="34" charset="0"/>
                <a:cs typeface="Verdana" pitchFamily="34" charset="0"/>
              </a:rPr>
              <a:t>	- un siglo XX corto: (1914- 1991)</a:t>
            </a:r>
          </a:p>
          <a:p>
            <a:pPr indent="12700" eaLnBrk="1" hangingPunct="1">
              <a:buFontTx/>
              <a:buNone/>
              <a:defRPr/>
            </a:pPr>
            <a:r>
              <a:rPr lang="es-ES_tradnl" b="1" dirty="0" smtClean="0">
                <a:latin typeface="Verdana" pitchFamily="34" charset="0"/>
                <a:ea typeface="Verdana" pitchFamily="34" charset="0"/>
                <a:cs typeface="Verdana" pitchFamily="34" charset="0"/>
              </a:rPr>
              <a:t>hasta el fin del sistema socialista en la URSS (1989) y los países del este de Europa. </a:t>
            </a:r>
            <a:endParaRPr lang="es-ES" b="1" dirty="0" smtClean="0">
              <a:latin typeface="Verdana" pitchFamily="34" charset="0"/>
              <a:ea typeface="Verdana" pitchFamily="34" charset="0"/>
              <a:cs typeface="Verdana" pitchFamily="34" charset="0"/>
            </a:endParaRPr>
          </a:p>
        </p:txBody>
      </p:sp>
      <p:pic>
        <p:nvPicPr>
          <p:cNvPr id="3076" name="Picture 4" descr="historiador_Eric_Hobsbawm_p"/>
          <p:cNvPicPr>
            <a:picLocks noChangeAspect="1" noChangeArrowheads="1"/>
          </p:cNvPicPr>
          <p:nvPr/>
        </p:nvPicPr>
        <p:blipFill>
          <a:blip r:embed="rId2" cstate="print"/>
          <a:srcRect/>
          <a:stretch>
            <a:fillRect/>
          </a:stretch>
        </p:blipFill>
        <p:spPr bwMode="auto">
          <a:xfrm>
            <a:off x="5508625" y="1844675"/>
            <a:ext cx="3238500" cy="4400550"/>
          </a:xfrm>
          <a:prstGeom prst="roundRect">
            <a:avLst>
              <a:gd name="adj" fmla="val 90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4</a:t>
            </a:fld>
            <a:endParaRPr lang="en-US" dirty="0"/>
          </a:p>
        </p:txBody>
      </p:sp>
    </p:spTree>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908175" y="1557338"/>
            <a:ext cx="6664353" cy="4583112"/>
          </a:xfrm>
        </p:spPr>
        <p:txBody>
          <a:bodyPr/>
          <a:lstStyle/>
          <a:p>
            <a:pPr eaLnBrk="1" hangingPunct="1">
              <a:lnSpc>
                <a:spcPct val="90000"/>
              </a:lnSpc>
              <a:buClr>
                <a:srgbClr val="0070C0"/>
              </a:buClr>
              <a:buFont typeface="Wingdings" pitchFamily="2" charset="2"/>
              <a:buChar char="Ø"/>
            </a:pPr>
            <a:r>
              <a:rPr lang="es-ES" sz="2400" dirty="0" smtClean="0">
                <a:solidFill>
                  <a:schemeClr val="tx1"/>
                </a:solidFill>
                <a:latin typeface="Verdana" pitchFamily="34" charset="0"/>
                <a:ea typeface="Verdana" pitchFamily="34" charset="0"/>
                <a:cs typeface="Verdana" pitchFamily="34" charset="0"/>
              </a:rPr>
              <a:t>El brasileño </a:t>
            </a:r>
            <a:r>
              <a:rPr lang="es-ES" sz="2400" b="1" dirty="0" smtClean="0">
                <a:solidFill>
                  <a:schemeClr val="tx1"/>
                </a:solidFill>
                <a:latin typeface="Verdana" pitchFamily="34" charset="0"/>
                <a:ea typeface="Verdana" pitchFamily="34" charset="0"/>
                <a:cs typeface="Verdana" pitchFamily="34" charset="0"/>
              </a:rPr>
              <a:t>César de Freitas </a:t>
            </a:r>
            <a:r>
              <a:rPr lang="es-ES" sz="2400" dirty="0" smtClean="0">
                <a:solidFill>
                  <a:schemeClr val="tx1"/>
                </a:solidFill>
                <a:latin typeface="Verdana" pitchFamily="34" charset="0"/>
                <a:ea typeface="Verdana" pitchFamily="34" charset="0"/>
                <a:cs typeface="Verdana" pitchFamily="34" charset="0"/>
              </a:rPr>
              <a:t>propone a la historiografía: </a:t>
            </a:r>
          </a:p>
          <a:p>
            <a:pPr eaLnBrk="1" hangingPunct="1">
              <a:lnSpc>
                <a:spcPct val="90000"/>
              </a:lnSpc>
              <a:buNone/>
            </a:pPr>
            <a:endParaRPr lang="es-ES" sz="2400" dirty="0" smtClean="0">
              <a:solidFill>
                <a:schemeClr val="tx1"/>
              </a:solidFill>
              <a:latin typeface="Verdana" pitchFamily="34" charset="0"/>
              <a:ea typeface="Verdana" pitchFamily="34" charset="0"/>
              <a:cs typeface="Verdana" pitchFamily="34" charset="0"/>
            </a:endParaRPr>
          </a:p>
          <a:p>
            <a:pPr eaLnBrk="1" hangingPunct="1">
              <a:lnSpc>
                <a:spcPct val="90000"/>
              </a:lnSpc>
              <a:buFont typeface="Wingdings" pitchFamily="2" charset="2"/>
              <a:buNone/>
            </a:pPr>
            <a:r>
              <a:rPr lang="es-ES" sz="2400" dirty="0" smtClean="0">
                <a:solidFill>
                  <a:schemeClr val="tx1"/>
                </a:solidFill>
                <a:latin typeface="Verdana" pitchFamily="34" charset="0"/>
                <a:ea typeface="Verdana" pitchFamily="34" charset="0"/>
                <a:cs typeface="Verdana" pitchFamily="34" charset="0"/>
              </a:rPr>
              <a:t>	</a:t>
            </a:r>
            <a:r>
              <a:rPr lang="es-ES" sz="2400" i="1" dirty="0" smtClean="0">
                <a:solidFill>
                  <a:schemeClr val="tx1"/>
                </a:solidFill>
                <a:latin typeface="Verdana" pitchFamily="34" charset="0"/>
                <a:ea typeface="Verdana" pitchFamily="34" charset="0"/>
                <a:cs typeface="Verdana" pitchFamily="34" charset="0"/>
              </a:rPr>
              <a:t>“…como un espacio de análisis del conocimiento histórico, con  posibilidades de construcción de teorías a partir de los marcos disciplinares y aprovechar de otra manera la teoría y metodología de otros campos epistemológicos y disciplinares</a:t>
            </a:r>
            <a:r>
              <a:rPr lang="es-CL" sz="2400" i="1" dirty="0" smtClean="0">
                <a:solidFill>
                  <a:schemeClr val="tx1"/>
                </a:solidFill>
                <a:latin typeface="Verdana" pitchFamily="34" charset="0"/>
                <a:ea typeface="Verdana" pitchFamily="34" charset="0"/>
                <a:cs typeface="Verdana" pitchFamily="34" charset="0"/>
              </a:rPr>
              <a:t>”.</a:t>
            </a:r>
            <a:endParaRPr lang="es-ES" sz="2400" i="1" dirty="0" smtClean="0">
              <a:solidFill>
                <a:schemeClr val="tx1"/>
              </a:solidFill>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3EC2FA2D-D767-48C0-A1FF-3E2595A3516E}" type="slidenum">
              <a:rPr lang="es-ES" smtClean="0"/>
              <a:pPr>
                <a:defRPr/>
              </a:pPr>
              <a:t>40</a:t>
            </a:fld>
            <a:endParaRPr lang="es-ES" dirty="0"/>
          </a:p>
        </p:txBody>
      </p:sp>
      <p:pic>
        <p:nvPicPr>
          <p:cNvPr id="4" name="Picture 12" descr="servletrecuperafoto?id=K4799659T8"/>
          <p:cNvPicPr>
            <a:picLocks noChangeAspect="1" noChangeArrowheads="1"/>
          </p:cNvPicPr>
          <p:nvPr/>
        </p:nvPicPr>
        <p:blipFill>
          <a:blip r:embed="rId2" cstate="print"/>
          <a:srcRect/>
          <a:stretch>
            <a:fillRect/>
          </a:stretch>
        </p:blipFill>
        <p:spPr bwMode="auto">
          <a:xfrm>
            <a:off x="428596" y="4929198"/>
            <a:ext cx="1781175" cy="1643063"/>
          </a:xfrm>
          <a:prstGeom prst="rect">
            <a:avLst/>
          </a:prstGeom>
          <a:noFill/>
          <a:effectLst>
            <a:outerShdw dist="35921" dir="2700000" algn="ctr" rotWithShape="0">
              <a:srgbClr val="FF0000"/>
            </a:outerShdw>
          </a:effectLst>
        </p:spPr>
      </p:pic>
    </p:spTree>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idx="4294967295"/>
          </p:nvPr>
        </p:nvSpPr>
        <p:spPr>
          <a:xfrm>
            <a:off x="0" y="0"/>
            <a:ext cx="9144000" cy="6858000"/>
          </a:xfrm>
          <a:noFill/>
          <a:effectLst/>
          <a:scene3d>
            <a:camera prst="orthographicFront"/>
            <a:lightRig rig="balanced" dir="t">
              <a:rot lat="0" lon="0" rev="19200000"/>
            </a:lightRig>
          </a:scene3d>
          <a:sp3d contourW="12700" prstMaterial="matte">
            <a:contourClr>
              <a:schemeClr val="dk1">
                <a:shade val="60000"/>
                <a:satMod val="110000"/>
              </a:schemeClr>
            </a:contourClr>
          </a:sp3d>
        </p:spPr>
        <p:style>
          <a:lnRef idx="0">
            <a:schemeClr val="dk1"/>
          </a:lnRef>
          <a:fillRef idx="3">
            <a:schemeClr val="dk1"/>
          </a:fillRef>
          <a:effectRef idx="3">
            <a:schemeClr val="dk1"/>
          </a:effectRef>
          <a:fontRef idx="minor">
            <a:schemeClr val="lt1"/>
          </a:fontRef>
        </p:style>
        <p:txBody>
          <a:bodyPr>
            <a:normAutofit/>
          </a:bodyPr>
          <a:lstStyle/>
          <a:p>
            <a:pPr marL="173038" indent="552450" eaLnBrk="1" hangingPunct="1">
              <a:lnSpc>
                <a:spcPct val="150000"/>
              </a:lnSpc>
              <a:buClr>
                <a:schemeClr val="accent3">
                  <a:lumMod val="50000"/>
                </a:schemeClr>
              </a:buClr>
              <a:buFont typeface="Wingdings" pitchFamily="2" charset="2"/>
              <a:buChar char="Ø"/>
            </a:pPr>
            <a:r>
              <a:rPr lang="es-ES" sz="2000" b="1" dirty="0" smtClean="0">
                <a:solidFill>
                  <a:schemeClr val="tx1"/>
                </a:solidFill>
                <a:latin typeface="Verdana" pitchFamily="34" charset="0"/>
                <a:ea typeface="Verdana" pitchFamily="34" charset="0"/>
                <a:cs typeface="Verdana" pitchFamily="34" charset="0"/>
              </a:rPr>
              <a:t>Fernando Devoto   </a:t>
            </a:r>
            <a:r>
              <a:rPr lang="es-ES" sz="2000" dirty="0" smtClean="0">
                <a:solidFill>
                  <a:schemeClr val="tx1"/>
                </a:solidFill>
                <a:latin typeface="Verdana" pitchFamily="34" charset="0"/>
                <a:ea typeface="Verdana" pitchFamily="34" charset="0"/>
                <a:cs typeface="Verdana" pitchFamily="34" charset="0"/>
              </a:rPr>
              <a:t>argumenta contra la postura de crisis expresada en forma global, presentando la cantidad de volúmenes de producción historiográfica de la última década y los niveles académicos logrados, </a:t>
            </a:r>
          </a:p>
          <a:p>
            <a:pPr marL="173038" indent="552450" eaLnBrk="1" hangingPunct="1">
              <a:lnSpc>
                <a:spcPct val="150000"/>
              </a:lnSpc>
              <a:buClr>
                <a:schemeClr val="accent3">
                  <a:lumMod val="50000"/>
                </a:schemeClr>
              </a:buClr>
              <a:buNone/>
            </a:pPr>
            <a:endParaRPr lang="es-ES" sz="2000" dirty="0" smtClean="0">
              <a:solidFill>
                <a:schemeClr val="tx1"/>
              </a:solidFill>
              <a:latin typeface="Verdana" pitchFamily="34" charset="0"/>
              <a:ea typeface="Verdana" pitchFamily="34" charset="0"/>
              <a:cs typeface="Verdana" pitchFamily="34" charset="0"/>
            </a:endParaRPr>
          </a:p>
          <a:p>
            <a:pPr marL="173038" indent="552450" algn="ctr" eaLnBrk="1" hangingPunct="1">
              <a:lnSpc>
                <a:spcPct val="150000"/>
              </a:lnSpc>
              <a:buClr>
                <a:schemeClr val="accent3">
                  <a:lumMod val="50000"/>
                </a:schemeClr>
              </a:buClr>
              <a:buNone/>
            </a:pPr>
            <a:r>
              <a:rPr lang="es-ES" sz="2000" dirty="0" smtClean="0">
                <a:solidFill>
                  <a:schemeClr val="tx1"/>
                </a:solidFill>
                <a:latin typeface="Verdana" pitchFamily="34" charset="0"/>
                <a:ea typeface="Verdana" pitchFamily="34" charset="0"/>
                <a:cs typeface="Verdana" pitchFamily="34" charset="0"/>
              </a:rPr>
              <a:t>…pero a la vez …</a:t>
            </a:r>
          </a:p>
          <a:p>
            <a:pPr marL="173038" indent="552450" algn="ctr" eaLnBrk="1" hangingPunct="1">
              <a:lnSpc>
                <a:spcPct val="150000"/>
              </a:lnSpc>
              <a:buClr>
                <a:schemeClr val="accent3">
                  <a:lumMod val="50000"/>
                </a:schemeClr>
              </a:buClr>
              <a:buNone/>
            </a:pPr>
            <a:endParaRPr lang="es-ES" sz="2000" dirty="0" smtClean="0">
              <a:solidFill>
                <a:schemeClr val="tx1"/>
              </a:solidFill>
              <a:latin typeface="Verdana" pitchFamily="34" charset="0"/>
              <a:ea typeface="Verdana" pitchFamily="34" charset="0"/>
              <a:cs typeface="Verdana" pitchFamily="34" charset="0"/>
            </a:endParaRPr>
          </a:p>
          <a:p>
            <a:pPr marL="173038" indent="552450" algn="ctr" eaLnBrk="1" hangingPunct="1">
              <a:lnSpc>
                <a:spcPct val="150000"/>
              </a:lnSpc>
              <a:buClr>
                <a:schemeClr val="accent3">
                  <a:lumMod val="50000"/>
                </a:schemeClr>
              </a:buClr>
              <a:buNone/>
            </a:pPr>
            <a:endParaRPr lang="es-ES" sz="2000" dirty="0" smtClean="0">
              <a:solidFill>
                <a:schemeClr val="tx1"/>
              </a:solidFill>
              <a:latin typeface="Verdana" pitchFamily="34" charset="0"/>
              <a:ea typeface="Verdana" pitchFamily="34" charset="0"/>
              <a:cs typeface="Verdana" pitchFamily="34" charset="0"/>
            </a:endParaRPr>
          </a:p>
          <a:p>
            <a:pPr marL="173038" indent="552450" algn="ctr" eaLnBrk="1" hangingPunct="1">
              <a:lnSpc>
                <a:spcPct val="150000"/>
              </a:lnSpc>
              <a:buClr>
                <a:schemeClr val="accent3">
                  <a:lumMod val="50000"/>
                </a:schemeClr>
              </a:buClr>
              <a:buFont typeface="Wingdings" pitchFamily="2" charset="2"/>
              <a:buChar char="Ø"/>
            </a:pPr>
            <a:r>
              <a:rPr lang="es-ES" sz="2000" dirty="0" smtClean="0">
                <a:solidFill>
                  <a:schemeClr val="tx1"/>
                </a:solidFill>
                <a:latin typeface="Verdana" pitchFamily="34" charset="0"/>
                <a:ea typeface="Verdana" pitchFamily="34" charset="0"/>
                <a:cs typeface="Verdana" pitchFamily="34" charset="0"/>
              </a:rPr>
              <a:t>  plantea que los avances de la profesión se vinculan más con el instrumental de técnicas utilizadas para valorizar nuevas fuentes o con la capacidad de refinar las hipótesis especificas que en el avance de construcción de teoría historiográfica.</a:t>
            </a:r>
          </a:p>
        </p:txBody>
      </p:sp>
      <p:pic>
        <p:nvPicPr>
          <p:cNvPr id="4" name="Picture 5" descr="DEVOTO"/>
          <p:cNvPicPr>
            <a:picLocks noChangeAspect="1" noChangeArrowheads="1"/>
          </p:cNvPicPr>
          <p:nvPr/>
        </p:nvPicPr>
        <p:blipFill>
          <a:blip r:embed="rId2" cstate="print"/>
          <a:srcRect/>
          <a:stretch>
            <a:fillRect/>
          </a:stretch>
        </p:blipFill>
        <p:spPr bwMode="auto">
          <a:xfrm>
            <a:off x="7143768" y="1785926"/>
            <a:ext cx="1643073" cy="1840243"/>
          </a:xfrm>
          <a:prstGeom prst="rect">
            <a:avLst/>
          </a:prstGeom>
          <a:noFill/>
          <a:effectLst>
            <a:glow rad="228600">
              <a:schemeClr val="accent6">
                <a:satMod val="175000"/>
                <a:alpha val="40000"/>
              </a:schemeClr>
            </a:glow>
            <a:outerShdw dist="53882" dir="2700000" algn="ctr" rotWithShape="0">
              <a:srgbClr val="FF0000"/>
            </a:outerShdw>
          </a:effectLst>
        </p:spPr>
      </p:pic>
      <p:sp>
        <p:nvSpPr>
          <p:cNvPr id="5" name="4 Marcador de número de diapositiva"/>
          <p:cNvSpPr>
            <a:spLocks noGrp="1"/>
          </p:cNvSpPr>
          <p:nvPr>
            <p:ph type="sldNum" sz="quarter" idx="12"/>
          </p:nvPr>
        </p:nvSpPr>
        <p:spPr/>
        <p:txBody>
          <a:bodyPr/>
          <a:lstStyle/>
          <a:p>
            <a:pPr>
              <a:defRPr/>
            </a:pPr>
            <a:fld id="{A803EA16-029A-41E6-BD47-F405E926E27A}" type="slidenum">
              <a:rPr lang="es-ES" smtClean="0"/>
              <a:pPr>
                <a:defRPr/>
              </a:pPr>
              <a:t>41</a:t>
            </a:fld>
            <a:endParaRPr lang="es-ES" dirty="0"/>
          </a:p>
        </p:txBody>
      </p:sp>
    </p:spTree>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p:txBody>
          <a:bodyPr>
            <a:normAutofit/>
          </a:bodyPr>
          <a:lstStyle/>
          <a:p>
            <a:pPr algn="ctr">
              <a:defRPr/>
            </a:pPr>
            <a:r>
              <a:rPr lang="es-ES" sz="3200" cap="none" dirty="0" smtClean="0">
                <a:effectLst/>
                <a:latin typeface="Rockwell" pitchFamily="18" charset="0"/>
              </a:rPr>
              <a:t>Percepción de los historiadores:</a:t>
            </a:r>
          </a:p>
        </p:txBody>
      </p:sp>
      <p:sp>
        <p:nvSpPr>
          <p:cNvPr id="100355" name="2 Marcador de contenido"/>
          <p:cNvSpPr>
            <a:spLocks noGrp="1"/>
          </p:cNvSpPr>
          <p:nvPr>
            <p:ph idx="1"/>
          </p:nvPr>
        </p:nvSpPr>
        <p:spPr>
          <a:xfrm>
            <a:off x="1371600" y="1428736"/>
            <a:ext cx="7772400" cy="5286388"/>
          </a:xfrm>
          <a:solidFill>
            <a:schemeClr val="accent2">
              <a:lumMod val="20000"/>
              <a:lumOff val="80000"/>
            </a:schemeClr>
          </a:solidFill>
          <a:scene3d>
            <a:camera prst="orthographicFront"/>
            <a:lightRig rig="balanced" dir="t">
              <a:rot lat="0" lon="0" rev="19200000"/>
            </a:lightRig>
          </a:scene3d>
          <a:sp3d contourW="12700" prstMaterial="matte">
            <a:bevelT w="60000" h="5080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a:normAutofit/>
          </a:bodyPr>
          <a:lstStyle/>
          <a:p>
            <a:pPr>
              <a:buClr>
                <a:srgbClr val="002060"/>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Autores de la década del 90 coinciden: en el nivel global como en el latinoamericano no existe el mismo desarrollo entre la tarea del historiador y su reflexión teórica generalizante acerca de su disciplina.</a:t>
            </a:r>
          </a:p>
          <a:p>
            <a:pPr>
              <a:buClr>
                <a:srgbClr val="002060"/>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Expresan que la historiografía, que siempre mostró endeble teorización sobre su objeto, profundiza esta debilidad en los 80 cuando prende una nueva corriente anti-teorética.</a:t>
            </a:r>
          </a:p>
          <a:p>
            <a:pPr>
              <a:buClr>
                <a:srgbClr val="002060"/>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 No se observan en la década elegida estudios que exploren la figura del historiador como productor de conocimiento teórico entre los historiadores latinoamericanos.</a:t>
            </a:r>
          </a:p>
          <a:p>
            <a:endParaRPr lang="es-ES" sz="2000" dirty="0" smtClean="0">
              <a:solidFill>
                <a:srgbClr val="002060"/>
              </a:solidFill>
              <a:latin typeface="Verdana" pitchFamily="34" charset="0"/>
              <a:ea typeface="Verdana" pitchFamily="34" charset="0"/>
              <a:cs typeface="Verdana" pitchFamily="34" charset="0"/>
            </a:endParaRPr>
          </a:p>
        </p:txBody>
      </p:sp>
      <p:sp>
        <p:nvSpPr>
          <p:cNvPr id="5" name="4 Flecha curvada hacia la derecha"/>
          <p:cNvSpPr/>
          <p:nvPr/>
        </p:nvSpPr>
        <p:spPr>
          <a:xfrm>
            <a:off x="500034" y="1000108"/>
            <a:ext cx="928694" cy="2143140"/>
          </a:xfrm>
          <a:prstGeom prst="curved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6 Flecha curvada hacia la derecha"/>
          <p:cNvSpPr/>
          <p:nvPr/>
        </p:nvSpPr>
        <p:spPr>
          <a:xfrm>
            <a:off x="357158" y="1285860"/>
            <a:ext cx="1071570" cy="2928958"/>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6" name="5 Marcador de número de diapositiva"/>
          <p:cNvSpPr>
            <a:spLocks noGrp="1"/>
          </p:cNvSpPr>
          <p:nvPr>
            <p:ph type="sldNum" sz="quarter" idx="12"/>
          </p:nvPr>
        </p:nvSpPr>
        <p:spPr/>
        <p:txBody>
          <a:bodyPr/>
          <a:lstStyle/>
          <a:p>
            <a:pPr>
              <a:defRPr/>
            </a:pPr>
            <a:fld id="{3EC2FA2D-D767-48C0-A1FF-3E2595A3516E}" type="slidenum">
              <a:rPr lang="es-ES" smtClean="0"/>
              <a:pPr>
                <a:defRPr/>
              </a:pPr>
              <a:t>42</a:t>
            </a:fld>
            <a:endParaRPr lang="es-ES" dirty="0"/>
          </a:p>
        </p:txBody>
      </p:sp>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5720" y="0"/>
            <a:ext cx="8699531" cy="1569660"/>
          </a:xfrm>
          <a:effectLst>
            <a:glow rad="228600">
              <a:schemeClr val="accent2">
                <a:satMod val="175000"/>
                <a:alpha val="40000"/>
              </a:schemeClr>
            </a:glow>
            <a:outerShdw blurRad="76200" dist="50800" dir="5400000" rotWithShape="0">
              <a:srgbClr val="4E3B30">
                <a:alpha val="60000"/>
              </a:srgbClr>
            </a:outerShdw>
          </a:effectLst>
          <a:scene3d>
            <a:camera prst="orthographicFront"/>
            <a:lightRig rig="balanced" dir="t">
              <a:rot lat="0" lon="0" rev="19200000"/>
            </a:lightRig>
          </a:scene3d>
          <a:sp3d contourW="12700" prstMaterial="matte">
            <a:bevelT w="60000" h="50800"/>
            <a:contourClr>
              <a:schemeClr val="accent2">
                <a:shade val="60000"/>
                <a:satMod val="11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anchor="ctr">
            <a:spAutoFit/>
          </a:bodyPr>
          <a:lstStyle/>
          <a:p>
            <a:pPr algn="ctr">
              <a:defRPr/>
            </a:pPr>
            <a:r>
              <a:rPr lang="es-MX" sz="3200" b="1" dirty="0" smtClean="0">
                <a:solidFill>
                  <a:schemeClr val="bg2">
                    <a:lumMod val="25000"/>
                  </a:schemeClr>
                </a:solidFill>
                <a:effectLst/>
                <a:latin typeface="Rockwell" pitchFamily="18" charset="0"/>
              </a:rPr>
              <a:t>II. Aceptación acrítica de las teorías de otras disciplinas como teoría para la historia.</a:t>
            </a:r>
            <a:endParaRPr lang="es-ES" sz="3200" b="1" dirty="0" smtClean="0">
              <a:solidFill>
                <a:schemeClr val="bg2">
                  <a:lumMod val="25000"/>
                </a:schemeClr>
              </a:solidFill>
              <a:effectLst/>
              <a:latin typeface="Rockwell" pitchFamily="18" charset="0"/>
            </a:endParaRPr>
          </a:p>
        </p:txBody>
      </p:sp>
      <p:sp>
        <p:nvSpPr>
          <p:cNvPr id="101379" name="Rectangle 3"/>
          <p:cNvSpPr>
            <a:spLocks noGrp="1" noChangeArrowheads="1"/>
          </p:cNvSpPr>
          <p:nvPr>
            <p:ph idx="1"/>
          </p:nvPr>
        </p:nvSpPr>
        <p:spPr>
          <a:xfrm>
            <a:off x="214282" y="1916113"/>
            <a:ext cx="8929718" cy="4656160"/>
          </a:xfrm>
          <a:solidFill>
            <a:schemeClr val="accent4">
              <a:lumMod val="40000"/>
              <a:lumOff val="60000"/>
            </a:schemeClr>
          </a:solidFill>
          <a:scene3d>
            <a:camera prst="orthographicFront"/>
            <a:lightRig rig="balanced" dir="t">
              <a:rot lat="0" lon="0" rev="19200000"/>
            </a:lightRig>
          </a:scene3d>
          <a:sp3d contourW="12700" prstMaterial="matte">
            <a:bevelT w="60000" h="50800"/>
            <a:contourClr>
              <a:schemeClr val="dk1">
                <a:shade val="60000"/>
                <a:satMod val="110000"/>
              </a:schemeClr>
            </a:contourClr>
          </a:sp3d>
        </p:spPr>
        <p:style>
          <a:lnRef idx="0">
            <a:schemeClr val="dk1"/>
          </a:lnRef>
          <a:fillRef idx="3">
            <a:schemeClr val="dk1"/>
          </a:fillRef>
          <a:effectRef idx="3">
            <a:schemeClr val="dk1"/>
          </a:effectRef>
          <a:fontRef idx="minor">
            <a:schemeClr val="lt1"/>
          </a:fontRef>
        </p:style>
        <p:txBody>
          <a:bodyPr/>
          <a:lstStyle/>
          <a:p>
            <a:pPr marL="0" indent="0" eaLnBrk="1" hangingPunct="1">
              <a:buClr>
                <a:srgbClr val="002060"/>
              </a:buClr>
              <a:buFont typeface="Wingdings" pitchFamily="2" charset="2"/>
              <a:buChar char="Ø"/>
            </a:pPr>
            <a:r>
              <a:rPr lang="es-ES" sz="2800" dirty="0" smtClean="0">
                <a:solidFill>
                  <a:srgbClr val="002060"/>
                </a:solidFill>
              </a:rPr>
              <a:t>En todo el siglo XX  la historiografía se ha respaldado vigorosamente en el desarrollo teórico de otras Ciencias Humanas y Sociales: Filosofía, Sociología, Economía, Antropología.</a:t>
            </a:r>
          </a:p>
          <a:p>
            <a:pPr marL="0" indent="0" eaLnBrk="1" hangingPunct="1">
              <a:buClr>
                <a:srgbClr val="002060"/>
              </a:buClr>
              <a:buFont typeface="Wingdings" pitchFamily="2" charset="2"/>
              <a:buChar char="Ø"/>
            </a:pPr>
            <a:endParaRPr lang="es-ES" sz="2800" dirty="0" smtClean="0">
              <a:solidFill>
                <a:srgbClr val="002060"/>
              </a:solidFill>
            </a:endParaRPr>
          </a:p>
          <a:p>
            <a:pPr marL="0" indent="0" eaLnBrk="1" hangingPunct="1">
              <a:buClr>
                <a:srgbClr val="002060"/>
              </a:buClr>
              <a:buFont typeface="Wingdings" pitchFamily="2" charset="2"/>
              <a:buChar char="Ø"/>
            </a:pPr>
            <a:r>
              <a:rPr lang="es-ES" sz="2800" dirty="0" smtClean="0">
                <a:solidFill>
                  <a:srgbClr val="002060"/>
                </a:solidFill>
              </a:rPr>
              <a:t>La Historia como disciplina, ha pagado un alto costo  por esta fuerte dependencia teórica, especialmente en el caso del pensamiento posmoderno.</a:t>
            </a: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43</a:t>
            </a:fld>
            <a:endParaRPr lang="es-ES" dirty="0"/>
          </a:p>
        </p:txBody>
      </p:sp>
    </p:spTree>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42910" y="214290"/>
            <a:ext cx="7858180" cy="1500174"/>
          </a:xfrm>
          <a:solidFill>
            <a:schemeClr val="accent1"/>
          </a:solidFill>
        </p:spPr>
        <p:style>
          <a:lnRef idx="0">
            <a:schemeClr val="accent3"/>
          </a:lnRef>
          <a:fillRef idx="3">
            <a:schemeClr val="accent3"/>
          </a:fillRef>
          <a:effectRef idx="3">
            <a:schemeClr val="accent3"/>
          </a:effectRef>
          <a:fontRef idx="minor">
            <a:schemeClr val="lt1"/>
          </a:fontRef>
        </p:style>
        <p:txBody>
          <a:bodyPr/>
          <a:lstStyle/>
          <a:p>
            <a:pPr algn="ctr"/>
            <a:r>
              <a:rPr lang="es-ES_tradnl" sz="3000" b="1" dirty="0" smtClean="0">
                <a:solidFill>
                  <a:srgbClr val="002060"/>
                </a:solidFill>
                <a:latin typeface="Rockwell" pitchFamily="18" charset="0"/>
              </a:rPr>
              <a:t>Controversias con el pensamiento posmoderno en “la representación”.</a:t>
            </a:r>
            <a:endParaRPr lang="es-ES" sz="3000" dirty="0">
              <a:solidFill>
                <a:srgbClr val="002060"/>
              </a:solidFill>
              <a:latin typeface="Rockwell" pitchFamily="18" charset="0"/>
            </a:endParaRPr>
          </a:p>
        </p:txBody>
      </p:sp>
      <p:sp>
        <p:nvSpPr>
          <p:cNvPr id="57346" name="Rectangle 2"/>
          <p:cNvSpPr>
            <a:spLocks noGrp="1" noChangeArrowheads="1"/>
          </p:cNvSpPr>
          <p:nvPr>
            <p:ph sz="half" idx="1"/>
          </p:nvPr>
        </p:nvSpPr>
        <p:spPr>
          <a:xfrm>
            <a:off x="1643042" y="1928802"/>
            <a:ext cx="5715040" cy="464347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dk2"/>
          </a:fillRef>
          <a:effectRef idx="0">
            <a:scrgbClr r="0" g="0" b="0"/>
          </a:effectRef>
          <a:fontRef idx="major"/>
        </p:style>
        <p:txBody>
          <a:bodyPr/>
          <a:lstStyle/>
          <a:p>
            <a:pPr eaLnBrk="1" hangingPunct="1">
              <a:lnSpc>
                <a:spcPct val="90000"/>
              </a:lnSpc>
              <a:buFont typeface="Wingdings" pitchFamily="2" charset="2"/>
              <a:buChar char="Ø"/>
            </a:pPr>
            <a:r>
              <a:rPr lang="es-ES_tradnl" sz="2400" dirty="0" smtClean="0">
                <a:latin typeface="Verdana" pitchFamily="34" charset="0"/>
                <a:ea typeface="Verdana" pitchFamily="34" charset="0"/>
                <a:cs typeface="Verdana" pitchFamily="34" charset="0"/>
              </a:rPr>
              <a:t> Su relativismo extremo.</a:t>
            </a:r>
          </a:p>
          <a:p>
            <a:pPr eaLnBrk="1" hangingPunct="1">
              <a:lnSpc>
                <a:spcPct val="90000"/>
              </a:lnSpc>
              <a:buNone/>
            </a:pPr>
            <a:r>
              <a:rPr lang="es-ES_tradnl" sz="2400" dirty="0" smtClean="0">
                <a:latin typeface="Verdana" pitchFamily="34" charset="0"/>
                <a:ea typeface="Verdana" pitchFamily="34" charset="0"/>
                <a:cs typeface="Verdana" pitchFamily="34" charset="0"/>
              </a:rPr>
              <a:t> </a:t>
            </a:r>
          </a:p>
          <a:p>
            <a:pPr eaLnBrk="1" hangingPunct="1">
              <a:buFont typeface="Wingdings" pitchFamily="2" charset="2"/>
              <a:buChar char="Ø"/>
            </a:pPr>
            <a:r>
              <a:rPr lang="es-ES_tradnl" sz="2400" dirty="0" smtClean="0">
                <a:latin typeface="Verdana" pitchFamily="34" charset="0"/>
                <a:ea typeface="Verdana" pitchFamily="34" charset="0"/>
                <a:cs typeface="Verdana" pitchFamily="34" charset="0"/>
              </a:rPr>
              <a:t>Sobrevaloración de la representación sobre la acción o los comportamientos.</a:t>
            </a:r>
          </a:p>
          <a:p>
            <a:pPr eaLnBrk="1" hangingPunct="1">
              <a:buNone/>
            </a:pPr>
            <a:endParaRPr lang="es-ES_tradnl" sz="2400" dirty="0" smtClean="0">
              <a:latin typeface="Verdana" pitchFamily="34" charset="0"/>
              <a:ea typeface="Verdana" pitchFamily="34" charset="0"/>
              <a:cs typeface="Verdana" pitchFamily="34" charset="0"/>
            </a:endParaRPr>
          </a:p>
          <a:p>
            <a:pPr eaLnBrk="1" hangingPunct="1">
              <a:lnSpc>
                <a:spcPct val="90000"/>
              </a:lnSpc>
              <a:buFont typeface="Wingdings" pitchFamily="2" charset="2"/>
              <a:buChar char="Ø"/>
            </a:pPr>
            <a:r>
              <a:rPr lang="es-ES_tradnl" sz="2400" dirty="0" smtClean="0">
                <a:latin typeface="Verdana" pitchFamily="34" charset="0"/>
                <a:ea typeface="Verdana" pitchFamily="34" charset="0"/>
                <a:cs typeface="Verdana" pitchFamily="34" charset="0"/>
              </a:rPr>
              <a:t>La representación del mundo se vuelve decisiva para definir  la historia.</a:t>
            </a:r>
          </a:p>
          <a:p>
            <a:pPr eaLnBrk="1" hangingPunct="1">
              <a:lnSpc>
                <a:spcPct val="90000"/>
              </a:lnSpc>
              <a:buNone/>
            </a:pPr>
            <a:endParaRPr lang="es-ES_tradnl" sz="2400" dirty="0" smtClean="0">
              <a:latin typeface="Verdana" pitchFamily="34" charset="0"/>
              <a:ea typeface="Verdana" pitchFamily="34" charset="0"/>
              <a:cs typeface="Verdana" pitchFamily="34" charset="0"/>
            </a:endParaRPr>
          </a:p>
          <a:p>
            <a:pPr eaLnBrk="1" hangingPunct="1">
              <a:lnSpc>
                <a:spcPct val="90000"/>
              </a:lnSpc>
              <a:buFont typeface="Wingdings" pitchFamily="2" charset="2"/>
              <a:buChar char="Ø"/>
            </a:pPr>
            <a:r>
              <a:rPr lang="es-ES_tradnl" sz="2400" dirty="0" smtClean="0">
                <a:latin typeface="Verdana" pitchFamily="34" charset="0"/>
                <a:ea typeface="Verdana" pitchFamily="34" charset="0"/>
                <a:cs typeface="Verdana" pitchFamily="34" charset="0"/>
              </a:rPr>
              <a:t>Destrucción del concepto histórico de mundo real. </a:t>
            </a:r>
          </a:p>
          <a:p>
            <a:pPr eaLnBrk="1" hangingPunct="1">
              <a:lnSpc>
                <a:spcPct val="90000"/>
              </a:lnSpc>
              <a:buFont typeface="Wingdings" pitchFamily="2" charset="2"/>
              <a:buChar char="Ø"/>
            </a:pPr>
            <a:endParaRPr lang="es-ES_tradnl" sz="2400" dirty="0" smtClean="0">
              <a:latin typeface="Verdana" pitchFamily="34" charset="0"/>
              <a:ea typeface="Verdana" pitchFamily="34" charset="0"/>
              <a:cs typeface="Verdana" pitchFamily="34" charset="0"/>
            </a:endParaRPr>
          </a:p>
          <a:p>
            <a:pPr eaLnBrk="1" hangingPunct="1">
              <a:lnSpc>
                <a:spcPct val="90000"/>
              </a:lnSpc>
              <a:buNone/>
            </a:pPr>
            <a:endParaRPr lang="es-ES_tradnl" sz="2400" dirty="0" smtClean="0">
              <a:latin typeface="Verdana" pitchFamily="34" charset="0"/>
              <a:ea typeface="Verdana" pitchFamily="34" charset="0"/>
              <a:cs typeface="Verdana" pitchFamily="34" charset="0"/>
            </a:endParaRPr>
          </a:p>
        </p:txBody>
      </p:sp>
      <p:sp>
        <p:nvSpPr>
          <p:cNvPr id="10" name="9 Flecha curvada hacia la izquierda"/>
          <p:cNvSpPr/>
          <p:nvPr/>
        </p:nvSpPr>
        <p:spPr>
          <a:xfrm>
            <a:off x="8215338" y="1071546"/>
            <a:ext cx="642942" cy="2286016"/>
          </a:xfrm>
          <a:prstGeom prst="curvedLeftArrow">
            <a:avLst>
              <a:gd name="adj1" fmla="val 34966"/>
              <a:gd name="adj2" fmla="val 59887"/>
              <a:gd name="adj3" fmla="val 6668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2" name="11 Flecha curvada hacia la derecha"/>
          <p:cNvSpPr/>
          <p:nvPr/>
        </p:nvSpPr>
        <p:spPr>
          <a:xfrm>
            <a:off x="0" y="1071546"/>
            <a:ext cx="714380" cy="2643206"/>
          </a:xfrm>
          <a:prstGeom prst="curvedRightArrow">
            <a:avLst>
              <a:gd name="adj1" fmla="val 50000"/>
              <a:gd name="adj2" fmla="val 80023"/>
              <a:gd name="adj3" fmla="val 737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6" name="5 Marcador de número de diapositiva"/>
          <p:cNvSpPr>
            <a:spLocks noGrp="1"/>
          </p:cNvSpPr>
          <p:nvPr>
            <p:ph type="sldNum" sz="quarter" idx="12"/>
          </p:nvPr>
        </p:nvSpPr>
        <p:spPr/>
        <p:txBody>
          <a:bodyPr/>
          <a:lstStyle/>
          <a:p>
            <a:pPr>
              <a:defRPr/>
            </a:pPr>
            <a:fld id="{AB7CA6F1-2886-4001-9A6C-62AFFB275036}" type="slidenum">
              <a:rPr lang="en-US" smtClean="0"/>
              <a:pPr>
                <a:defRPr/>
              </a:pPr>
              <a:t>44</a:t>
            </a:fld>
            <a:endParaRPr lang="en-US" dirty="0"/>
          </a:p>
        </p:txBody>
      </p:sp>
    </p:spTree>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74638"/>
            <a:ext cx="7948637" cy="1143000"/>
          </a:xfrm>
        </p:spPr>
        <p:txBody>
          <a:bodyPr/>
          <a:lstStyle/>
          <a:p>
            <a:r>
              <a:rPr lang="es-ES_tradnl" sz="3000" b="1" dirty="0" smtClean="0">
                <a:solidFill>
                  <a:srgbClr val="002060"/>
                </a:solidFill>
                <a:latin typeface="Rockwell" pitchFamily="18" charset="0"/>
              </a:rPr>
              <a:t>Controversias con el pensamiento posmoderno en “lo cultural”.</a:t>
            </a:r>
            <a:endParaRPr lang="es-AR" sz="3000" dirty="0">
              <a:latin typeface="Rockwell" pitchFamily="18" charset="0"/>
            </a:endParaRPr>
          </a:p>
        </p:txBody>
      </p:sp>
      <p:sp>
        <p:nvSpPr>
          <p:cNvPr id="4" name="15 Marcador de contenido"/>
          <p:cNvSpPr>
            <a:spLocks noGrp="1"/>
          </p:cNvSpPr>
          <p:nvPr>
            <p:ph idx="1"/>
          </p:nvPr>
        </p:nvSpPr>
        <p:spPr>
          <a:xfrm>
            <a:off x="1071538" y="2000240"/>
            <a:ext cx="6643734" cy="4572032"/>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268288" lvl="1" indent="-268288" eaLnBrk="1" hangingPunct="1">
              <a:lnSpc>
                <a:spcPct val="90000"/>
              </a:lnSpc>
              <a:buFont typeface="Wingdings" pitchFamily="2" charset="2"/>
              <a:buChar char="Ø"/>
            </a:pPr>
            <a:r>
              <a:rPr lang="es-ES_tradnl" sz="2400" dirty="0" smtClean="0">
                <a:latin typeface="Verdana" pitchFamily="34" charset="0"/>
                <a:ea typeface="Verdana" pitchFamily="34" charset="0"/>
                <a:cs typeface="Verdana" pitchFamily="34" charset="0"/>
              </a:rPr>
              <a:t>La opción cultural como sustancial en el conocimiento histórico, marcando una ausencia de la autonomía de lo social. </a:t>
            </a:r>
          </a:p>
          <a:p>
            <a:pPr marL="268288" lvl="1" indent="-268288" eaLnBrk="1" hangingPunct="1">
              <a:lnSpc>
                <a:spcPct val="90000"/>
              </a:lnSpc>
              <a:buNone/>
            </a:pPr>
            <a:endParaRPr lang="es-ES_tradnl" sz="2400" dirty="0" smtClean="0">
              <a:latin typeface="Verdana" pitchFamily="34" charset="0"/>
              <a:ea typeface="Verdana" pitchFamily="34" charset="0"/>
              <a:cs typeface="Verdana" pitchFamily="34" charset="0"/>
            </a:endParaRPr>
          </a:p>
          <a:p>
            <a:pPr marL="268288" indent="-268288">
              <a:buFont typeface="Wingdings" pitchFamily="2" charset="2"/>
              <a:buChar char="Ø"/>
            </a:pPr>
            <a:r>
              <a:rPr lang="es-ES_tradnl" dirty="0" smtClean="0">
                <a:latin typeface="Verdana" pitchFamily="34" charset="0"/>
                <a:ea typeface="Verdana" pitchFamily="34" charset="0"/>
                <a:cs typeface="Verdana" pitchFamily="34" charset="0"/>
              </a:rPr>
              <a:t>Desaparece  el actor social en acción.</a:t>
            </a:r>
          </a:p>
          <a:p>
            <a:pPr marL="268288" indent="-268288">
              <a:buNone/>
            </a:pPr>
            <a:endParaRPr lang="es-ES_tradnl" dirty="0" smtClean="0">
              <a:latin typeface="Verdana" pitchFamily="34" charset="0"/>
              <a:ea typeface="Verdana" pitchFamily="34" charset="0"/>
              <a:cs typeface="Verdana" pitchFamily="34" charset="0"/>
            </a:endParaRPr>
          </a:p>
          <a:p>
            <a:pPr marL="268288" indent="-268288">
              <a:buFont typeface="Wingdings" pitchFamily="2" charset="2"/>
              <a:buChar char="Ø"/>
            </a:pPr>
            <a:r>
              <a:rPr lang="es-ES_tradnl" dirty="0" smtClean="0">
                <a:latin typeface="Verdana" pitchFamily="34" charset="0"/>
                <a:ea typeface="Verdana" pitchFamily="34" charset="0"/>
                <a:cs typeface="Verdana" pitchFamily="34" charset="0"/>
              </a:rPr>
              <a:t>La sociedad aparece como la reproducción de la cultura.</a:t>
            </a:r>
          </a:p>
          <a:p>
            <a:pPr marL="268288" indent="-268288">
              <a:buNone/>
            </a:pPr>
            <a:endParaRPr lang="es-ES_tradnl" dirty="0" smtClean="0">
              <a:latin typeface="Verdana" pitchFamily="34" charset="0"/>
              <a:ea typeface="Verdana" pitchFamily="34" charset="0"/>
              <a:cs typeface="Verdana" pitchFamily="34" charset="0"/>
            </a:endParaRPr>
          </a:p>
          <a:p>
            <a:pPr marL="268288" indent="-268288">
              <a:buFont typeface="Wingdings" pitchFamily="2" charset="2"/>
              <a:buChar char="Ø"/>
            </a:pPr>
            <a:r>
              <a:rPr lang="es-ES_tradnl" dirty="0" smtClean="0">
                <a:latin typeface="Verdana" pitchFamily="34" charset="0"/>
                <a:ea typeface="Verdana" pitchFamily="34" charset="0"/>
                <a:cs typeface="Verdana" pitchFamily="34" charset="0"/>
              </a:rPr>
              <a:t>La opción del estudio de lo banal y lo insignificante. </a:t>
            </a:r>
          </a:p>
          <a:p>
            <a:pPr marL="268288" indent="-268288">
              <a:buFont typeface="Wingdings" pitchFamily="2" charset="2"/>
              <a:buChar char="Ø"/>
            </a:pPr>
            <a:endParaRPr lang="es-ES" dirty="0">
              <a:latin typeface="Verdana" pitchFamily="34" charset="0"/>
              <a:ea typeface="Verdana" pitchFamily="34" charset="0"/>
              <a:cs typeface="Verdana" pitchFamily="34" charset="0"/>
            </a:endParaRPr>
          </a:p>
        </p:txBody>
      </p:sp>
      <p:sp>
        <p:nvSpPr>
          <p:cNvPr id="5" name="4 Flecha curvada hacia la derecha"/>
          <p:cNvSpPr/>
          <p:nvPr/>
        </p:nvSpPr>
        <p:spPr>
          <a:xfrm>
            <a:off x="214282" y="857232"/>
            <a:ext cx="714380" cy="2643206"/>
          </a:xfrm>
          <a:prstGeom prst="curvedRightArrow">
            <a:avLst>
              <a:gd name="adj1" fmla="val 50000"/>
              <a:gd name="adj2" fmla="val 80023"/>
              <a:gd name="adj3" fmla="val 737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6" name="5 Flecha curvada hacia la izquierda"/>
          <p:cNvSpPr/>
          <p:nvPr/>
        </p:nvSpPr>
        <p:spPr>
          <a:xfrm>
            <a:off x="7858148" y="785794"/>
            <a:ext cx="642942" cy="2928958"/>
          </a:xfrm>
          <a:prstGeom prst="curvedLeftArrow">
            <a:avLst>
              <a:gd name="adj1" fmla="val 34966"/>
              <a:gd name="adj2" fmla="val 59887"/>
              <a:gd name="adj3" fmla="val 6668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6 Marcador de número de diapositiva"/>
          <p:cNvSpPr>
            <a:spLocks noGrp="1"/>
          </p:cNvSpPr>
          <p:nvPr>
            <p:ph type="sldNum" sz="quarter" idx="12"/>
          </p:nvPr>
        </p:nvSpPr>
        <p:spPr/>
        <p:txBody>
          <a:bodyPr/>
          <a:lstStyle/>
          <a:p>
            <a:pPr>
              <a:defRPr/>
            </a:pPr>
            <a:fld id="{7FE74AE2-A5A1-465B-B696-33B690004B13}" type="slidenum">
              <a:rPr lang="en-US" smtClean="0"/>
              <a:pPr>
                <a:defRPr/>
              </a:pPr>
              <a:t>45</a:t>
            </a:fld>
            <a:endParaRPr lang="en-US" dirty="0"/>
          </a:p>
        </p:txBody>
      </p:sp>
    </p:spTree>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57158" y="285729"/>
            <a:ext cx="8389967" cy="1214445"/>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a:sp3d/>
          </a:bodyPr>
          <a:lstStyle/>
          <a:p>
            <a:pPr>
              <a:defRPr/>
            </a:pPr>
            <a:r>
              <a:rPr lang="es-MX" cap="none" dirty="0" smtClean="0">
                <a:solidFill>
                  <a:srgbClr val="002060"/>
                </a:solidFill>
                <a:effectLst/>
                <a:latin typeface="Rockwell" pitchFamily="18" charset="0"/>
              </a:rPr>
              <a:t> Entre otros historiadores lo expresa.</a:t>
            </a:r>
            <a:r>
              <a:rPr lang="es-MX" dirty="0" smtClean="0">
                <a:solidFill>
                  <a:srgbClr val="002060"/>
                </a:solidFill>
                <a:effectLst/>
                <a:latin typeface="Rockwell" pitchFamily="18" charset="0"/>
              </a:rPr>
              <a:t/>
            </a:r>
            <a:br>
              <a:rPr lang="es-MX" dirty="0" smtClean="0">
                <a:solidFill>
                  <a:srgbClr val="002060"/>
                </a:solidFill>
                <a:effectLst/>
                <a:latin typeface="Rockwell" pitchFamily="18" charset="0"/>
              </a:rPr>
            </a:br>
            <a:endParaRPr lang="es-ES" sz="3200" dirty="0" smtClean="0">
              <a:solidFill>
                <a:srgbClr val="002060"/>
              </a:solidFill>
              <a:effectLst/>
              <a:latin typeface="Rockwell" pitchFamily="18" charset="0"/>
            </a:endParaRPr>
          </a:p>
        </p:txBody>
      </p:sp>
      <p:sp>
        <p:nvSpPr>
          <p:cNvPr id="103427" name="Rectangle 3"/>
          <p:cNvSpPr>
            <a:spLocks noGrp="1" noChangeArrowheads="1"/>
          </p:cNvSpPr>
          <p:nvPr>
            <p:ph idx="1"/>
          </p:nvPr>
        </p:nvSpPr>
        <p:spPr>
          <a:xfrm>
            <a:off x="285720" y="1785926"/>
            <a:ext cx="8643998" cy="4857784"/>
          </a:xfrm>
          <a:noFill/>
          <a:effectLst/>
          <a:scene3d>
            <a:camera prst="orthographicFront"/>
            <a:lightRig rig="balanced" dir="t">
              <a:rot lat="0" lon="0" rev="19200000"/>
            </a:lightRig>
          </a:scene3d>
          <a:sp3d contourW="12700" prstMaterial="matte">
            <a:bevelT w="60000" h="50800"/>
            <a:contourClr>
              <a:schemeClr val="dk1">
                <a:shade val="60000"/>
                <a:satMod val="110000"/>
              </a:schemeClr>
            </a:contourClr>
          </a:sp3d>
        </p:spPr>
        <p:style>
          <a:lnRef idx="0">
            <a:schemeClr val="dk1"/>
          </a:lnRef>
          <a:fillRef idx="3">
            <a:schemeClr val="dk1"/>
          </a:fillRef>
          <a:effectRef idx="3">
            <a:schemeClr val="dk1"/>
          </a:effectRef>
          <a:fontRef idx="minor">
            <a:schemeClr val="lt1"/>
          </a:fontRef>
        </p:style>
        <p:txBody>
          <a:bodyPr numCol="1">
            <a:noAutofit/>
            <a:sp3d/>
          </a:bodyPr>
          <a:lstStyle/>
          <a:p>
            <a:pPr eaLnBrk="1" hangingPunct="1">
              <a:lnSpc>
                <a:spcPct val="90000"/>
              </a:lnSpc>
              <a:buClr>
                <a:schemeClr val="accent4">
                  <a:lumMod val="50000"/>
                </a:schemeClr>
              </a:buClr>
              <a:buFont typeface="Wingdings" pitchFamily="2" charset="2"/>
              <a:buChar char="Ø"/>
            </a:pPr>
            <a:r>
              <a:rPr lang="es-MX" sz="2400" b="1" dirty="0" smtClean="0">
                <a:solidFill>
                  <a:srgbClr val="002060"/>
                </a:solidFill>
                <a:effectLst/>
                <a:latin typeface="Verdana" pitchFamily="34" charset="0"/>
                <a:ea typeface="Verdana" pitchFamily="34" charset="0"/>
                <a:cs typeface="Verdana" pitchFamily="34" charset="0"/>
              </a:rPr>
              <a:t>Miguel Ángel Cabrera Acosta</a:t>
            </a:r>
            <a:r>
              <a:rPr lang="es-MX" sz="2400" dirty="0" smtClean="0">
                <a:solidFill>
                  <a:srgbClr val="002060"/>
                </a:solidFill>
                <a:effectLst/>
                <a:latin typeface="Verdana" pitchFamily="34" charset="0"/>
                <a:ea typeface="Verdana" pitchFamily="34" charset="0"/>
                <a:cs typeface="Verdana" pitchFamily="34" charset="0"/>
              </a:rPr>
              <a:t>, en su artículo, “</a:t>
            </a:r>
            <a:r>
              <a:rPr lang="es-MX" sz="2400" i="1" dirty="0" smtClean="0">
                <a:solidFill>
                  <a:srgbClr val="002060"/>
                </a:solidFill>
                <a:effectLst/>
                <a:latin typeface="Verdana" pitchFamily="34" charset="0"/>
                <a:ea typeface="Verdana" pitchFamily="34" charset="0"/>
                <a:cs typeface="Verdana" pitchFamily="34" charset="0"/>
              </a:rPr>
              <a:t>La historia y las teorías del fin de la historia”</a:t>
            </a:r>
            <a:endParaRPr lang="es-MX" sz="2400" dirty="0" smtClean="0">
              <a:solidFill>
                <a:srgbClr val="002060"/>
              </a:solidFill>
              <a:latin typeface="Verdana" pitchFamily="34" charset="0"/>
              <a:ea typeface="Verdana" pitchFamily="34" charset="0"/>
              <a:cs typeface="Verdana" pitchFamily="34" charset="0"/>
            </a:endParaRPr>
          </a:p>
          <a:p>
            <a:pPr eaLnBrk="1" hangingPunct="1">
              <a:lnSpc>
                <a:spcPct val="90000"/>
              </a:lnSpc>
              <a:buClr>
                <a:schemeClr val="accent4">
                  <a:lumMod val="50000"/>
                </a:schemeClr>
              </a:buClr>
              <a:buNone/>
            </a:pPr>
            <a:endParaRPr lang="es-MX" sz="2400" dirty="0" smtClean="0">
              <a:solidFill>
                <a:srgbClr val="002060"/>
              </a:solidFill>
              <a:effectLst/>
              <a:latin typeface="Verdana" pitchFamily="34" charset="0"/>
              <a:ea typeface="Verdana" pitchFamily="34" charset="0"/>
              <a:cs typeface="Verdana" pitchFamily="34" charset="0"/>
            </a:endParaRPr>
          </a:p>
          <a:p>
            <a:pPr>
              <a:lnSpc>
                <a:spcPct val="90000"/>
              </a:lnSpc>
              <a:buNone/>
            </a:pPr>
            <a:r>
              <a:rPr lang="es-MX" sz="2400" i="1" dirty="0" smtClean="0">
                <a:solidFill>
                  <a:srgbClr val="002060"/>
                </a:solidFill>
                <a:effectLst/>
                <a:latin typeface="Verdana" pitchFamily="34" charset="0"/>
                <a:ea typeface="Verdana" pitchFamily="34" charset="0"/>
                <a:cs typeface="Verdana" pitchFamily="34" charset="0"/>
              </a:rPr>
              <a:t>“…la imperiosa necesidad de que los historiadores </a:t>
            </a:r>
            <a:r>
              <a:rPr lang="es-MX" sz="2400" b="1" i="1" dirty="0" smtClean="0">
                <a:solidFill>
                  <a:srgbClr val="002060"/>
                </a:solidFill>
                <a:effectLst/>
                <a:latin typeface="Verdana" pitchFamily="34" charset="0"/>
                <a:ea typeface="Verdana" pitchFamily="34" charset="0"/>
                <a:cs typeface="Verdana" pitchFamily="34" charset="0"/>
              </a:rPr>
              <a:t>fijen los criterios con los cuales incorporarán el pensamiento filosófico posmoderno…”.</a:t>
            </a:r>
          </a:p>
          <a:p>
            <a:pPr>
              <a:lnSpc>
                <a:spcPct val="90000"/>
              </a:lnSpc>
              <a:buNone/>
            </a:pPr>
            <a:endParaRPr lang="es-MX" sz="2400" b="1" dirty="0" smtClean="0">
              <a:solidFill>
                <a:srgbClr val="002060"/>
              </a:solidFill>
              <a:latin typeface="Verdana" pitchFamily="34" charset="0"/>
              <a:ea typeface="Verdana" pitchFamily="34" charset="0"/>
              <a:cs typeface="Verdana" pitchFamily="34" charset="0"/>
            </a:endParaRPr>
          </a:p>
          <a:p>
            <a:pPr>
              <a:lnSpc>
                <a:spcPct val="90000"/>
              </a:lnSpc>
              <a:buNone/>
            </a:pPr>
            <a:endParaRPr lang="es-MX" sz="2400" b="1" dirty="0" smtClean="0">
              <a:solidFill>
                <a:srgbClr val="002060"/>
              </a:solidFill>
              <a:latin typeface="Verdana" pitchFamily="34" charset="0"/>
              <a:ea typeface="Verdana" pitchFamily="34" charset="0"/>
              <a:cs typeface="Verdana" pitchFamily="34" charset="0"/>
            </a:endParaRPr>
          </a:p>
          <a:p>
            <a:pPr algn="ctr">
              <a:lnSpc>
                <a:spcPct val="90000"/>
              </a:lnSpc>
              <a:buClr>
                <a:srgbClr val="002060"/>
              </a:buClr>
              <a:buNone/>
            </a:pPr>
            <a:r>
              <a:rPr lang="es-MX" sz="2800" dirty="0" smtClean="0">
                <a:solidFill>
                  <a:srgbClr val="002060"/>
                </a:solidFill>
                <a:latin typeface="Verdana" pitchFamily="34" charset="0"/>
                <a:ea typeface="Verdana" pitchFamily="34" charset="0"/>
                <a:cs typeface="Verdana" pitchFamily="34" charset="0"/>
              </a:rPr>
              <a:t> Ello supone para el autor la introducción de dos categorías: </a:t>
            </a:r>
            <a:r>
              <a:rPr lang="es-MX" sz="2800" b="1" dirty="0" smtClean="0">
                <a:solidFill>
                  <a:srgbClr val="002060"/>
                </a:solidFill>
                <a:latin typeface="Verdana" pitchFamily="34" charset="0"/>
                <a:ea typeface="Verdana" pitchFamily="34" charset="0"/>
                <a:cs typeface="Verdana" pitchFamily="34" charset="0"/>
              </a:rPr>
              <a:t>avance del conocimiento de la realidad social y referente real. </a:t>
            </a:r>
          </a:p>
          <a:p>
            <a:pPr eaLnBrk="1" hangingPunct="1">
              <a:lnSpc>
                <a:spcPct val="90000"/>
              </a:lnSpc>
              <a:buNone/>
            </a:pPr>
            <a:endParaRPr lang="es-MX" sz="2400" b="1" dirty="0" smtClean="0">
              <a:solidFill>
                <a:srgbClr val="002060"/>
              </a:solidFill>
              <a:effectLst/>
              <a:latin typeface="Verdana" pitchFamily="34" charset="0"/>
              <a:ea typeface="Verdana" pitchFamily="34" charset="0"/>
              <a:cs typeface="Verdana" pitchFamily="34" charset="0"/>
            </a:endParaRPr>
          </a:p>
          <a:p>
            <a:pPr eaLnBrk="1" hangingPunct="1">
              <a:lnSpc>
                <a:spcPct val="90000"/>
              </a:lnSpc>
              <a:buNone/>
            </a:pPr>
            <a:r>
              <a:rPr lang="es-MX" sz="2400" dirty="0" smtClean="0">
                <a:solidFill>
                  <a:srgbClr val="002060"/>
                </a:solidFill>
                <a:effectLst/>
                <a:latin typeface="Verdana" pitchFamily="34" charset="0"/>
                <a:ea typeface="Verdana" pitchFamily="34" charset="0"/>
                <a:cs typeface="Verdana" pitchFamily="34" charset="0"/>
              </a:rPr>
              <a:t>       </a:t>
            </a:r>
          </a:p>
          <a:p>
            <a:pPr eaLnBrk="1" hangingPunct="1">
              <a:lnSpc>
                <a:spcPct val="90000"/>
              </a:lnSpc>
              <a:buFont typeface="Wingdings" pitchFamily="2" charset="2"/>
              <a:buChar char="q"/>
            </a:pPr>
            <a:endParaRPr lang="es-ES" sz="2400" u="sng" dirty="0" smtClean="0">
              <a:solidFill>
                <a:srgbClr val="002060"/>
              </a:solidFill>
              <a:effectLst/>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46</a:t>
            </a:fld>
            <a:endParaRPr lang="es-ES" dirty="0"/>
          </a:p>
        </p:txBody>
      </p:sp>
    </p:spTree>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Título"/>
          <p:cNvSpPr>
            <a:spLocks noGrp="1"/>
          </p:cNvSpPr>
          <p:nvPr>
            <p:ph type="title"/>
          </p:nvPr>
        </p:nvSpPr>
        <p:spPr>
          <a:xfrm>
            <a:off x="304800" y="457200"/>
            <a:ext cx="8686800" cy="1077218"/>
          </a:xfrm>
          <a:effectLst>
            <a:glow rad="228600">
              <a:schemeClr val="accent2">
                <a:satMod val="175000"/>
                <a:alpha val="40000"/>
              </a:schemeClr>
            </a:glow>
            <a:outerShdw blurRad="76200" dist="50800" dir="5400000" rotWithShape="0">
              <a:srgbClr val="4E3B30">
                <a:alpha val="60000"/>
              </a:srgbClr>
            </a:outerShdw>
          </a:effectLst>
          <a:scene3d>
            <a:camera prst="orthographicFront"/>
            <a:lightRig rig="balanced" dir="t">
              <a:rot lat="0" lon="0" rev="19200000"/>
            </a:lightRig>
          </a:scene3d>
          <a:sp3d contourW="12700" prstMaterial="matte">
            <a:bevelT w="60000" h="50800"/>
            <a:contourClr>
              <a:schemeClr val="accent2">
                <a:shade val="60000"/>
                <a:satMod val="11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anchor="ctr">
            <a:spAutoFit/>
          </a:bodyPr>
          <a:lstStyle/>
          <a:p>
            <a:pPr algn="ctr">
              <a:defRPr/>
            </a:pPr>
            <a:r>
              <a:rPr lang="es-ES" sz="3200" b="1" dirty="0" smtClean="0">
                <a:solidFill>
                  <a:schemeClr val="bg2">
                    <a:lumMod val="25000"/>
                  </a:schemeClr>
                </a:solidFill>
                <a:effectLst/>
                <a:latin typeface="Rockwell" pitchFamily="18" charset="0"/>
              </a:rPr>
              <a:t>III. Sobre la atomización de la disciplina.</a:t>
            </a:r>
          </a:p>
        </p:txBody>
      </p:sp>
      <p:sp>
        <p:nvSpPr>
          <p:cNvPr id="104451" name="2 Marcador de contenido"/>
          <p:cNvSpPr>
            <a:spLocks noGrp="1"/>
          </p:cNvSpPr>
          <p:nvPr>
            <p:ph idx="1"/>
          </p:nvPr>
        </p:nvSpPr>
        <p:spPr>
          <a:xfrm>
            <a:off x="214282" y="1928802"/>
            <a:ext cx="8686800" cy="4525963"/>
          </a:xfrm>
        </p:spPr>
        <p:txBody>
          <a:bodyPr>
            <a:normAutofit lnSpcReduction="10000"/>
          </a:bodyPr>
          <a:lstStyle/>
          <a:p>
            <a:pPr>
              <a:buClr>
                <a:schemeClr val="tx2">
                  <a:lumMod val="50000"/>
                </a:schemeClr>
              </a:buClr>
              <a:buFont typeface="Wingdings" pitchFamily="2" charset="2"/>
              <a:buChar char="Ø"/>
            </a:pPr>
            <a:r>
              <a:rPr lang="es-MX" sz="2400" dirty="0" smtClean="0">
                <a:solidFill>
                  <a:schemeClr val="tx1"/>
                </a:solidFill>
                <a:latin typeface="Verdana" pitchFamily="34" charset="0"/>
                <a:ea typeface="Verdana" pitchFamily="34" charset="0"/>
                <a:cs typeface="Verdana" pitchFamily="34" charset="0"/>
              </a:rPr>
              <a:t>Consecuencia de la crisis de los modelos de explicación macro-sociales, que no resistieron la desmentida que les proporcionaba el propio desarrollo histórico.</a:t>
            </a:r>
          </a:p>
          <a:p>
            <a:pPr>
              <a:buClr>
                <a:schemeClr val="tx2">
                  <a:lumMod val="50000"/>
                </a:schemeClr>
              </a:buClr>
              <a:buFont typeface="Wingdings" pitchFamily="2" charset="2"/>
              <a:buChar char="Ø"/>
            </a:pPr>
            <a:endParaRPr lang="es-MX" sz="2400" dirty="0" smtClean="0">
              <a:solidFill>
                <a:schemeClr val="tx1"/>
              </a:solidFill>
              <a:latin typeface="Verdana" pitchFamily="34" charset="0"/>
              <a:ea typeface="Verdana" pitchFamily="34" charset="0"/>
              <a:cs typeface="Verdana" pitchFamily="34" charset="0"/>
            </a:endParaRPr>
          </a:p>
          <a:p>
            <a:pPr>
              <a:buClr>
                <a:schemeClr val="tx2">
                  <a:lumMod val="50000"/>
                </a:schemeClr>
              </a:buClr>
              <a:buFont typeface="Wingdings" pitchFamily="2" charset="2"/>
              <a:buChar char="Ø"/>
            </a:pPr>
            <a:r>
              <a:rPr lang="es-ES" sz="2400" dirty="0" smtClean="0">
                <a:solidFill>
                  <a:schemeClr val="tx1"/>
                </a:solidFill>
                <a:latin typeface="Verdana" pitchFamily="34" charset="0"/>
                <a:ea typeface="Verdana" pitchFamily="34" charset="0"/>
                <a:cs typeface="Verdana" pitchFamily="34" charset="0"/>
              </a:rPr>
              <a:t>La  preocupación </a:t>
            </a:r>
            <a:r>
              <a:rPr lang="es-MX" sz="2400" dirty="0" smtClean="0">
                <a:solidFill>
                  <a:schemeClr val="tx1"/>
                </a:solidFill>
                <a:latin typeface="Verdana" pitchFamily="34" charset="0"/>
                <a:ea typeface="Verdana" pitchFamily="34" charset="0"/>
                <a:cs typeface="Verdana" pitchFamily="34" charset="0"/>
              </a:rPr>
              <a:t>se reflejó en la multiplicación de las lecturas del pasado.</a:t>
            </a:r>
          </a:p>
          <a:p>
            <a:pPr>
              <a:buClr>
                <a:schemeClr val="tx2">
                  <a:lumMod val="50000"/>
                </a:schemeClr>
              </a:buClr>
              <a:buNone/>
            </a:pPr>
            <a:endParaRPr lang="es-MX" sz="2400" dirty="0" smtClean="0">
              <a:solidFill>
                <a:schemeClr val="tx1"/>
              </a:solidFill>
              <a:latin typeface="Verdana" pitchFamily="34" charset="0"/>
              <a:ea typeface="Verdana" pitchFamily="34" charset="0"/>
              <a:cs typeface="Verdana" pitchFamily="34" charset="0"/>
            </a:endParaRPr>
          </a:p>
          <a:p>
            <a:pPr>
              <a:buClr>
                <a:schemeClr val="tx2">
                  <a:lumMod val="50000"/>
                </a:schemeClr>
              </a:buClr>
              <a:buFont typeface="Wingdings" pitchFamily="2" charset="2"/>
              <a:buChar char="Ø"/>
            </a:pPr>
            <a:r>
              <a:rPr lang="es-MX" sz="2400" dirty="0" smtClean="0">
                <a:solidFill>
                  <a:schemeClr val="tx1"/>
                </a:solidFill>
                <a:latin typeface="Verdana" pitchFamily="34" charset="0"/>
                <a:ea typeface="Verdana" pitchFamily="34" charset="0"/>
                <a:cs typeface="Verdana" pitchFamily="34" charset="0"/>
              </a:rPr>
              <a:t>La práctica historiográfica se vio desbordada por la irrupción de nuevos temas relacionados con lo cultural, lo privado, mitos y creencias, lo cotidiano, lo marginal.</a:t>
            </a: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solidFill>
                  <a:schemeClr val="tx1"/>
                </a:solidFill>
              </a:rPr>
              <a:pPr>
                <a:defRPr/>
              </a:pPr>
              <a:t>47</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543956" cy="1285884"/>
          </a:xfrm>
        </p:spPr>
        <p:style>
          <a:lnRef idx="1">
            <a:schemeClr val="accent2"/>
          </a:lnRef>
          <a:fillRef idx="2">
            <a:schemeClr val="accent2"/>
          </a:fillRef>
          <a:effectRef idx="1">
            <a:schemeClr val="accent2"/>
          </a:effectRef>
          <a:fontRef idx="minor">
            <a:schemeClr val="dk1"/>
          </a:fontRef>
        </p:style>
        <p:txBody>
          <a:bodyPr>
            <a:noAutofit/>
          </a:bodyPr>
          <a:lstStyle/>
          <a:p>
            <a:pPr algn="ctr">
              <a:defRPr/>
            </a:pPr>
            <a:r>
              <a:rPr lang="es-ES" sz="3200" cap="none" dirty="0" smtClean="0">
                <a:ln w="12700">
                  <a:solidFill>
                    <a:schemeClr val="tx1"/>
                  </a:solidFill>
                  <a:prstDash val="solid"/>
                </a:ln>
                <a:solidFill>
                  <a:schemeClr val="tx1"/>
                </a:solidFill>
                <a:effectLst/>
                <a:latin typeface="Rockwell" pitchFamily="18" charset="0"/>
              </a:rPr>
              <a:t>Tema polémico:  lo cotidiano,  lo marginal, mitos y creencias.</a:t>
            </a:r>
            <a:endParaRPr lang="es-ES" sz="3200" cap="none" dirty="0">
              <a:ln w="12700">
                <a:solidFill>
                  <a:schemeClr val="tx1"/>
                </a:solidFill>
                <a:prstDash val="solid"/>
              </a:ln>
              <a:solidFill>
                <a:schemeClr val="tx1"/>
              </a:solidFill>
              <a:effectLst/>
              <a:latin typeface="Rockwell" pitchFamily="18" charset="0"/>
            </a:endParaRPr>
          </a:p>
        </p:txBody>
      </p:sp>
      <p:sp>
        <p:nvSpPr>
          <p:cNvPr id="106499" name="2 Marcador de contenido"/>
          <p:cNvSpPr>
            <a:spLocks noGrp="1"/>
          </p:cNvSpPr>
          <p:nvPr>
            <p:ph idx="1"/>
          </p:nvPr>
        </p:nvSpPr>
        <p:spPr>
          <a:xfrm>
            <a:off x="500034" y="1928802"/>
            <a:ext cx="8258204" cy="4071966"/>
          </a:xfrm>
        </p:spPr>
        <p:txBody>
          <a:bodyPr>
            <a:normAutofit fontScale="92500"/>
          </a:bodyPr>
          <a:lstStyle/>
          <a:p>
            <a:pPr>
              <a:buClr>
                <a:srgbClr val="002060"/>
              </a:buClr>
              <a:buFont typeface="Wingdings" pitchFamily="2" charset="2"/>
              <a:buChar char="Ø"/>
            </a:pPr>
            <a:r>
              <a:rPr lang="es-ES" sz="2800" dirty="0" smtClean="0">
                <a:solidFill>
                  <a:schemeClr val="tx1"/>
                </a:solidFill>
                <a:latin typeface="Verdana" pitchFamily="34" charset="0"/>
                <a:ea typeface="Verdana" pitchFamily="34" charset="0"/>
                <a:cs typeface="Verdana" pitchFamily="34" charset="0"/>
              </a:rPr>
              <a:t>La atención de algunos historiadores se desplazó sobre pequeños grupos, poniendo especial interés en diversas formas culturales que son reveladoras de las profundidades de  la experiencia humana, pero cuestionables respecto a su importancia histórica.</a:t>
            </a:r>
          </a:p>
          <a:p>
            <a:pPr>
              <a:buClr>
                <a:srgbClr val="002060"/>
              </a:buClr>
              <a:buNone/>
            </a:pPr>
            <a:endParaRPr lang="es-ES" sz="2800" dirty="0" smtClean="0">
              <a:solidFill>
                <a:schemeClr val="tx1"/>
              </a:solidFill>
              <a:latin typeface="Verdana" pitchFamily="34" charset="0"/>
              <a:ea typeface="Verdana" pitchFamily="34" charset="0"/>
              <a:cs typeface="Verdana" pitchFamily="34" charset="0"/>
            </a:endParaRPr>
          </a:p>
          <a:p>
            <a:pPr>
              <a:buClr>
                <a:srgbClr val="002060"/>
              </a:buClr>
              <a:buFont typeface="Wingdings" pitchFamily="2" charset="2"/>
              <a:buChar char="Ø"/>
            </a:pPr>
            <a:r>
              <a:rPr lang="es-ES" sz="2800" dirty="0" smtClean="0">
                <a:solidFill>
                  <a:schemeClr val="tx1"/>
                </a:solidFill>
                <a:latin typeface="Verdana" pitchFamily="34" charset="0"/>
                <a:ea typeface="Verdana" pitchFamily="34" charset="0"/>
                <a:cs typeface="Verdana" pitchFamily="34" charset="0"/>
              </a:rPr>
              <a:t>Parte de las publicaciones se dedicaron al análisis de lo anónimo y lo intrascendente.</a:t>
            </a: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pPr>
                <a:defRPr/>
              </a:pPr>
              <a:t>48</a:t>
            </a:fld>
            <a:endParaRPr lang="es-ES" dirty="0"/>
          </a:p>
        </p:txBody>
      </p:sp>
    </p:spTree>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idx="4294967295"/>
          </p:nvPr>
        </p:nvSpPr>
        <p:spPr>
          <a:xfrm>
            <a:off x="1571604" y="214290"/>
            <a:ext cx="6867525" cy="1065212"/>
          </a:xfrm>
        </p:spPr>
        <p:style>
          <a:lnRef idx="1">
            <a:schemeClr val="accent2"/>
          </a:lnRef>
          <a:fillRef idx="2">
            <a:schemeClr val="accent2"/>
          </a:fillRef>
          <a:effectRef idx="1">
            <a:schemeClr val="accent2"/>
          </a:effectRef>
          <a:fontRef idx="minor">
            <a:schemeClr val="dk1"/>
          </a:fontRef>
        </p:style>
        <p:txBody>
          <a:bodyPr/>
          <a:lstStyle/>
          <a:p>
            <a:pPr>
              <a:defRPr/>
            </a:pPr>
            <a:r>
              <a:rPr lang="es-ES_tradnl" cap="none" dirty="0" smtClean="0">
                <a:ln>
                  <a:solidFill>
                    <a:schemeClr val="tx2"/>
                  </a:solidFill>
                </a:ln>
                <a:solidFill>
                  <a:schemeClr val="tx2"/>
                </a:solidFill>
                <a:effectLst/>
                <a:latin typeface="Rockwell" pitchFamily="18" charset="0"/>
              </a:rPr>
              <a:t>Vida cotidiana como historia.</a:t>
            </a:r>
            <a:endParaRPr lang="es-ES" cap="none" dirty="0" smtClean="0">
              <a:ln>
                <a:solidFill>
                  <a:schemeClr val="tx2"/>
                </a:solidFill>
              </a:ln>
              <a:solidFill>
                <a:schemeClr val="tx2"/>
              </a:solidFill>
              <a:effectLst/>
              <a:latin typeface="Rockwell" pitchFamily="18" charset="0"/>
            </a:endParaRPr>
          </a:p>
        </p:txBody>
      </p:sp>
      <p:sp>
        <p:nvSpPr>
          <p:cNvPr id="108547" name="Rectangle 5"/>
          <p:cNvSpPr>
            <a:spLocks noGrp="1" noChangeArrowheads="1"/>
          </p:cNvSpPr>
          <p:nvPr>
            <p:ph type="body" sz="half" idx="4294967295"/>
          </p:nvPr>
        </p:nvSpPr>
        <p:spPr>
          <a:xfrm>
            <a:off x="0" y="1785925"/>
            <a:ext cx="6000760" cy="5072075"/>
          </a:xfrm>
          <a:noFill/>
          <a:effectLst/>
          <a:scene3d>
            <a:camera prst="orthographicFront"/>
            <a:lightRig rig="balanced" dir="t">
              <a:rot lat="0" lon="0" rev="19200000"/>
            </a:lightRig>
          </a:scene3d>
          <a:sp3d contourW="12700" prstMaterial="matte">
            <a:contourClr>
              <a:schemeClr val="accent3">
                <a:shade val="60000"/>
                <a:satMod val="110000"/>
              </a:schemeClr>
            </a:contourClr>
          </a:sp3d>
        </p:spPr>
        <p:style>
          <a:lnRef idx="0">
            <a:schemeClr val="accent3"/>
          </a:lnRef>
          <a:fillRef idx="3">
            <a:schemeClr val="accent3"/>
          </a:fillRef>
          <a:effectRef idx="3">
            <a:schemeClr val="accent3"/>
          </a:effectRef>
          <a:fontRef idx="minor">
            <a:schemeClr val="lt1"/>
          </a:fontRef>
        </p:style>
        <p:txBody>
          <a:bodyPr>
            <a:normAutofit/>
          </a:bodyPr>
          <a:lstStyle/>
          <a:p>
            <a:pPr>
              <a:buClr>
                <a:srgbClr val="0070C0"/>
              </a:buClr>
              <a:buFont typeface="Wingdings" pitchFamily="2" charset="2"/>
              <a:buChar char="Ø"/>
            </a:pPr>
            <a:r>
              <a:rPr lang="es-ES" sz="2000" dirty="0" smtClean="0">
                <a:solidFill>
                  <a:srgbClr val="002060"/>
                </a:solidFill>
                <a:latin typeface="Verdana" pitchFamily="34" charset="0"/>
                <a:ea typeface="Verdana" pitchFamily="34" charset="0"/>
                <a:cs typeface="Verdana" pitchFamily="34" charset="0"/>
              </a:rPr>
              <a:t>Puede rastrearse esta tendencia, como ejemplo:</a:t>
            </a:r>
          </a:p>
          <a:p>
            <a:pPr>
              <a:buClr>
                <a:srgbClr val="0070C0"/>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algn="ctr">
              <a:buClr>
                <a:srgbClr val="0070C0"/>
              </a:buClr>
              <a:buNone/>
            </a:pPr>
            <a:r>
              <a:rPr lang="es-ES" sz="2000" i="1" dirty="0" smtClean="0">
                <a:solidFill>
                  <a:srgbClr val="002060"/>
                </a:solidFill>
                <a:latin typeface="Verdana" pitchFamily="34" charset="0"/>
                <a:ea typeface="Verdana" pitchFamily="34" charset="0"/>
                <a:cs typeface="Verdana" pitchFamily="34" charset="0"/>
              </a:rPr>
              <a:t> “criaturas ordinárias e anónimas, cujos pequenos prazeres e dramas banais representam o mair número de pessoas. Daí a importancia de pensarmos o banal, o insignificante, o que é deixado de lado. Nessas pequenas coisas, a meu ver, reside a complexidade da historia</a:t>
            </a:r>
            <a:r>
              <a:rPr lang="es-CL" sz="2000" i="1" dirty="0" smtClean="0">
                <a:solidFill>
                  <a:srgbClr val="002060"/>
                </a:solidFill>
                <a:latin typeface="Verdana" pitchFamily="34" charset="0"/>
                <a:ea typeface="Verdana" pitchFamily="34" charset="0"/>
                <a:cs typeface="Verdana" pitchFamily="34" charset="0"/>
              </a:rPr>
              <a:t>”.</a:t>
            </a:r>
          </a:p>
          <a:p>
            <a:pPr algn="ctr">
              <a:buClr>
                <a:srgbClr val="0070C0"/>
              </a:buClr>
              <a:buFont typeface="Wingdings" pitchFamily="2" charset="2"/>
              <a:buChar char="Ø"/>
            </a:pPr>
            <a:endParaRPr lang="es-CL" sz="2000" i="1" dirty="0" smtClean="0">
              <a:solidFill>
                <a:srgbClr val="002060"/>
              </a:solidFill>
              <a:latin typeface="Verdana" pitchFamily="34" charset="0"/>
              <a:ea typeface="Verdana" pitchFamily="34" charset="0"/>
              <a:cs typeface="Verdana" pitchFamily="34" charset="0"/>
            </a:endParaRPr>
          </a:p>
          <a:p>
            <a:pPr>
              <a:buClr>
                <a:srgbClr val="0070C0"/>
              </a:buClr>
              <a:buNone/>
            </a:pPr>
            <a:r>
              <a:rPr lang="es-CL" sz="2000" i="1" dirty="0" smtClean="0">
                <a:solidFill>
                  <a:srgbClr val="002060"/>
                </a:solidFill>
                <a:latin typeface="Verdana" pitchFamily="34" charset="0"/>
                <a:ea typeface="Verdana" pitchFamily="34" charset="0"/>
                <a:cs typeface="Verdana" pitchFamily="34" charset="0"/>
              </a:rPr>
              <a:t>(</a:t>
            </a:r>
            <a:r>
              <a:rPr lang="es-ES" sz="2000" dirty="0" smtClean="0">
                <a:solidFill>
                  <a:srgbClr val="002060"/>
                </a:solidFill>
                <a:latin typeface="Verdana" pitchFamily="34" charset="0"/>
                <a:ea typeface="Verdana" pitchFamily="34" charset="0"/>
                <a:cs typeface="Verdana" pitchFamily="34" charset="0"/>
              </a:rPr>
              <a:t>Mary del Priore, Histórias do Cotidiano, 1997)</a:t>
            </a:r>
          </a:p>
          <a:p>
            <a:pPr>
              <a:buClr>
                <a:srgbClr val="0070C0"/>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p:txBody>
      </p:sp>
      <p:pic>
        <p:nvPicPr>
          <p:cNvPr id="108548" name="Picture 11" descr="Priore"/>
          <p:cNvPicPr>
            <a:picLocks noGrp="1" noChangeAspect="1" noChangeArrowheads="1"/>
          </p:cNvPicPr>
          <p:nvPr>
            <p:ph type="clipArt" sz="half" idx="4294967295"/>
          </p:nvPr>
        </p:nvPicPr>
        <p:blipFill>
          <a:blip r:embed="rId2" cstate="print"/>
          <a:srcRect/>
          <a:stretch>
            <a:fillRect/>
          </a:stretch>
        </p:blipFill>
        <p:spPr>
          <a:xfrm>
            <a:off x="7072330" y="1571612"/>
            <a:ext cx="1714500" cy="2428875"/>
          </a:xfrm>
          <a:prstGeom prst="rect">
            <a:avLst/>
          </a:prstGeom>
          <a:ln>
            <a:noFill/>
          </a:ln>
          <a:effectLst>
            <a:softEdge rad="112500"/>
          </a:effectLst>
        </p:spPr>
      </p:pic>
      <p:pic>
        <p:nvPicPr>
          <p:cNvPr id="108549" name="Picture 4" descr="6amwnY61e531CD1TEXQIYir3NVi4OmMmBDYgfx40SEWoH1"/>
          <p:cNvPicPr>
            <a:picLocks noChangeAspect="1" noChangeArrowheads="1"/>
          </p:cNvPicPr>
          <p:nvPr/>
        </p:nvPicPr>
        <p:blipFill>
          <a:blip r:embed="rId3" cstate="print"/>
          <a:srcRect/>
          <a:stretch>
            <a:fillRect/>
          </a:stretch>
        </p:blipFill>
        <p:spPr bwMode="auto">
          <a:xfrm rot="20858422">
            <a:off x="6473001" y="3685139"/>
            <a:ext cx="2167414" cy="1788955"/>
          </a:xfrm>
          <a:prstGeom prst="rect">
            <a:avLst/>
          </a:prstGeom>
          <a:ln>
            <a:noFill/>
          </a:ln>
          <a:effectLst>
            <a:softEdge rad="112500"/>
          </a:effectLst>
        </p:spPr>
      </p:pic>
      <p:sp>
        <p:nvSpPr>
          <p:cNvPr id="6" name="5 Marcador de número de diapositiva"/>
          <p:cNvSpPr>
            <a:spLocks noGrp="1"/>
          </p:cNvSpPr>
          <p:nvPr>
            <p:ph type="sldNum" sz="quarter" idx="12"/>
          </p:nvPr>
        </p:nvSpPr>
        <p:spPr/>
        <p:txBody>
          <a:bodyPr/>
          <a:lstStyle/>
          <a:p>
            <a:pPr>
              <a:defRPr/>
            </a:pPr>
            <a:fld id="{A803EA16-029A-41E6-BD47-F405E926E27A}" type="slidenum">
              <a:rPr lang="es-ES" smtClean="0"/>
              <a:pPr>
                <a:defRPr/>
              </a:pPr>
              <a:t>49</a:t>
            </a:fld>
            <a:endParaRPr lang="es-ES" dirty="0"/>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74650" y="285728"/>
            <a:ext cx="8769350" cy="1143000"/>
          </a:xfrm>
          <a:solidFill>
            <a:srgbClr val="00FFFF"/>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lstStyle/>
          <a:p>
            <a:pPr algn="ctr" eaLnBrk="1" hangingPunct="1"/>
            <a:r>
              <a:rPr lang="es-ES_tradnl" sz="2800" b="1" cap="all" dirty="0" smtClean="0">
                <a:ln w="9000" cmpd="sng">
                  <a:solidFill>
                    <a:schemeClr val="tx1"/>
                  </a:solidFill>
                  <a:prstDash val="solid"/>
                </a:ln>
                <a:solidFill>
                  <a:schemeClr val="bg2"/>
                </a:solidFill>
                <a:effectLst>
                  <a:reflection blurRad="12700" stA="28000" endPos="45000" dist="1000" dir="5400000" sy="-100000" algn="bl" rotWithShape="0"/>
                </a:effectLst>
                <a:latin typeface="Rockwell" pitchFamily="18" charset="0"/>
              </a:rPr>
              <a:t>Un espacio de inteligibilidad</a:t>
            </a:r>
            <a:br>
              <a:rPr lang="es-ES_tradnl" sz="2800" b="1" cap="all" dirty="0" smtClean="0">
                <a:ln w="9000" cmpd="sng">
                  <a:solidFill>
                    <a:schemeClr val="tx1"/>
                  </a:solidFill>
                  <a:prstDash val="solid"/>
                </a:ln>
                <a:solidFill>
                  <a:schemeClr val="bg2"/>
                </a:solidFill>
                <a:effectLst>
                  <a:reflection blurRad="12700" stA="28000" endPos="45000" dist="1000" dir="5400000" sy="-100000" algn="bl" rotWithShape="0"/>
                </a:effectLst>
                <a:latin typeface="Rockwell" pitchFamily="18" charset="0"/>
              </a:rPr>
            </a:br>
            <a:endParaRPr lang="es-ES" sz="2800" b="1" cap="all" dirty="0" smtClean="0">
              <a:ln w="9000" cmpd="sng">
                <a:solidFill>
                  <a:schemeClr val="tx1"/>
                </a:solidFill>
                <a:prstDash val="solid"/>
              </a:ln>
              <a:solidFill>
                <a:schemeClr val="bg2"/>
              </a:solidFill>
              <a:effectLst>
                <a:reflection blurRad="12700" stA="28000" endPos="45000" dist="1000" dir="5400000" sy="-100000" algn="bl" rotWithShape="0"/>
              </a:effectLst>
              <a:latin typeface="Rockwell" pitchFamily="18" charset="0"/>
            </a:endParaRPr>
          </a:p>
        </p:txBody>
      </p:sp>
      <p:sp>
        <p:nvSpPr>
          <p:cNvPr id="43011" name="Rectangle 5"/>
          <p:cNvSpPr>
            <a:spLocks noGrp="1" noChangeArrowheads="1"/>
          </p:cNvSpPr>
          <p:nvPr>
            <p:ph type="body" sz="half" idx="1"/>
          </p:nvPr>
        </p:nvSpPr>
        <p:spPr>
          <a:xfrm>
            <a:off x="428596" y="1643051"/>
            <a:ext cx="4357718" cy="478634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lstStyle/>
          <a:p>
            <a:pPr marL="177800" indent="273050" eaLnBrk="1" hangingPunct="1">
              <a:buFontTx/>
              <a:buNone/>
            </a:pPr>
            <a:r>
              <a:rPr lang="es-ES_tradnl" sz="2600" b="1" dirty="0" smtClean="0">
                <a:latin typeface="Rockwell" pitchFamily="18" charset="0"/>
              </a:rPr>
              <a:t>	</a:t>
            </a:r>
            <a:r>
              <a:rPr lang="es-ES_tradnl" b="1" dirty="0" smtClean="0">
                <a:latin typeface="Verdana" pitchFamily="34" charset="0"/>
                <a:ea typeface="Verdana" pitchFamily="34" charset="0"/>
                <a:cs typeface="Verdana" pitchFamily="34" charset="0"/>
              </a:rPr>
              <a:t>Hobsbwam </a:t>
            </a:r>
            <a:r>
              <a:rPr lang="es-ES_tradnl" b="1" i="1" dirty="0" smtClean="0">
                <a:latin typeface="Verdana" pitchFamily="34" charset="0"/>
                <a:ea typeface="Verdana" pitchFamily="34" charset="0"/>
                <a:cs typeface="Verdana" pitchFamily="34" charset="0"/>
              </a:rPr>
              <a:t>se detiene en el umbral de los años 90; </a:t>
            </a:r>
            <a:r>
              <a:rPr lang="es-ES_tradnl" b="1" dirty="0" smtClean="0">
                <a:latin typeface="Verdana" pitchFamily="34" charset="0"/>
                <a:ea typeface="Verdana" pitchFamily="34" charset="0"/>
                <a:cs typeface="Verdana" pitchFamily="34" charset="0"/>
              </a:rPr>
              <a:t>donde terminaría la llamada “edad de los extremos”, (catástrofes, guerras, derrumbe del socialismo, triunfo del capitalismo). </a:t>
            </a:r>
            <a:endParaRPr lang="es-ES" b="1" dirty="0" smtClean="0">
              <a:latin typeface="Verdana" pitchFamily="34" charset="0"/>
              <a:ea typeface="Verdana" pitchFamily="34" charset="0"/>
              <a:cs typeface="Verdana" pitchFamily="34" charset="0"/>
            </a:endParaRPr>
          </a:p>
        </p:txBody>
      </p:sp>
      <p:pic>
        <p:nvPicPr>
          <p:cNvPr id="4104" name="Picture 8" descr="kosovo-full;init_"/>
          <p:cNvPicPr>
            <a:picLocks noChangeAspect="1" noChangeArrowheads="1"/>
          </p:cNvPicPr>
          <p:nvPr/>
        </p:nvPicPr>
        <p:blipFill>
          <a:blip r:embed="rId3" cstate="print"/>
          <a:srcRect/>
          <a:stretch>
            <a:fillRect/>
          </a:stretch>
        </p:blipFill>
        <p:spPr bwMode="auto">
          <a:xfrm rot="21381005">
            <a:off x="4876057" y="2193534"/>
            <a:ext cx="3922140" cy="2944425"/>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pPr>
              <a:defRPr/>
            </a:pPr>
            <a:fld id="{56D85090-2E51-4B1C-8CF4-43DC6C2B5520}" type="slidenum">
              <a:rPr lang="en-US" smtClean="0"/>
              <a:pPr>
                <a:defRPr/>
              </a:pPr>
              <a:t>5</a:t>
            </a:fld>
            <a:endParaRPr lang="en-US" dirty="0"/>
          </a:p>
        </p:txBody>
      </p:sp>
    </p:spTree>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a:xfrm>
            <a:off x="357159" y="153988"/>
            <a:ext cx="8628092" cy="1346186"/>
          </a:xfrm>
        </p:spPr>
        <p:style>
          <a:lnRef idx="1">
            <a:schemeClr val="accent2"/>
          </a:lnRef>
          <a:fillRef idx="3">
            <a:schemeClr val="accent2"/>
          </a:fillRef>
          <a:effectRef idx="2">
            <a:schemeClr val="accent2"/>
          </a:effectRef>
          <a:fontRef idx="minor">
            <a:schemeClr val="lt1"/>
          </a:fontRef>
        </p:style>
        <p:txBody>
          <a:bodyPr>
            <a:sp3d/>
          </a:bodyPr>
          <a:lstStyle/>
          <a:p>
            <a:pPr algn="ctr">
              <a:defRPr/>
            </a:pPr>
            <a:r>
              <a:rPr lang="es-ES" sz="3600" cap="none" dirty="0" smtClean="0">
                <a:solidFill>
                  <a:srgbClr val="002060"/>
                </a:solidFill>
                <a:effectLst/>
                <a:latin typeface="Rockwell" pitchFamily="18" charset="0"/>
              </a:rPr>
              <a:t>Estructuras culturales inmutables: ¿niegan la utilidad de la historia?</a:t>
            </a:r>
          </a:p>
        </p:txBody>
      </p:sp>
      <p:sp>
        <p:nvSpPr>
          <p:cNvPr id="110595" name="Rectangle 5"/>
          <p:cNvSpPr>
            <a:spLocks noGrp="1" noChangeArrowheads="1"/>
          </p:cNvSpPr>
          <p:nvPr>
            <p:ph type="body" sz="half" idx="1"/>
          </p:nvPr>
        </p:nvSpPr>
        <p:spPr>
          <a:xfrm>
            <a:off x="500034" y="1927225"/>
            <a:ext cx="5021291" cy="4151313"/>
          </a:xfrm>
          <a:solidFill>
            <a:srgbClr val="EAEAEA"/>
          </a:solidFill>
        </p:spPr>
        <p:style>
          <a:lnRef idx="1">
            <a:schemeClr val="dk1"/>
          </a:lnRef>
          <a:fillRef idx="2">
            <a:schemeClr val="dk1"/>
          </a:fillRef>
          <a:effectRef idx="1">
            <a:schemeClr val="dk1"/>
          </a:effectRef>
          <a:fontRef idx="minor">
            <a:schemeClr val="dk1"/>
          </a:fontRef>
        </p:style>
        <p:txBody>
          <a:bodyPr/>
          <a:lstStyle/>
          <a:p>
            <a:pPr>
              <a:buClr>
                <a:srgbClr val="002060"/>
              </a:buClr>
              <a:buFont typeface="Wingdings" pitchFamily="2" charset="2"/>
              <a:buChar char="Ø"/>
            </a:pPr>
            <a:r>
              <a:rPr lang="es-ES" sz="2400" dirty="0" smtClean="0">
                <a:latin typeface="Verdana" pitchFamily="34" charset="0"/>
                <a:ea typeface="Verdana" pitchFamily="34" charset="0"/>
                <a:cs typeface="Verdana" pitchFamily="34" charset="0"/>
              </a:rPr>
              <a:t>El historiador </a:t>
            </a:r>
            <a:r>
              <a:rPr lang="es-ES" sz="2400" b="1" dirty="0" smtClean="0">
                <a:latin typeface="Verdana" pitchFamily="34" charset="0"/>
                <a:ea typeface="Verdana" pitchFamily="34" charset="0"/>
                <a:cs typeface="Verdana" pitchFamily="34" charset="0"/>
              </a:rPr>
              <a:t>Paolo Macry</a:t>
            </a:r>
            <a:r>
              <a:rPr lang="es-ES" sz="2400" dirty="0" smtClean="0">
                <a:latin typeface="Verdana" pitchFamily="34" charset="0"/>
                <a:ea typeface="Verdana" pitchFamily="34" charset="0"/>
                <a:cs typeface="Verdana" pitchFamily="34" charset="0"/>
              </a:rPr>
              <a:t>, opina que concebir la existencia de estructuras mentales y culturales como inmutables en el tiempo, a través de las que se puede definir la esencia de los grupos humanos, pareciera negar la utilidad misma de la historia. (La sociedad contemporánea,1997).</a:t>
            </a:r>
          </a:p>
          <a:p>
            <a:endParaRPr lang="es-ES" sz="2400" dirty="0" smtClean="0">
              <a:latin typeface="Verdana" pitchFamily="34" charset="0"/>
              <a:ea typeface="Verdana" pitchFamily="34" charset="0"/>
              <a:cs typeface="Verdana" pitchFamily="34" charset="0"/>
            </a:endParaRPr>
          </a:p>
        </p:txBody>
      </p:sp>
      <p:pic>
        <p:nvPicPr>
          <p:cNvPr id="110596" name="Picture 7" descr="Macry"/>
          <p:cNvPicPr>
            <a:picLocks noGrp="1" noChangeAspect="1" noChangeArrowheads="1"/>
          </p:cNvPicPr>
          <p:nvPr>
            <p:ph type="clipArt" sz="half" idx="2"/>
          </p:nvPr>
        </p:nvPicPr>
        <p:blipFill>
          <a:blip r:embed="rId2" cstate="print"/>
          <a:srcRect l="37920" t="32646" r="36193" b="32838"/>
          <a:stretch>
            <a:fillRect/>
          </a:stretch>
        </p:blipFill>
        <p:spPr>
          <a:xfrm rot="1196957">
            <a:off x="6379801" y="1916789"/>
            <a:ext cx="2643206" cy="3524274"/>
          </a:xfrm>
          <a:prstGeom prst="rect">
            <a:avLst/>
          </a:prstGeom>
          <a:ln>
            <a:noFill/>
          </a:ln>
          <a:effectLst>
            <a:softEdge rad="112500"/>
          </a:effectLst>
        </p:spPr>
      </p:pic>
      <p:sp>
        <p:nvSpPr>
          <p:cNvPr id="5" name="4 Marcador de número de diapositiva"/>
          <p:cNvSpPr>
            <a:spLocks noGrp="1"/>
          </p:cNvSpPr>
          <p:nvPr>
            <p:ph type="sldNum" sz="quarter" idx="12"/>
          </p:nvPr>
        </p:nvSpPr>
        <p:spPr/>
        <p:txBody>
          <a:bodyPr/>
          <a:lstStyle/>
          <a:p>
            <a:pPr>
              <a:defRPr/>
            </a:pPr>
            <a:fld id="{39668252-8707-498E-B04E-56B04589B844}" type="slidenum">
              <a:rPr lang="es-ES" smtClean="0"/>
              <a:pPr>
                <a:defRPr/>
              </a:pPr>
              <a:t>50</a:t>
            </a:fld>
            <a:endParaRPr lang="es-ES" dirty="0"/>
          </a:p>
        </p:txBody>
      </p:sp>
    </p:spTree>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idx="4294967295"/>
          </p:nvPr>
        </p:nvSpPr>
        <p:spPr>
          <a:xfrm>
            <a:off x="571472" y="0"/>
            <a:ext cx="8572528" cy="1143000"/>
          </a:xfrm>
          <a:scene3d>
            <a:camera prst="orthographicFront"/>
            <a:lightRig rig="balanced" dir="t">
              <a:rot lat="0" lon="0" rev="19200000"/>
            </a:lightRig>
          </a:scene3d>
          <a:sp3d contourW="12700" prstMaterial="matte">
            <a:bevelT w="60000" h="50800"/>
            <a:contourClr>
              <a:schemeClr val="accent3">
                <a:shade val="60000"/>
                <a:satMod val="110000"/>
              </a:schemeClr>
            </a:contourClr>
          </a:sp3d>
        </p:spPr>
        <p:style>
          <a:lnRef idx="0">
            <a:schemeClr val="accent3"/>
          </a:lnRef>
          <a:fillRef idx="3">
            <a:schemeClr val="accent3"/>
          </a:fillRef>
          <a:effectRef idx="3">
            <a:schemeClr val="accent3"/>
          </a:effectRef>
          <a:fontRef idx="minor">
            <a:schemeClr val="lt1"/>
          </a:fontRef>
        </p:style>
        <p:txBody>
          <a:bodyPr>
            <a:normAutofit/>
            <a:sp3d/>
          </a:bodyPr>
          <a:lstStyle/>
          <a:p>
            <a:pPr algn="ctr">
              <a:defRPr/>
            </a:pPr>
            <a:r>
              <a:rPr lang="es-ES" sz="3200" spc="300" dirty="0" smtClean="0">
                <a:ln>
                  <a:solidFill>
                    <a:schemeClr val="tx1"/>
                  </a:solidFill>
                </a:ln>
                <a:solidFill>
                  <a:srgbClr val="002060"/>
                </a:solidFill>
                <a:effectLst/>
                <a:latin typeface="Rockwell" pitchFamily="18" charset="0"/>
                <a:ea typeface="Verdana" pitchFamily="34" charset="0"/>
                <a:cs typeface="Verdana" pitchFamily="34" charset="0"/>
              </a:rPr>
              <a:t>SÍNTESIS: </a:t>
            </a:r>
            <a:br>
              <a:rPr lang="es-ES" sz="3200" spc="300" dirty="0" smtClean="0">
                <a:ln>
                  <a:solidFill>
                    <a:schemeClr val="tx1"/>
                  </a:solidFill>
                </a:ln>
                <a:solidFill>
                  <a:srgbClr val="002060"/>
                </a:solidFill>
                <a:effectLst/>
                <a:latin typeface="Rockwell" pitchFamily="18" charset="0"/>
                <a:ea typeface="Verdana" pitchFamily="34" charset="0"/>
                <a:cs typeface="Verdana" pitchFamily="34" charset="0"/>
              </a:rPr>
            </a:br>
            <a:r>
              <a:rPr lang="es-ES" sz="3200" cap="none" spc="300" dirty="0" smtClean="0">
                <a:ln>
                  <a:solidFill>
                    <a:schemeClr val="tx1"/>
                  </a:solidFill>
                </a:ln>
                <a:solidFill>
                  <a:srgbClr val="002060"/>
                </a:solidFill>
                <a:effectLst/>
                <a:latin typeface="Rockwell" pitchFamily="18" charset="0"/>
                <a:ea typeface="Verdana" pitchFamily="34" charset="0"/>
                <a:cs typeface="Verdana" pitchFamily="34" charset="0"/>
              </a:rPr>
              <a:t>POLÉMICAS Y CONTROVERSIAS.</a:t>
            </a:r>
            <a:endParaRPr lang="es-ES" sz="3200" spc="300" dirty="0" smtClean="0">
              <a:ln>
                <a:solidFill>
                  <a:schemeClr val="tx1"/>
                </a:solidFill>
              </a:ln>
              <a:solidFill>
                <a:srgbClr val="002060"/>
              </a:solidFill>
              <a:effectLst/>
              <a:latin typeface="Rockwell" pitchFamily="18" charset="0"/>
              <a:ea typeface="Verdana" pitchFamily="34" charset="0"/>
              <a:cs typeface="Verdana" pitchFamily="34" charset="0"/>
            </a:endParaRPr>
          </a:p>
        </p:txBody>
      </p:sp>
      <p:sp>
        <p:nvSpPr>
          <p:cNvPr id="112643" name="2 Marcador de contenido"/>
          <p:cNvSpPr>
            <a:spLocks noGrp="1"/>
          </p:cNvSpPr>
          <p:nvPr>
            <p:ph idx="4294967295"/>
          </p:nvPr>
        </p:nvSpPr>
        <p:spPr>
          <a:xfrm>
            <a:off x="571473" y="1143000"/>
            <a:ext cx="8572528" cy="5715000"/>
          </a:xfrm>
          <a:solidFill>
            <a:schemeClr val="accent3">
              <a:lumMod val="60000"/>
              <a:lumOff val="40000"/>
            </a:schemeClr>
          </a:solidFill>
          <a:scene3d>
            <a:camera prst="orthographicFront"/>
            <a:lightRig rig="balanced" dir="t">
              <a:rot lat="0" lon="0" rev="19200000"/>
            </a:lightRig>
          </a:scene3d>
          <a:sp3d contourW="12700" prstMaterial="matte">
            <a:bevelT w="60000" h="50800"/>
            <a:contourClr>
              <a:schemeClr val="dk1">
                <a:shade val="60000"/>
                <a:satMod val="110000"/>
              </a:schemeClr>
            </a:contourClr>
          </a:sp3d>
        </p:spPr>
        <p:style>
          <a:lnRef idx="0">
            <a:schemeClr val="dk1"/>
          </a:lnRef>
          <a:fillRef idx="3">
            <a:schemeClr val="dk1"/>
          </a:fillRef>
          <a:effectRef idx="3">
            <a:schemeClr val="dk1"/>
          </a:effectRef>
          <a:fontRef idx="minor">
            <a:schemeClr val="lt1"/>
          </a:fontRef>
        </p:style>
        <p:txBody>
          <a:bodyPr>
            <a:normAutofit fontScale="92500"/>
            <a:sp3d/>
          </a:bodyPr>
          <a:lstStyle/>
          <a:p>
            <a:pPr>
              <a:buClrTx/>
              <a:buFont typeface="Wingdings" pitchFamily="2" charset="2"/>
              <a:buChar char="Ø"/>
            </a:pPr>
            <a:endParaRPr lang="es-ES" sz="2200" dirty="0" smtClean="0">
              <a:solidFill>
                <a:srgbClr val="002060"/>
              </a:solidFill>
              <a:effectLst/>
              <a:latin typeface="Verdana" pitchFamily="34" charset="0"/>
              <a:ea typeface="Verdana" pitchFamily="34" charset="0"/>
              <a:cs typeface="Verdana" pitchFamily="34" charset="0"/>
            </a:endParaRPr>
          </a:p>
          <a:p>
            <a:pPr>
              <a:buClrTx/>
              <a:buFont typeface="Wingdings" pitchFamily="2" charset="2"/>
              <a:buChar char="Ø"/>
            </a:pPr>
            <a:r>
              <a:rPr lang="es-ES" sz="2200" dirty="0" smtClean="0">
                <a:solidFill>
                  <a:srgbClr val="002060"/>
                </a:solidFill>
                <a:effectLst/>
                <a:latin typeface="Verdana" pitchFamily="34" charset="0"/>
                <a:ea typeface="Verdana" pitchFamily="34" charset="0"/>
                <a:cs typeface="Verdana" pitchFamily="34" charset="0"/>
              </a:rPr>
              <a:t>Los historiadores trabajan las conscientes elecciones de los individuos y los grupos y sus acciones y consecuencias.</a:t>
            </a:r>
          </a:p>
          <a:p>
            <a:pPr>
              <a:buClrTx/>
              <a:buNone/>
            </a:pPr>
            <a:endParaRPr lang="es-ES" sz="2200" dirty="0" smtClean="0">
              <a:solidFill>
                <a:srgbClr val="002060"/>
              </a:solidFill>
              <a:latin typeface="Verdana" pitchFamily="34" charset="0"/>
              <a:ea typeface="Verdana" pitchFamily="34" charset="0"/>
              <a:cs typeface="Verdana" pitchFamily="34" charset="0"/>
            </a:endParaRPr>
          </a:p>
          <a:p>
            <a:pPr>
              <a:buClrTx/>
              <a:buFont typeface="Wingdings" pitchFamily="2" charset="2"/>
              <a:buChar char="Ø"/>
            </a:pPr>
            <a:r>
              <a:rPr lang="es-ES" sz="2200" dirty="0" smtClean="0">
                <a:solidFill>
                  <a:srgbClr val="002060"/>
                </a:solidFill>
                <a:latin typeface="Verdana" pitchFamily="34" charset="0"/>
                <a:ea typeface="Verdana" pitchFamily="34" charset="0"/>
                <a:cs typeface="Verdana" pitchFamily="34" charset="0"/>
              </a:rPr>
              <a:t>Su estudio se centra en las transformaciones que experimente la sociedad durante los cuales se reorienta y evoluciona.</a:t>
            </a:r>
          </a:p>
          <a:p>
            <a:pPr>
              <a:buClrTx/>
              <a:buNone/>
            </a:pPr>
            <a:endParaRPr lang="es-ES" sz="2200" dirty="0" smtClean="0">
              <a:solidFill>
                <a:srgbClr val="002060"/>
              </a:solidFill>
              <a:effectLst/>
              <a:latin typeface="Verdana" pitchFamily="34" charset="0"/>
              <a:ea typeface="Verdana" pitchFamily="34" charset="0"/>
              <a:cs typeface="Verdana" pitchFamily="34" charset="0"/>
            </a:endParaRPr>
          </a:p>
          <a:p>
            <a:pPr>
              <a:buClrTx/>
              <a:buFont typeface="Wingdings" pitchFamily="2" charset="2"/>
              <a:buChar char="Ø"/>
            </a:pPr>
            <a:r>
              <a:rPr lang="es-ES" sz="2200" dirty="0" smtClean="0">
                <a:solidFill>
                  <a:srgbClr val="002060"/>
                </a:solidFill>
                <a:latin typeface="Verdana" pitchFamily="34" charset="0"/>
                <a:ea typeface="Verdana" pitchFamily="34" charset="0"/>
                <a:cs typeface="Verdana" pitchFamily="34" charset="0"/>
              </a:rPr>
              <a:t>Las estructuras mentales, culturales, ambientales, son parte de la historia, pero no la definen.</a:t>
            </a:r>
          </a:p>
          <a:p>
            <a:pPr>
              <a:buClrTx/>
              <a:buNone/>
            </a:pPr>
            <a:endParaRPr lang="es-ES" sz="2200" dirty="0" smtClean="0">
              <a:solidFill>
                <a:srgbClr val="002060"/>
              </a:solidFill>
              <a:effectLst/>
              <a:latin typeface="Verdana" pitchFamily="34" charset="0"/>
              <a:ea typeface="Verdana" pitchFamily="34" charset="0"/>
              <a:cs typeface="Verdana" pitchFamily="34" charset="0"/>
            </a:endParaRPr>
          </a:p>
          <a:p>
            <a:pPr>
              <a:buClrTx/>
              <a:buFont typeface="Wingdings" pitchFamily="2" charset="2"/>
              <a:buChar char="Ø"/>
            </a:pPr>
            <a:r>
              <a:rPr lang="es-ES" sz="2200" dirty="0" smtClean="0">
                <a:solidFill>
                  <a:srgbClr val="002060"/>
                </a:solidFill>
                <a:effectLst/>
                <a:latin typeface="Verdana" pitchFamily="34" charset="0"/>
                <a:ea typeface="Verdana" pitchFamily="34" charset="0"/>
                <a:cs typeface="Verdana" pitchFamily="34" charset="0"/>
              </a:rPr>
              <a:t>El destino de los hombres muchas veces se juega en el corto plazo y depende del acontecimiento. </a:t>
            </a:r>
          </a:p>
          <a:p>
            <a:pPr>
              <a:buClrTx/>
              <a:buNone/>
            </a:pPr>
            <a:endParaRPr lang="es-ES" sz="2200" dirty="0" smtClean="0">
              <a:solidFill>
                <a:srgbClr val="002060"/>
              </a:solidFill>
              <a:effectLst/>
              <a:latin typeface="Verdana" pitchFamily="34" charset="0"/>
              <a:ea typeface="Verdana" pitchFamily="34" charset="0"/>
              <a:cs typeface="Verdana" pitchFamily="34" charset="0"/>
            </a:endParaRPr>
          </a:p>
          <a:p>
            <a:pPr>
              <a:buClrTx/>
              <a:buFont typeface="Wingdings" pitchFamily="2" charset="2"/>
              <a:buChar char="Ø"/>
            </a:pPr>
            <a:r>
              <a:rPr lang="es-ES" sz="2200" dirty="0" smtClean="0">
                <a:solidFill>
                  <a:srgbClr val="002060"/>
                </a:solidFill>
                <a:effectLst/>
                <a:latin typeface="Verdana" pitchFamily="34" charset="0"/>
                <a:ea typeface="Verdana" pitchFamily="34" charset="0"/>
                <a:cs typeface="Verdana" pitchFamily="34" charset="0"/>
              </a:rPr>
              <a:t>Se necesita también una explicación de plazos históricos cortos, porque, en la edad contemporánea, el mundo se modifica aceleradamente. </a:t>
            </a:r>
          </a:p>
        </p:txBody>
      </p:sp>
      <p:sp>
        <p:nvSpPr>
          <p:cNvPr id="4" name="3 Marcador de número de diapositiva"/>
          <p:cNvSpPr>
            <a:spLocks noGrp="1"/>
          </p:cNvSpPr>
          <p:nvPr>
            <p:ph type="sldNum" sz="quarter" idx="12"/>
          </p:nvPr>
        </p:nvSpPr>
        <p:spPr/>
        <p:txBody>
          <a:bodyPr/>
          <a:lstStyle/>
          <a:p>
            <a:pPr>
              <a:defRPr/>
            </a:pPr>
            <a:fld id="{A803EA16-029A-41E6-BD47-F405E926E27A}" type="slidenum">
              <a:rPr lang="es-ES" smtClean="0"/>
              <a:pPr>
                <a:defRPr/>
              </a:pPr>
              <a:t>51</a:t>
            </a:fld>
            <a:endParaRPr lang="es-ES" dirty="0"/>
          </a:p>
        </p:txBody>
      </p:sp>
    </p:spTree>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a:xfrm>
            <a:off x="500034" y="4714884"/>
            <a:ext cx="8183562" cy="1214446"/>
          </a:xfrm>
        </p:spPr>
        <p:txBody>
          <a:bodyPr>
            <a:noAutofit/>
          </a:bodyPr>
          <a:lstStyle/>
          <a:p>
            <a:pPr algn="ctr" eaLnBrk="1" fontAlgn="auto" hangingPunct="1">
              <a:spcAft>
                <a:spcPts val="0"/>
              </a:spcAft>
              <a:defRPr/>
            </a:pPr>
            <a:r>
              <a:rPr lang="es-ES_tradnl" sz="3200" i="1" dirty="0" smtClean="0">
                <a:solidFill>
                  <a:srgbClr val="7030A0"/>
                </a:solidFill>
              </a:rPr>
              <a:t>Capítulo 2:</a:t>
            </a:r>
            <a:br>
              <a:rPr lang="es-ES_tradnl" sz="3200" i="1" dirty="0" smtClean="0">
                <a:solidFill>
                  <a:srgbClr val="7030A0"/>
                </a:solidFill>
              </a:rPr>
            </a:br>
            <a:r>
              <a:rPr lang="es-ES_tradnl" sz="3200" i="1" dirty="0" smtClean="0">
                <a:solidFill>
                  <a:srgbClr val="7030A0"/>
                </a:solidFill>
              </a:rPr>
              <a:t>Los caminos teóricos de la historiografía del 90.</a:t>
            </a:r>
            <a:endParaRPr lang="es-ES" sz="3200" dirty="0" smtClean="0">
              <a:solidFill>
                <a:srgbClr val="7030A0"/>
              </a:solidFill>
            </a:endParaRPr>
          </a:p>
        </p:txBody>
      </p:sp>
      <p:sp>
        <p:nvSpPr>
          <p:cNvPr id="114691" name="2 Marcador de contenido"/>
          <p:cNvSpPr>
            <a:spLocks noGrp="1"/>
          </p:cNvSpPr>
          <p:nvPr>
            <p:ph idx="1"/>
          </p:nvPr>
        </p:nvSpPr>
        <p:spPr>
          <a:xfrm>
            <a:off x="503238" y="530225"/>
            <a:ext cx="8183562" cy="3398841"/>
          </a:xfrm>
          <a:solidFill>
            <a:srgbClr val="66CCFF"/>
          </a:solidFill>
        </p:spPr>
        <p:style>
          <a:lnRef idx="0">
            <a:schemeClr val="accent1"/>
          </a:lnRef>
          <a:fillRef idx="3">
            <a:schemeClr val="accent1"/>
          </a:fillRef>
          <a:effectRef idx="3">
            <a:schemeClr val="accent1"/>
          </a:effectRef>
          <a:fontRef idx="minor">
            <a:schemeClr val="lt1"/>
          </a:fontRef>
        </p:style>
        <p:txBody>
          <a:bodyPr/>
          <a:lstStyle/>
          <a:p>
            <a:pPr eaLnBrk="1" hangingPunct="1">
              <a:buFont typeface="Wingdings" pitchFamily="2" charset="2"/>
              <a:buChar char="q"/>
            </a:pPr>
            <a:r>
              <a:rPr lang="es-ES" dirty="0" smtClean="0">
                <a:solidFill>
                  <a:schemeClr val="tx1"/>
                </a:solidFill>
              </a:rPr>
              <a:t>El rescate de la racionalidad como explicación de los problemas reales de las sociedades del presente y del pasado.</a:t>
            </a:r>
          </a:p>
          <a:p>
            <a:pPr eaLnBrk="1" hangingPunct="1">
              <a:buFont typeface="Wingdings" pitchFamily="2" charset="2"/>
              <a:buChar char="q"/>
            </a:pPr>
            <a:r>
              <a:rPr lang="es-ES" dirty="0" smtClean="0">
                <a:solidFill>
                  <a:schemeClr val="tx1"/>
                </a:solidFill>
              </a:rPr>
              <a:t> Una nueva discusión sobre el mundo real como objeto y campo específico de la historia,</a:t>
            </a:r>
          </a:p>
          <a:p>
            <a:pPr eaLnBrk="1" hangingPunct="1">
              <a:buFont typeface="Wingdings" pitchFamily="2" charset="2"/>
              <a:buChar char="q"/>
            </a:pPr>
            <a:r>
              <a:rPr lang="es-ES" dirty="0" smtClean="0">
                <a:solidFill>
                  <a:schemeClr val="tx1"/>
                </a:solidFill>
              </a:rPr>
              <a:t> Énfasis en la demitificación como propósito y objetivo disciplinar.</a:t>
            </a:r>
            <a:endParaRPr lang="es-ES" dirty="0" smtClean="0"/>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52</a:t>
            </a:fld>
            <a:endParaRPr lang="es-ES" dirty="0"/>
          </a:p>
        </p:txBody>
      </p:sp>
    </p:spTree>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183880" cy="5473836"/>
          </a:xfrm>
        </p:spPr>
        <p:txBody>
          <a:bodyPr/>
          <a:lstStyle/>
          <a:p>
            <a:pPr marL="95250" indent="355600">
              <a:buNone/>
            </a:pPr>
            <a:r>
              <a:rPr lang="es-MX" sz="2400" dirty="0" smtClean="0">
                <a:latin typeface="Verdana" pitchFamily="34" charset="0"/>
                <a:ea typeface="Verdana" pitchFamily="34" charset="0"/>
                <a:cs typeface="Verdana" pitchFamily="34" charset="0"/>
              </a:rPr>
              <a:t>Los historiadores apelan a la necesidad de un retorno a enfoques más generales y a la construcción de teorías históricas con criterios  que los sustenten. </a:t>
            </a:r>
          </a:p>
          <a:p>
            <a:pPr marL="95250" indent="355600">
              <a:buNone/>
            </a:pPr>
            <a:r>
              <a:rPr lang="es-MX" sz="2400" dirty="0" smtClean="0">
                <a:latin typeface="Verdana" pitchFamily="34" charset="0"/>
                <a:ea typeface="Verdana" pitchFamily="34" charset="0"/>
                <a:cs typeface="Verdana" pitchFamily="34" charset="0"/>
              </a:rPr>
              <a:t>Tales como</a:t>
            </a:r>
            <a:r>
              <a:rPr lang="es-ES" sz="2400" i="1" dirty="0" smtClean="0">
                <a:latin typeface="Verdana" pitchFamily="34" charset="0"/>
                <a:ea typeface="Verdana" pitchFamily="34" charset="0"/>
                <a:cs typeface="Verdana" pitchFamily="34" charset="0"/>
              </a:rPr>
              <a:t>:</a:t>
            </a:r>
          </a:p>
          <a:p>
            <a:pPr>
              <a:buNone/>
            </a:pPr>
            <a:endParaRPr lang="es-ES" sz="2400" i="1" dirty="0" smtClean="0">
              <a:latin typeface="Verdana" pitchFamily="34" charset="0"/>
              <a:ea typeface="Verdana" pitchFamily="34" charset="0"/>
              <a:cs typeface="Verdana" pitchFamily="34" charset="0"/>
            </a:endParaRPr>
          </a:p>
          <a:p>
            <a:pPr marL="1609725" indent="-449263">
              <a:buFont typeface="+mj-lt"/>
              <a:buAutoNum type="romanUcPeriod"/>
            </a:pPr>
            <a:r>
              <a:rPr lang="es-ES" i="1" dirty="0" smtClean="0">
                <a:latin typeface="Verdana" pitchFamily="34" charset="0"/>
                <a:ea typeface="Verdana" pitchFamily="34" charset="0"/>
                <a:cs typeface="Verdana" pitchFamily="34" charset="0"/>
              </a:rPr>
              <a:t>La consolidación de una nueva racionalidad. </a:t>
            </a:r>
          </a:p>
          <a:p>
            <a:pPr marL="1609725" indent="-449263">
              <a:buFont typeface="+mj-lt"/>
              <a:buAutoNum type="romanUcPeriod"/>
            </a:pPr>
            <a:r>
              <a:rPr lang="es-ES" i="1" dirty="0" smtClean="0">
                <a:latin typeface="Verdana" pitchFamily="34" charset="0"/>
                <a:ea typeface="Verdana" pitchFamily="34" charset="0"/>
                <a:cs typeface="Verdana" pitchFamily="34" charset="0"/>
              </a:rPr>
              <a:t>Los procesos de demitificación.</a:t>
            </a:r>
          </a:p>
          <a:p>
            <a:pPr marL="1609725" indent="-449263">
              <a:buFont typeface="+mj-lt"/>
              <a:buAutoNum type="romanUcPeriod"/>
            </a:pPr>
            <a:r>
              <a:rPr lang="es-ES" i="1" dirty="0" smtClean="0">
                <a:latin typeface="Verdana" pitchFamily="34" charset="0"/>
                <a:ea typeface="Verdana" pitchFamily="34" charset="0"/>
                <a:cs typeface="Verdana" pitchFamily="34" charset="0"/>
              </a:rPr>
              <a:t>La afirmación del mundo real como objeto de la historia.</a:t>
            </a:r>
          </a:p>
          <a:p>
            <a:pPr>
              <a:buNone/>
            </a:pPr>
            <a:endParaRPr lang="es-ES" sz="2400" i="1" dirty="0" smtClean="0">
              <a:latin typeface="Verdana" pitchFamily="34" charset="0"/>
              <a:ea typeface="Verdana" pitchFamily="34" charset="0"/>
              <a:cs typeface="Verdana" pitchFamily="34" charset="0"/>
            </a:endParaRPr>
          </a:p>
          <a:p>
            <a:pPr>
              <a:buNone/>
            </a:pPr>
            <a:endParaRPr lang="es-ES" sz="2400" dirty="0" smtClean="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53</a:t>
            </a:fld>
            <a:endParaRPr lang="es-ES" dirty="0"/>
          </a:p>
        </p:txBody>
      </p:sp>
    </p:spTree>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3 Título"/>
          <p:cNvSpPr>
            <a:spLocks noGrp="1"/>
          </p:cNvSpPr>
          <p:nvPr>
            <p:ph type="title"/>
          </p:nvPr>
        </p:nvSpPr>
        <p:spPr>
          <a:xfrm>
            <a:off x="357158" y="228600"/>
            <a:ext cx="8558242" cy="914384"/>
          </a:xfrm>
          <a:solidFill>
            <a:srgbClr val="00B0F0"/>
          </a:solidFill>
          <a:ln>
            <a:solidFill>
              <a:schemeClr val="accent6">
                <a:lumMod val="20000"/>
                <a:lumOff val="80000"/>
              </a:schemeClr>
            </a:solidFill>
          </a:ln>
          <a:scene3d>
            <a:camera prst="orthographicFront"/>
            <a:lightRig rig="balanced" dir="t">
              <a:rot lat="0" lon="0" rev="19200000"/>
            </a:lightRig>
          </a:scene3d>
          <a:sp3d contourW="12700" prstMaterial="matte">
            <a:bevelT w="60000" h="5080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defRPr/>
            </a:pPr>
            <a:r>
              <a:rPr lang="es-ES" dirty="0" smtClean="0">
                <a:ln>
                  <a:solidFill>
                    <a:srgbClr val="002060"/>
                  </a:solidFill>
                </a:ln>
                <a:solidFill>
                  <a:srgbClr val="002060"/>
                </a:solidFill>
                <a:effectLst/>
                <a:latin typeface="Rockwell" pitchFamily="18" charset="0"/>
                <a:ea typeface="Times New Roman" pitchFamily="18" charset="0"/>
                <a:cs typeface="Arial" charset="0"/>
              </a:rPr>
              <a:t>I . </a:t>
            </a:r>
            <a:r>
              <a:rPr lang="es-ES" dirty="0" smtClean="0">
                <a:ln>
                  <a:solidFill>
                    <a:srgbClr val="002060"/>
                  </a:solidFill>
                </a:ln>
                <a:solidFill>
                  <a:srgbClr val="002060"/>
                </a:solidFill>
                <a:effectLst/>
                <a:latin typeface="Rockwell" pitchFamily="18" charset="0"/>
              </a:rPr>
              <a:t>la consolidación de una nueva racionalidad </a:t>
            </a:r>
            <a:endParaRPr lang="es-ES" dirty="0" smtClean="0">
              <a:ln>
                <a:solidFill>
                  <a:srgbClr val="002060"/>
                </a:solidFill>
              </a:ln>
              <a:solidFill>
                <a:srgbClr val="002060"/>
              </a:solidFill>
              <a:effectLst/>
              <a:latin typeface="Rockwell" pitchFamily="18" charset="0"/>
              <a:ea typeface="Times New Roman" pitchFamily="18" charset="0"/>
              <a:cs typeface="Arial" charset="0"/>
            </a:endParaRPr>
          </a:p>
        </p:txBody>
      </p:sp>
      <p:sp>
        <p:nvSpPr>
          <p:cNvPr id="5" name="4 Rectángulo"/>
          <p:cNvSpPr>
            <a:spLocks noChangeArrowheads="1"/>
          </p:cNvSpPr>
          <p:nvPr/>
        </p:nvSpPr>
        <p:spPr bwMode="auto">
          <a:xfrm>
            <a:off x="285720" y="1857364"/>
            <a:ext cx="8858280" cy="4708981"/>
          </a:xfrm>
          <a:prstGeom prst="rect">
            <a:avLst/>
          </a:prstGeom>
          <a:solidFill>
            <a:schemeClr val="accent6">
              <a:lumMod val="60000"/>
              <a:lumOff val="40000"/>
            </a:schemeClr>
          </a:solidFill>
          <a:ln>
            <a:solidFill>
              <a:schemeClr val="accent6">
                <a:lumMod val="60000"/>
                <a:lumOff val="40000"/>
              </a:schemeClr>
            </a:solidFill>
            <a:headEnd/>
            <a:tailEnd/>
          </a:ln>
        </p:spPr>
        <p:style>
          <a:lnRef idx="3">
            <a:schemeClr val="lt1"/>
          </a:lnRef>
          <a:fillRef idx="1">
            <a:schemeClr val="dk1"/>
          </a:fillRef>
          <a:effectRef idx="1">
            <a:schemeClr val="dk1"/>
          </a:effectRef>
          <a:fontRef idx="minor">
            <a:schemeClr val="lt1"/>
          </a:fontRef>
        </p:style>
        <p:txBody>
          <a:bodyPr wrap="square">
            <a:spAutoFit/>
          </a:bodyPr>
          <a:lstStyle/>
          <a:p>
            <a:pPr>
              <a:buClr>
                <a:schemeClr val="accent6">
                  <a:lumMod val="50000"/>
                </a:schemeClr>
              </a:buClr>
              <a:buFont typeface="Wingdings" pitchFamily="2" charset="2"/>
              <a:buChar char="Ø"/>
            </a:pPr>
            <a:r>
              <a:rPr lang="es-MX" sz="2000" dirty="0">
                <a:solidFill>
                  <a:schemeClr val="tx1"/>
                </a:solidFill>
                <a:latin typeface="Verdana" pitchFamily="34" charset="0"/>
                <a:ea typeface="Verdana" pitchFamily="34" charset="0"/>
                <a:cs typeface="Verdana" pitchFamily="34" charset="0"/>
              </a:rPr>
              <a:t>Las </a:t>
            </a:r>
            <a:r>
              <a:rPr lang="es-MX" sz="2000" dirty="0" smtClean="0">
                <a:solidFill>
                  <a:schemeClr val="tx1"/>
                </a:solidFill>
                <a:latin typeface="Verdana" pitchFamily="34" charset="0"/>
                <a:ea typeface="Verdana" pitchFamily="34" charset="0"/>
                <a:cs typeface="Verdana" pitchFamily="34" charset="0"/>
              </a:rPr>
              <a:t>tendencias historiográficas posmodernas plantean una crítica </a:t>
            </a:r>
            <a:r>
              <a:rPr lang="es-MX" sz="2000" dirty="0">
                <a:solidFill>
                  <a:schemeClr val="tx1"/>
                </a:solidFill>
                <a:latin typeface="Verdana" pitchFamily="34" charset="0"/>
                <a:ea typeface="Verdana" pitchFamily="34" charset="0"/>
                <a:cs typeface="Verdana" pitchFamily="34" charset="0"/>
              </a:rPr>
              <a:t>a la racionalidad </a:t>
            </a:r>
            <a:r>
              <a:rPr lang="es-MX" sz="2000" dirty="0" smtClean="0">
                <a:solidFill>
                  <a:schemeClr val="tx1"/>
                </a:solidFill>
                <a:latin typeface="Verdana" pitchFamily="34" charset="0"/>
                <a:ea typeface="Verdana" pitchFamily="34" charset="0"/>
                <a:cs typeface="Verdana" pitchFamily="34" charset="0"/>
              </a:rPr>
              <a:t>que</a:t>
            </a:r>
            <a:r>
              <a:rPr lang="es-ES" sz="2000" dirty="0" smtClean="0">
                <a:solidFill>
                  <a:schemeClr val="tx1"/>
                </a:solidFill>
                <a:latin typeface="Verdana" pitchFamily="34" charset="0"/>
                <a:ea typeface="Verdana" pitchFamily="34" charset="0"/>
                <a:cs typeface="Verdana" pitchFamily="34" charset="0"/>
              </a:rPr>
              <a:t> </a:t>
            </a:r>
            <a:r>
              <a:rPr lang="es-ES" sz="2000" dirty="0">
                <a:solidFill>
                  <a:schemeClr val="tx1"/>
                </a:solidFill>
                <a:latin typeface="Verdana" pitchFamily="34" charset="0"/>
                <a:ea typeface="Verdana" pitchFamily="34" charset="0"/>
                <a:cs typeface="Verdana" pitchFamily="34" charset="0"/>
              </a:rPr>
              <a:t>va acompañada generalmente del postulado </a:t>
            </a:r>
            <a:r>
              <a:rPr lang="es-ES" sz="2000" dirty="0" smtClean="0">
                <a:solidFill>
                  <a:schemeClr val="tx1"/>
                </a:solidFill>
                <a:latin typeface="Verdana" pitchFamily="34" charset="0"/>
                <a:ea typeface="Verdana" pitchFamily="34" charset="0"/>
                <a:cs typeface="Verdana" pitchFamily="34" charset="0"/>
              </a:rPr>
              <a:t>que </a:t>
            </a:r>
            <a:r>
              <a:rPr lang="es-ES" sz="2000" dirty="0">
                <a:solidFill>
                  <a:schemeClr val="tx1"/>
                </a:solidFill>
                <a:latin typeface="Verdana" pitchFamily="34" charset="0"/>
                <a:ea typeface="Verdana" pitchFamily="34" charset="0"/>
                <a:cs typeface="Verdana" pitchFamily="34" charset="0"/>
              </a:rPr>
              <a:t>identifica razón y </a:t>
            </a:r>
            <a:r>
              <a:rPr lang="es-ES" sz="2000" dirty="0" smtClean="0">
                <a:solidFill>
                  <a:schemeClr val="tx1"/>
                </a:solidFill>
                <a:latin typeface="Verdana" pitchFamily="34" charset="0"/>
                <a:ea typeface="Verdana" pitchFamily="34" charset="0"/>
                <a:cs typeface="Verdana" pitchFamily="34" charset="0"/>
              </a:rPr>
              <a:t>poder</a:t>
            </a:r>
            <a:r>
              <a:rPr lang="es-ES" sz="2000" dirty="0">
                <a:solidFill>
                  <a:schemeClr val="tx1"/>
                </a:solidFill>
                <a:latin typeface="Verdana" pitchFamily="34" charset="0"/>
                <a:ea typeface="Verdana" pitchFamily="34" charset="0"/>
                <a:cs typeface="Verdana" pitchFamily="34" charset="0"/>
              </a:rPr>
              <a:t>.</a:t>
            </a:r>
            <a:r>
              <a:rPr lang="es-MX" sz="2000" dirty="0">
                <a:solidFill>
                  <a:schemeClr val="tx1"/>
                </a:solidFill>
                <a:latin typeface="Verdana" pitchFamily="34" charset="0"/>
                <a:ea typeface="Verdana" pitchFamily="34" charset="0"/>
                <a:cs typeface="Verdana" pitchFamily="34" charset="0"/>
              </a:rPr>
              <a:t> </a:t>
            </a:r>
            <a:endParaRPr lang="es-MX" sz="2000" dirty="0" smtClean="0">
              <a:solidFill>
                <a:schemeClr val="tx1"/>
              </a:solidFill>
              <a:latin typeface="Verdana" pitchFamily="34" charset="0"/>
              <a:ea typeface="Verdana" pitchFamily="34" charset="0"/>
              <a:cs typeface="Verdana" pitchFamily="34" charset="0"/>
            </a:endParaRPr>
          </a:p>
          <a:p>
            <a:pPr>
              <a:buClr>
                <a:schemeClr val="accent6">
                  <a:lumMod val="50000"/>
                </a:schemeClr>
              </a:buClr>
            </a:pPr>
            <a:endParaRPr lang="es-MX" sz="2000" dirty="0" smtClean="0">
              <a:solidFill>
                <a:schemeClr val="tx1"/>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Ø"/>
            </a:pPr>
            <a:r>
              <a:rPr lang="es-ES" sz="2000" dirty="0" smtClean="0">
                <a:solidFill>
                  <a:schemeClr val="tx1"/>
                </a:solidFill>
                <a:latin typeface="Verdana" pitchFamily="34" charset="0"/>
                <a:ea typeface="Verdana" pitchFamily="34" charset="0"/>
                <a:cs typeface="Verdana" pitchFamily="34" charset="0"/>
              </a:rPr>
              <a:t>Esta propensión en su extremo, destruye la capacidad crítica de la razón y provoca una  fuerte tendencia a la anomia y exacerbación de fuerzas emocionales  e irracionales.</a:t>
            </a:r>
          </a:p>
          <a:p>
            <a:pPr>
              <a:buClr>
                <a:schemeClr val="accent6">
                  <a:lumMod val="50000"/>
                </a:schemeClr>
              </a:buClr>
            </a:pPr>
            <a:endParaRPr lang="es-ES" sz="2000" dirty="0" smtClean="0">
              <a:solidFill>
                <a:schemeClr val="tx1"/>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Ø"/>
            </a:pPr>
            <a:r>
              <a:rPr lang="es-MX" sz="2000" dirty="0" smtClean="0">
                <a:solidFill>
                  <a:schemeClr val="tx1"/>
                </a:solidFill>
                <a:latin typeface="Verdana" pitchFamily="34" charset="0"/>
                <a:ea typeface="Verdana" pitchFamily="34" charset="0"/>
                <a:cs typeface="Verdana" pitchFamily="34" charset="0"/>
              </a:rPr>
              <a:t>De </a:t>
            </a:r>
            <a:r>
              <a:rPr lang="es-MX" sz="2000" dirty="0">
                <a:solidFill>
                  <a:schemeClr val="tx1"/>
                </a:solidFill>
                <a:latin typeface="Verdana" pitchFamily="34" charset="0"/>
                <a:ea typeface="Verdana" pitchFamily="34" charset="0"/>
                <a:cs typeface="Verdana" pitchFamily="34" charset="0"/>
              </a:rPr>
              <a:t>esta manera </a:t>
            </a:r>
            <a:r>
              <a:rPr lang="es-MX" sz="2000" dirty="0" smtClean="0">
                <a:solidFill>
                  <a:schemeClr val="tx1"/>
                </a:solidFill>
                <a:latin typeface="Verdana" pitchFamily="34" charset="0"/>
                <a:ea typeface="Verdana" pitchFamily="34" charset="0"/>
                <a:cs typeface="Verdana" pitchFamily="34" charset="0"/>
              </a:rPr>
              <a:t>se somete a </a:t>
            </a:r>
            <a:r>
              <a:rPr lang="es-MX" sz="2000" dirty="0">
                <a:solidFill>
                  <a:schemeClr val="tx1"/>
                </a:solidFill>
                <a:latin typeface="Verdana" pitchFamily="34" charset="0"/>
                <a:ea typeface="Verdana" pitchFamily="34" charset="0"/>
                <a:cs typeface="Verdana" pitchFamily="34" charset="0"/>
              </a:rPr>
              <a:t>la disciplina al poder irracional de </a:t>
            </a:r>
            <a:r>
              <a:rPr lang="es-MX" sz="2000" dirty="0" smtClean="0">
                <a:solidFill>
                  <a:schemeClr val="tx1"/>
                </a:solidFill>
                <a:latin typeface="Verdana" pitchFamily="34" charset="0"/>
                <a:ea typeface="Verdana" pitchFamily="34" charset="0"/>
                <a:cs typeface="Verdana" pitchFamily="34" charset="0"/>
              </a:rPr>
              <a:t>los mitos y las creencias, </a:t>
            </a:r>
            <a:r>
              <a:rPr lang="es-ES" sz="2000" dirty="0" smtClean="0">
                <a:solidFill>
                  <a:schemeClr val="tx1"/>
                </a:solidFill>
                <a:latin typeface="Verdana" pitchFamily="34" charset="0"/>
                <a:ea typeface="Verdana" pitchFamily="34" charset="0"/>
                <a:cs typeface="Verdana" pitchFamily="34" charset="0"/>
              </a:rPr>
              <a:t>que </a:t>
            </a:r>
            <a:r>
              <a:rPr lang="es-ES" sz="2000" dirty="0">
                <a:solidFill>
                  <a:schemeClr val="tx1"/>
                </a:solidFill>
                <a:latin typeface="Verdana" pitchFamily="34" charset="0"/>
                <a:ea typeface="Verdana" pitchFamily="34" charset="0"/>
                <a:cs typeface="Verdana" pitchFamily="34" charset="0"/>
              </a:rPr>
              <a:t>se </a:t>
            </a:r>
            <a:r>
              <a:rPr lang="es-ES" sz="2000" dirty="0" smtClean="0">
                <a:solidFill>
                  <a:schemeClr val="tx1"/>
                </a:solidFill>
                <a:latin typeface="Verdana" pitchFamily="34" charset="0"/>
                <a:ea typeface="Verdana" pitchFamily="34" charset="0"/>
                <a:cs typeface="Verdana" pitchFamily="34" charset="0"/>
              </a:rPr>
              <a:t>convierten en un </a:t>
            </a:r>
            <a:r>
              <a:rPr lang="es-ES" sz="2000" dirty="0">
                <a:solidFill>
                  <a:schemeClr val="tx1"/>
                </a:solidFill>
                <a:latin typeface="Verdana" pitchFamily="34" charset="0"/>
                <a:ea typeface="Verdana" pitchFamily="34" charset="0"/>
                <a:cs typeface="Verdana" pitchFamily="34" charset="0"/>
              </a:rPr>
              <a:t>verdadero poder</a:t>
            </a:r>
            <a:r>
              <a:rPr lang="es-ES" sz="2000" dirty="0" smtClean="0">
                <a:solidFill>
                  <a:schemeClr val="tx1"/>
                </a:solidFill>
                <a:latin typeface="Verdana" pitchFamily="34" charset="0"/>
                <a:ea typeface="Verdana" pitchFamily="34" charset="0"/>
                <a:cs typeface="Verdana" pitchFamily="34" charset="0"/>
              </a:rPr>
              <a:t>.</a:t>
            </a:r>
            <a:endParaRPr lang="es-ES" sz="2000" dirty="0">
              <a:solidFill>
                <a:schemeClr val="tx1"/>
              </a:solidFill>
              <a:latin typeface="Verdana" pitchFamily="34" charset="0"/>
              <a:ea typeface="Verdana" pitchFamily="34" charset="0"/>
              <a:cs typeface="Verdana" pitchFamily="34" charset="0"/>
            </a:endParaRPr>
          </a:p>
          <a:p>
            <a:pPr>
              <a:buClr>
                <a:schemeClr val="accent6">
                  <a:lumMod val="50000"/>
                </a:schemeClr>
              </a:buClr>
            </a:pPr>
            <a:endParaRPr lang="es-ES" sz="2000" dirty="0">
              <a:solidFill>
                <a:schemeClr val="tx1"/>
              </a:solidFill>
              <a:latin typeface="Verdana" pitchFamily="34" charset="0"/>
              <a:ea typeface="Verdana" pitchFamily="34" charset="0"/>
              <a:cs typeface="Verdana" pitchFamily="34" charset="0"/>
            </a:endParaRPr>
          </a:p>
          <a:p>
            <a:pPr algn="ctr">
              <a:buClr>
                <a:schemeClr val="accent6">
                  <a:lumMod val="50000"/>
                </a:schemeClr>
              </a:buClr>
            </a:pPr>
            <a:r>
              <a:rPr lang="es-ES" sz="2000" b="1" dirty="0" smtClean="0">
                <a:solidFill>
                  <a:schemeClr val="tx1"/>
                </a:solidFill>
                <a:latin typeface="Verdana" pitchFamily="34" charset="0"/>
                <a:ea typeface="Verdana" pitchFamily="34" charset="0"/>
                <a:cs typeface="Verdana" pitchFamily="34" charset="0"/>
              </a:rPr>
              <a:t>  Se produce un problema teórico fundamental que perturba a la teoría de la historia y que es  la destrucción de los límites entre realidad y ficción, porque  afecta el objeto disciplinar de la historia.</a:t>
            </a:r>
            <a:endParaRPr lang="es-ES" sz="2000" b="1" dirty="0">
              <a:solidFill>
                <a:schemeClr val="tx1"/>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135D66AF-C910-4983-BC99-B3AC8A28F552}" type="slidenum">
              <a:rPr lang="es-ES" smtClean="0"/>
              <a:pPr>
                <a:defRPr/>
              </a:pPr>
              <a:t>54</a:t>
            </a:fld>
            <a:endParaRPr lang="es-ES" dirty="0"/>
          </a:p>
        </p:txBody>
      </p:sp>
    </p:spTree>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idx="4294967295"/>
          </p:nvPr>
        </p:nvSpPr>
        <p:spPr>
          <a:xfrm>
            <a:off x="214282" y="214290"/>
            <a:ext cx="4786322" cy="1343025"/>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lstStyle/>
          <a:p>
            <a:pPr>
              <a:defRPr/>
            </a:pPr>
            <a:r>
              <a:rPr lang="es-ES" b="1" cap="none" dirty="0" smtClean="0">
                <a:solidFill>
                  <a:srgbClr val="002060"/>
                </a:solidFill>
                <a:effectLst/>
                <a:latin typeface="Rockwell" pitchFamily="18" charset="0"/>
              </a:rPr>
              <a:t>Cuestionamientos</a:t>
            </a:r>
            <a:r>
              <a:rPr lang="es-ES" b="1" cap="none" dirty="0" smtClean="0">
                <a:solidFill>
                  <a:srgbClr val="002060"/>
                </a:solidFill>
                <a:latin typeface="Rockwell" pitchFamily="18" charset="0"/>
              </a:rPr>
              <a:t> </a:t>
            </a:r>
          </a:p>
        </p:txBody>
      </p:sp>
      <p:graphicFrame>
        <p:nvGraphicFramePr>
          <p:cNvPr id="4" name="3 Marcador de contenido"/>
          <p:cNvGraphicFramePr>
            <a:graphicFrameLocks noGrp="1"/>
          </p:cNvGraphicFramePr>
          <p:nvPr>
            <p:ph idx="4294967295"/>
          </p:nvPr>
        </p:nvGraphicFramePr>
        <p:xfrm>
          <a:off x="1357290" y="1857364"/>
          <a:ext cx="5491163"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196795" y="6488668"/>
            <a:ext cx="5947205" cy="369332"/>
          </a:xfrm>
          <a:prstGeom prst="rect">
            <a:avLst/>
          </a:prstGeom>
          <a:noFill/>
        </p:spPr>
        <p:txBody>
          <a:bodyPr wrap="none" rtlCol="0">
            <a:spAutoFit/>
          </a:bodyPr>
          <a:lstStyle/>
          <a:p>
            <a:r>
              <a:rPr lang="es-AR" sz="1800" dirty="0" smtClean="0">
                <a:latin typeface="Verdana" pitchFamily="34" charset="0"/>
                <a:ea typeface="Verdana" pitchFamily="34" charset="0"/>
                <a:cs typeface="Verdana" pitchFamily="34" charset="0"/>
              </a:rPr>
              <a:t>JACQUES  LE GOFF, “PENSAR LA HISTORIA” 1991</a:t>
            </a:r>
            <a:endParaRPr lang="es-AR" sz="1800" dirty="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a:xfrm>
            <a:off x="8215338" y="6072206"/>
            <a:ext cx="762000" cy="244475"/>
          </a:xfrm>
        </p:spPr>
        <p:txBody>
          <a:bodyPr/>
          <a:lstStyle/>
          <a:p>
            <a:pPr>
              <a:defRPr/>
            </a:pPr>
            <a:fld id="{A803EA16-029A-41E6-BD47-F405E926E27A}" type="slidenum">
              <a:rPr lang="es-ES" smtClean="0">
                <a:solidFill>
                  <a:schemeClr val="tx1"/>
                </a:solidFill>
              </a:rPr>
              <a:pPr>
                <a:defRPr/>
              </a:pPr>
              <a:t>55</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1371600" y="228600"/>
            <a:ext cx="5200664" cy="1414463"/>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anchor="ctr">
            <a:normAutofit/>
          </a:bodyPr>
          <a:lstStyle/>
          <a:p>
            <a:pPr algn="ctr">
              <a:defRPr/>
            </a:pPr>
            <a:r>
              <a:rPr lang="es-ES" b="1" cap="none" dirty="0" smtClean="0">
                <a:solidFill>
                  <a:srgbClr val="002060"/>
                </a:solidFill>
                <a:effectLst/>
                <a:latin typeface="Rockwell" pitchFamily="18" charset="0"/>
              </a:rPr>
              <a:t>Cuestionamientos</a:t>
            </a:r>
            <a:endParaRPr lang="es-ES" b="1" cap="none" dirty="0">
              <a:solidFill>
                <a:srgbClr val="002060"/>
              </a:solidFill>
              <a:effectLst/>
              <a:latin typeface="Rockwell" pitchFamily="18" charset="0"/>
            </a:endParaRPr>
          </a:p>
        </p:txBody>
      </p:sp>
      <p:sp>
        <p:nvSpPr>
          <p:cNvPr id="122883" name="5 Marcador de contenido"/>
          <p:cNvSpPr>
            <a:spLocks noGrp="1"/>
          </p:cNvSpPr>
          <p:nvPr>
            <p:ph idx="4294967295"/>
          </p:nvPr>
        </p:nvSpPr>
        <p:spPr>
          <a:xfrm>
            <a:off x="0" y="1928813"/>
            <a:ext cx="4633913" cy="4500562"/>
          </a:xfrm>
          <a:solidFill>
            <a:schemeClr val="accent6">
              <a:lumMod val="40000"/>
              <a:lumOff val="60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buClr>
                <a:schemeClr val="accent6">
                  <a:lumMod val="50000"/>
                </a:schemeClr>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Si hubo un pensamiento de ruptura con el pasado mítico fue el pensamiento ilustrado. Se puede decir con Scalfari, fundador del diario </a:t>
            </a:r>
            <a:r>
              <a:rPr lang="es-ES" sz="2400" i="1" dirty="0" smtClean="0">
                <a:solidFill>
                  <a:srgbClr val="002060"/>
                </a:solidFill>
                <a:latin typeface="Verdana" pitchFamily="34" charset="0"/>
                <a:ea typeface="Verdana" pitchFamily="34" charset="0"/>
                <a:cs typeface="Verdana" pitchFamily="34" charset="0"/>
              </a:rPr>
              <a:t>La Repubblica</a:t>
            </a:r>
            <a:r>
              <a:rPr lang="es-ES" sz="2400" dirty="0" smtClean="0">
                <a:solidFill>
                  <a:srgbClr val="002060"/>
                </a:solidFill>
                <a:latin typeface="Verdana" pitchFamily="34" charset="0"/>
                <a:ea typeface="Verdana" pitchFamily="34" charset="0"/>
                <a:cs typeface="Verdana" pitchFamily="34" charset="0"/>
              </a:rPr>
              <a:t>, </a:t>
            </a:r>
            <a:r>
              <a:rPr lang="es-ES" sz="2400" i="1" dirty="0" smtClean="0">
                <a:solidFill>
                  <a:srgbClr val="002060"/>
                </a:solidFill>
                <a:latin typeface="Verdana" pitchFamily="34" charset="0"/>
                <a:ea typeface="Verdana" pitchFamily="34" charset="0"/>
                <a:cs typeface="Verdana" pitchFamily="34" charset="0"/>
              </a:rPr>
              <a:t>(…) </a:t>
            </a:r>
            <a:r>
              <a:rPr lang="es-ES" sz="2400" dirty="0" smtClean="0">
                <a:solidFill>
                  <a:srgbClr val="002060"/>
                </a:solidFill>
                <a:latin typeface="Verdana" pitchFamily="34" charset="0"/>
                <a:ea typeface="Verdana" pitchFamily="34" charset="0"/>
                <a:cs typeface="Verdana" pitchFamily="34" charset="0"/>
              </a:rPr>
              <a:t>“que aún hoy el mundo sufre, no por exceso, sino por un dramático  déficit de racionalidad. Es la racionalidad, la que merece una acción histórica de recuperación”.</a:t>
            </a:r>
          </a:p>
        </p:txBody>
      </p:sp>
      <p:pic>
        <p:nvPicPr>
          <p:cNvPr id="122884" name="Picture 1" descr="C:\Users\Bangho\Pictures\Scalfari.jpg"/>
          <p:cNvPicPr>
            <a:picLocks noChangeAspect="1" noChangeArrowheads="1"/>
          </p:cNvPicPr>
          <p:nvPr/>
        </p:nvPicPr>
        <p:blipFill>
          <a:blip r:embed="rId2" cstate="print"/>
          <a:srcRect/>
          <a:stretch>
            <a:fillRect/>
          </a:stretch>
        </p:blipFill>
        <p:spPr bwMode="auto">
          <a:xfrm>
            <a:off x="6429388" y="3857628"/>
            <a:ext cx="2453989" cy="1857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5857884" y="3143248"/>
            <a:ext cx="3049233" cy="400110"/>
          </a:xfrm>
          <a:prstGeom prst="rect">
            <a:avLst/>
          </a:prstGeom>
          <a:noFill/>
        </p:spPr>
        <p:txBody>
          <a:bodyPr wrap="none" rtlCol="0">
            <a:spAutoFit/>
          </a:bodyPr>
          <a:lstStyle/>
          <a:p>
            <a:r>
              <a:rPr lang="es-AR" sz="2000" b="1" dirty="0" smtClean="0">
                <a:solidFill>
                  <a:srgbClr val="002060"/>
                </a:solidFill>
                <a:latin typeface="Verdana" pitchFamily="34" charset="0"/>
                <a:ea typeface="Verdana" pitchFamily="34" charset="0"/>
                <a:cs typeface="Verdana" pitchFamily="34" charset="0"/>
              </a:rPr>
              <a:t>EUGENIO SCALFARI</a:t>
            </a:r>
            <a:endParaRPr lang="es-AR" sz="2000" b="1" dirty="0">
              <a:solidFill>
                <a:srgbClr val="002060"/>
              </a:solidFill>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A803EA16-029A-41E6-BD47-F405E926E27A}" type="slidenum">
              <a:rPr lang="es-ES" smtClean="0"/>
              <a:pPr>
                <a:defRPr/>
              </a:pPr>
              <a:t>56</a:t>
            </a:fld>
            <a:endParaRPr lang="es-ES" dirty="0"/>
          </a:p>
        </p:txBody>
      </p:sp>
    </p:spTree>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42975" y="228600"/>
            <a:ext cx="7486677" cy="1414463"/>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lstStyle/>
          <a:p>
            <a:pPr>
              <a:defRPr/>
            </a:pPr>
            <a:r>
              <a:rPr lang="es-ES" cap="none" dirty="0" smtClean="0">
                <a:solidFill>
                  <a:srgbClr val="002060"/>
                </a:solidFill>
                <a:effectLst/>
                <a:latin typeface="Rockwell" pitchFamily="18" charset="0"/>
              </a:rPr>
              <a:t>Por una nueva racionalidad</a:t>
            </a:r>
            <a:endParaRPr lang="es-ES" cap="none" dirty="0">
              <a:solidFill>
                <a:srgbClr val="002060"/>
              </a:solidFill>
              <a:effectLst/>
              <a:latin typeface="Rockwell" pitchFamily="18" charset="0"/>
            </a:endParaRPr>
          </a:p>
        </p:txBody>
      </p:sp>
      <p:sp>
        <p:nvSpPr>
          <p:cNvPr id="118787" name="2 Marcador de contenido"/>
          <p:cNvSpPr>
            <a:spLocks noGrp="1"/>
          </p:cNvSpPr>
          <p:nvPr>
            <p:ph idx="4294967295"/>
          </p:nvPr>
        </p:nvSpPr>
        <p:spPr>
          <a:xfrm>
            <a:off x="1371600" y="2119313"/>
            <a:ext cx="7772400" cy="4738687"/>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Clr>
                <a:schemeClr val="accent6">
                  <a:lumMod val="50000"/>
                </a:schemeClr>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 Aparecieron voces controversiales de historiadores que animaban al rescate de una racionalidad renovada, una nueva ilustración, una reformulación de la idea de progreso.</a:t>
            </a:r>
          </a:p>
          <a:p>
            <a:pPr>
              <a:buClr>
                <a:schemeClr val="accent6">
                  <a:lumMod val="50000"/>
                </a:schemeClr>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 Una nueva idea racional -no teleológica- que seguirá incluyendo rupturas y revoluciones políticas y sociales, culturales y científicas, </a:t>
            </a:r>
          </a:p>
          <a:p>
            <a:pPr>
              <a:buClr>
                <a:schemeClr val="accent6">
                  <a:lumMod val="50000"/>
                </a:schemeClr>
              </a:buClr>
              <a:buFont typeface="Wingdings" pitchFamily="2" charset="2"/>
              <a:buChar char="Ø"/>
            </a:pPr>
            <a:r>
              <a:rPr lang="es-ES" sz="2400" dirty="0" smtClean="0">
                <a:solidFill>
                  <a:srgbClr val="002060"/>
                </a:solidFill>
                <a:latin typeface="Verdana" pitchFamily="34" charset="0"/>
                <a:ea typeface="Verdana" pitchFamily="34" charset="0"/>
                <a:cs typeface="Verdana" pitchFamily="34" charset="0"/>
              </a:rPr>
              <a:t>Que coloca al sujeto en el centro de la historia, reconoce el papel movilizador de las utopías pero no las confunde con las ciencia</a:t>
            </a:r>
            <a:r>
              <a:rPr lang="es-ES" sz="2400" i="1" dirty="0" smtClean="0">
                <a:solidFill>
                  <a:srgbClr val="002060"/>
                </a:solidFill>
                <a:latin typeface="Verdana" pitchFamily="34" charset="0"/>
                <a:ea typeface="Verdana" pitchFamily="34" charset="0"/>
                <a:cs typeface="Verdana" pitchFamily="34" charset="0"/>
              </a:rPr>
              <a:t>s.</a:t>
            </a:r>
            <a:r>
              <a:rPr lang="es-ES" sz="2400" dirty="0" smtClean="0">
                <a:solidFill>
                  <a:srgbClr val="002060"/>
                </a:solidFill>
                <a:latin typeface="Verdana" pitchFamily="34" charset="0"/>
                <a:ea typeface="Verdana" pitchFamily="34" charset="0"/>
                <a:cs typeface="Verdana" pitchFamily="34" charset="0"/>
              </a:rPr>
              <a:t> </a:t>
            </a:r>
          </a:p>
          <a:p>
            <a:pPr>
              <a:buClr>
                <a:schemeClr val="accent6">
                  <a:lumMod val="50000"/>
                </a:schemeClr>
              </a:buClr>
              <a:buFont typeface="Wingdings" pitchFamily="2" charset="2"/>
              <a:buChar char="Ø"/>
            </a:pPr>
            <a:endParaRPr lang="es-ES" sz="2400" dirty="0" smtClean="0">
              <a:solidFill>
                <a:srgbClr val="002060"/>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03EA16-029A-41E6-BD47-F405E926E27A}" type="slidenum">
              <a:rPr lang="es-ES" smtClean="0"/>
              <a:pPr>
                <a:defRPr/>
              </a:pPr>
              <a:t>57</a:t>
            </a:fld>
            <a:endParaRPr lang="es-ES" dirty="0"/>
          </a:p>
        </p:txBody>
      </p:sp>
    </p:spTree>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Título"/>
          <p:cNvSpPr>
            <a:spLocks noGrp="1"/>
          </p:cNvSpPr>
          <p:nvPr>
            <p:ph type="title"/>
          </p:nvPr>
        </p:nvSpPr>
        <p:spPr>
          <a:xfrm>
            <a:off x="1714480" y="0"/>
            <a:ext cx="7305695" cy="1428736"/>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ormAutofit/>
          </a:bodyPr>
          <a:lstStyle/>
          <a:p>
            <a:pPr>
              <a:defRPr/>
            </a:pPr>
            <a:r>
              <a:rPr lang="es-ES" cap="none" dirty="0" smtClean="0">
                <a:ln>
                  <a:solidFill>
                    <a:srgbClr val="002060"/>
                  </a:solidFill>
                </a:ln>
                <a:solidFill>
                  <a:srgbClr val="002060"/>
                </a:solidFill>
                <a:effectLst/>
                <a:latin typeface="Rockwell" pitchFamily="18" charset="0"/>
              </a:rPr>
              <a:t>LA HISTORIA QUE VIENE.</a:t>
            </a:r>
          </a:p>
        </p:txBody>
      </p:sp>
      <p:sp>
        <p:nvSpPr>
          <p:cNvPr id="124931" name="2 Marcador de contenido"/>
          <p:cNvSpPr>
            <a:spLocks noGrp="1"/>
          </p:cNvSpPr>
          <p:nvPr>
            <p:ph idx="1"/>
          </p:nvPr>
        </p:nvSpPr>
        <p:spPr>
          <a:xfrm>
            <a:off x="214282" y="1500174"/>
            <a:ext cx="7215238" cy="5000660"/>
          </a:xfrm>
          <a:noFill/>
          <a:effectLst/>
          <a:scene3d>
            <a:camera prst="orthographicFront"/>
            <a:lightRig rig="balanced" dir="t">
              <a:rot lat="0" lon="0" rev="19200000"/>
            </a:lightRig>
          </a:scene3d>
          <a:sp3d contourW="12700" prstMaterial="matte">
            <a:bevelT w="60000" h="50800"/>
            <a:contourClr>
              <a:schemeClr val="dk1">
                <a:shade val="60000"/>
                <a:satMod val="110000"/>
              </a:schemeClr>
            </a:contourClr>
          </a:sp3d>
        </p:spPr>
        <p:style>
          <a:lnRef idx="0">
            <a:schemeClr val="dk1"/>
          </a:lnRef>
          <a:fillRef idx="3">
            <a:schemeClr val="dk1"/>
          </a:fillRef>
          <a:effectRef idx="3">
            <a:schemeClr val="dk1"/>
          </a:effectRef>
          <a:fontRef idx="minor">
            <a:schemeClr val="lt1"/>
          </a:fontRef>
        </p:style>
        <p:txBody>
          <a:bodyPr>
            <a:normAutofit/>
          </a:bodyPr>
          <a:lstStyle/>
          <a:p>
            <a:pPr marL="900113" indent="177800">
              <a:buClr>
                <a:schemeClr val="accent6">
                  <a:lumMod val="50000"/>
                </a:schemeClr>
              </a:buClr>
              <a:buNone/>
            </a:pPr>
            <a:r>
              <a:rPr lang="es-ES" sz="2400" i="1" dirty="0" smtClean="0">
                <a:solidFill>
                  <a:srgbClr val="002060"/>
                </a:solidFill>
                <a:latin typeface="Verdana" pitchFamily="34" charset="0"/>
                <a:ea typeface="Verdana" pitchFamily="34" charset="0"/>
                <a:cs typeface="Verdana" pitchFamily="34" charset="0"/>
              </a:rPr>
              <a:t>    Una “nueva ilustración”. Se podrá recomponer asimilando los historiadores la nueva racionalidad científica, de signo relativista y transdisciplinar que va a caracterizar el siglo XXI, pero dejando claro que, “la ciencia no ha abandonado sus bases de partida materiales, realistas”. </a:t>
            </a:r>
          </a:p>
          <a:p>
            <a:pPr marL="900113" indent="177800">
              <a:buClr>
                <a:schemeClr val="accent6">
                  <a:lumMod val="50000"/>
                </a:schemeClr>
              </a:buClr>
              <a:buNone/>
            </a:pPr>
            <a:endParaRPr lang="es-ES" sz="2400" i="1" dirty="0" smtClean="0">
              <a:solidFill>
                <a:srgbClr val="002060"/>
              </a:solidFill>
              <a:latin typeface="Verdana" pitchFamily="34" charset="0"/>
              <a:ea typeface="Verdana" pitchFamily="34" charset="0"/>
              <a:cs typeface="Verdana" pitchFamily="34" charset="0"/>
            </a:endParaRPr>
          </a:p>
          <a:p>
            <a:pPr marL="900113" indent="177800">
              <a:buClr>
                <a:schemeClr val="accent6">
                  <a:lumMod val="50000"/>
                </a:schemeClr>
              </a:buClr>
              <a:buNone/>
            </a:pPr>
            <a:endParaRPr lang="es-ES" sz="2400" i="1" dirty="0" smtClean="0">
              <a:solidFill>
                <a:srgbClr val="002060"/>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Ø"/>
            </a:pPr>
            <a:r>
              <a:rPr lang="es-ES" sz="2400" b="1" i="1" dirty="0" smtClean="0">
                <a:solidFill>
                  <a:srgbClr val="002060"/>
                </a:solidFill>
                <a:latin typeface="Verdana" pitchFamily="34" charset="0"/>
                <a:ea typeface="Verdana" pitchFamily="34" charset="0"/>
                <a:cs typeface="Verdana" pitchFamily="34" charset="0"/>
              </a:rPr>
              <a:t>Carlos Barros</a:t>
            </a:r>
            <a:r>
              <a:rPr lang="es-ES" sz="2400" i="1" dirty="0" smtClean="0">
                <a:solidFill>
                  <a:srgbClr val="002060"/>
                </a:solidFill>
                <a:latin typeface="Verdana" pitchFamily="34" charset="0"/>
                <a:ea typeface="Verdana" pitchFamily="34" charset="0"/>
                <a:cs typeface="Verdana" pitchFamily="34" charset="0"/>
              </a:rPr>
              <a:t>, La historia que viene, </a:t>
            </a:r>
          </a:p>
          <a:p>
            <a:pPr>
              <a:buClr>
                <a:schemeClr val="accent6">
                  <a:lumMod val="50000"/>
                </a:schemeClr>
              </a:buClr>
              <a:buNone/>
            </a:pPr>
            <a:r>
              <a:rPr lang="es-ES" sz="2400" i="1" dirty="0" smtClean="0">
                <a:solidFill>
                  <a:srgbClr val="002060"/>
                </a:solidFill>
                <a:latin typeface="Verdana" pitchFamily="34" charset="0"/>
                <a:ea typeface="Verdana" pitchFamily="34" charset="0"/>
                <a:cs typeface="Verdana" pitchFamily="34" charset="0"/>
              </a:rPr>
              <a:t>Universidad de Compostela,1995.</a:t>
            </a:r>
          </a:p>
          <a:p>
            <a:endParaRPr lang="es-ES" sz="2400" i="1" dirty="0" smtClean="0">
              <a:latin typeface="Verdana" pitchFamily="34" charset="0"/>
              <a:ea typeface="Verdana" pitchFamily="34" charset="0"/>
              <a:cs typeface="Verdana" pitchFamily="34" charset="0"/>
            </a:endParaRPr>
          </a:p>
          <a:p>
            <a:endParaRPr lang="es-ES" sz="2400" i="1" dirty="0" smtClean="0">
              <a:latin typeface="Verdana" pitchFamily="34" charset="0"/>
              <a:ea typeface="Verdana" pitchFamily="34" charset="0"/>
              <a:cs typeface="Verdana" pitchFamily="34" charset="0"/>
            </a:endParaRPr>
          </a:p>
          <a:p>
            <a:endParaRPr lang="es-ES" sz="2400" i="1" dirty="0" smtClean="0">
              <a:latin typeface="Verdana" pitchFamily="34" charset="0"/>
              <a:ea typeface="Verdana" pitchFamily="34" charset="0"/>
              <a:cs typeface="Verdana" pitchFamily="34" charset="0"/>
            </a:endParaRPr>
          </a:p>
          <a:p>
            <a:endParaRPr lang="es-ES" sz="2400" dirty="0" smtClean="0">
              <a:latin typeface="Verdana" pitchFamily="34" charset="0"/>
              <a:ea typeface="Verdana" pitchFamily="34" charset="0"/>
              <a:cs typeface="Verdana" pitchFamily="34" charset="0"/>
            </a:endParaRPr>
          </a:p>
        </p:txBody>
      </p:sp>
      <p:pic>
        <p:nvPicPr>
          <p:cNvPr id="109574" name="Picture 6" descr="http://www.h-debate.com/4.htm4.jpg">
            <a:hlinkClick r:id="rId2"/>
          </p:cNvPr>
          <p:cNvPicPr>
            <a:picLocks noChangeAspect="1" noChangeArrowheads="1"/>
          </p:cNvPicPr>
          <p:nvPr/>
        </p:nvPicPr>
        <p:blipFill>
          <a:blip r:embed="rId3" cstate="print"/>
          <a:srcRect/>
          <a:stretch>
            <a:fillRect/>
          </a:stretch>
        </p:blipFill>
        <p:spPr bwMode="auto">
          <a:xfrm rot="1479810">
            <a:off x="7588091" y="3820536"/>
            <a:ext cx="1239832" cy="178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9576" name="Picture 8" descr="http://www.h-debate.com/Imagen/1.jpg">
            <a:hlinkClick r:id="rId4"/>
          </p:cNvPr>
          <p:cNvPicPr>
            <a:picLocks noChangeAspect="1" noChangeArrowheads="1"/>
          </p:cNvPicPr>
          <p:nvPr/>
        </p:nvPicPr>
        <p:blipFill>
          <a:blip r:embed="rId5" cstate="print"/>
          <a:srcRect/>
          <a:stretch>
            <a:fillRect/>
          </a:stretch>
        </p:blipFill>
        <p:spPr bwMode="auto">
          <a:xfrm rot="1191553">
            <a:off x="7551984" y="1811290"/>
            <a:ext cx="1315649" cy="18573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9578" name="Picture 10" descr="http://www.h-debate.com/congresos/3/fotos/fotostotal/d14/d14_m/14xullo04_Acto%20Inaugural3_th.JPG">
            <a:hlinkClick r:id="rId6"/>
          </p:cNvPr>
          <p:cNvPicPr>
            <a:picLocks noChangeAspect="1" noChangeArrowheads="1"/>
          </p:cNvPicPr>
          <p:nvPr/>
        </p:nvPicPr>
        <p:blipFill>
          <a:blip r:embed="rId7" cstate="print"/>
          <a:srcRect/>
          <a:stretch>
            <a:fillRect/>
          </a:stretch>
        </p:blipFill>
        <p:spPr bwMode="auto">
          <a:xfrm>
            <a:off x="142844" y="142852"/>
            <a:ext cx="1500167" cy="1263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9570" name="Picture 2" descr="http://www.h-debate.com/fotos/portada/3congreso2.jpg">
            <a:hlinkClick r:id="rId8"/>
          </p:cNvPr>
          <p:cNvPicPr>
            <a:picLocks noChangeAspect="1" noChangeArrowheads="1"/>
          </p:cNvPicPr>
          <p:nvPr/>
        </p:nvPicPr>
        <p:blipFill>
          <a:blip r:embed="rId9" cstate="print"/>
          <a:srcRect/>
          <a:stretch>
            <a:fillRect/>
          </a:stretch>
        </p:blipFill>
        <p:spPr bwMode="auto">
          <a:xfrm rot="1554896">
            <a:off x="6916078" y="4551420"/>
            <a:ext cx="1318355" cy="1876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2"/>
          </a:lnRef>
          <a:fillRef idx="2">
            <a:schemeClr val="accent2"/>
          </a:fillRef>
          <a:effectRef idx="1">
            <a:schemeClr val="accent2"/>
          </a:effectRef>
          <a:fontRef idx="minor">
            <a:schemeClr val="dk1"/>
          </a:fontRef>
        </p:style>
      </p:pic>
      <p:sp>
        <p:nvSpPr>
          <p:cNvPr id="8" name="7 Marcador de número de diapositiva"/>
          <p:cNvSpPr>
            <a:spLocks noGrp="1"/>
          </p:cNvSpPr>
          <p:nvPr>
            <p:ph type="sldNum" sz="quarter" idx="12"/>
          </p:nvPr>
        </p:nvSpPr>
        <p:spPr/>
        <p:txBody>
          <a:bodyPr/>
          <a:lstStyle/>
          <a:p>
            <a:pPr>
              <a:defRPr/>
            </a:pPr>
            <a:fld id="{3EC2FA2D-D767-48C0-A1FF-3E2595A3516E}" type="slidenum">
              <a:rPr lang="es-ES" smtClean="0"/>
              <a:pPr>
                <a:defRPr/>
              </a:pPr>
              <a:t>58</a:t>
            </a:fld>
            <a:endParaRPr lang="es-ES" dirty="0"/>
          </a:p>
        </p:txBody>
      </p:sp>
    </p:spTree>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a:solidFill>
            <a:srgbClr val="00B0F0"/>
          </a:solidFill>
          <a:ln>
            <a:solidFill>
              <a:schemeClr val="accent6">
                <a:lumMod val="20000"/>
                <a:lumOff val="80000"/>
              </a:schemeClr>
            </a:solidFill>
          </a:ln>
          <a:scene3d>
            <a:camera prst="orthographicFront"/>
            <a:lightRig rig="balanced" dir="t">
              <a:rot lat="0" lon="0" rev="19200000"/>
            </a:lightRig>
          </a:scene3d>
          <a:sp3d contourW="12700" prstMaterial="matte">
            <a:bevelT w="60000" h="5080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vert="horz" anchor="ctr">
            <a:normAutofit/>
          </a:bodyPr>
          <a:lstStyle/>
          <a:p>
            <a:pPr algn="ctr">
              <a:defRPr/>
            </a:pPr>
            <a:r>
              <a:rPr lang="es-ES" sz="3200" dirty="0" smtClean="0">
                <a:ln>
                  <a:solidFill>
                    <a:srgbClr val="002060"/>
                  </a:solidFill>
                </a:ln>
                <a:solidFill>
                  <a:srgbClr val="002060"/>
                </a:solidFill>
                <a:effectLst/>
                <a:latin typeface="Rockwell" pitchFamily="18" charset="0"/>
                <a:ea typeface="Times New Roman" pitchFamily="18" charset="0"/>
                <a:cs typeface="Arial" charset="0"/>
              </a:rPr>
              <a:t>II. Los procesos de DEMITIFICACIÓN</a:t>
            </a:r>
          </a:p>
        </p:txBody>
      </p:sp>
      <p:sp>
        <p:nvSpPr>
          <p:cNvPr id="128003" name="2 Marcador de contenido"/>
          <p:cNvSpPr>
            <a:spLocks noGrp="1"/>
          </p:cNvSpPr>
          <p:nvPr>
            <p:ph idx="1"/>
          </p:nvPr>
        </p:nvSpPr>
        <p: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a:buClr>
                <a:schemeClr val="accent4">
                  <a:lumMod val="50000"/>
                </a:schemeClr>
              </a:buClr>
              <a:buFont typeface="Wingdings" pitchFamily="2" charset="2"/>
              <a:buChar char="Ø"/>
            </a:pPr>
            <a:r>
              <a:rPr lang="es-ES" sz="2400" dirty="0" smtClean="0">
                <a:solidFill>
                  <a:schemeClr val="accent4">
                    <a:lumMod val="50000"/>
                  </a:schemeClr>
                </a:solidFill>
                <a:latin typeface="Verdana" pitchFamily="34" charset="0"/>
                <a:ea typeface="Verdana" pitchFamily="34" charset="0"/>
                <a:cs typeface="Verdana" pitchFamily="34" charset="0"/>
              </a:rPr>
              <a:t>¿Porqué demitificar? Porque se supone que la escritura de la historia adolece de este mal. </a:t>
            </a:r>
          </a:p>
          <a:p>
            <a:pPr>
              <a:buClr>
                <a:schemeClr val="accent4">
                  <a:lumMod val="50000"/>
                </a:schemeClr>
              </a:buClr>
              <a:buNone/>
            </a:pPr>
            <a:endParaRPr lang="es-ES" sz="2400" dirty="0" smtClean="0">
              <a:solidFill>
                <a:schemeClr val="accent4">
                  <a:lumMod val="50000"/>
                </a:schemeClr>
              </a:solidFill>
              <a:latin typeface="Verdana" pitchFamily="34" charset="0"/>
              <a:ea typeface="Verdana" pitchFamily="34" charset="0"/>
              <a:cs typeface="Verdana" pitchFamily="34" charset="0"/>
            </a:endParaRPr>
          </a:p>
          <a:p>
            <a:pPr>
              <a:buClr>
                <a:schemeClr val="accent4">
                  <a:lumMod val="50000"/>
                </a:schemeClr>
              </a:buClr>
              <a:buFont typeface="Wingdings" pitchFamily="2" charset="2"/>
              <a:buChar char="Ø"/>
            </a:pPr>
            <a:r>
              <a:rPr lang="es-ES" sz="2400" dirty="0" smtClean="0">
                <a:solidFill>
                  <a:schemeClr val="accent4">
                    <a:lumMod val="50000"/>
                  </a:schemeClr>
                </a:solidFill>
                <a:latin typeface="Verdana" pitchFamily="34" charset="0"/>
                <a:ea typeface="Verdana" pitchFamily="34" charset="0"/>
                <a:cs typeface="Verdana" pitchFamily="34" charset="0"/>
              </a:rPr>
              <a:t>En la historiografía del 90 aparece una fuerte corriente demitificadora, que intenta producir un aligeramiento revisando los mitos de la historiografía tradicional.</a:t>
            </a:r>
          </a:p>
          <a:p>
            <a:pPr>
              <a:buClr>
                <a:schemeClr val="accent4">
                  <a:lumMod val="50000"/>
                </a:schemeClr>
              </a:buClr>
              <a:buNone/>
            </a:pPr>
            <a:endParaRPr lang="es-ES" sz="2400" dirty="0" smtClean="0">
              <a:solidFill>
                <a:schemeClr val="accent4">
                  <a:lumMod val="50000"/>
                </a:schemeClr>
              </a:solidFill>
              <a:latin typeface="Verdana" pitchFamily="34" charset="0"/>
              <a:ea typeface="Verdana" pitchFamily="34" charset="0"/>
              <a:cs typeface="Verdana" pitchFamily="34" charset="0"/>
            </a:endParaRPr>
          </a:p>
          <a:p>
            <a:pPr>
              <a:buClr>
                <a:schemeClr val="accent4">
                  <a:lumMod val="50000"/>
                </a:schemeClr>
              </a:buClr>
              <a:buFont typeface="Wingdings" pitchFamily="2" charset="2"/>
              <a:buChar char="Ø"/>
            </a:pPr>
            <a:r>
              <a:rPr lang="es-ES" sz="2400" dirty="0" smtClean="0">
                <a:solidFill>
                  <a:schemeClr val="accent4">
                    <a:lumMod val="50000"/>
                  </a:schemeClr>
                </a:solidFill>
                <a:latin typeface="Verdana" pitchFamily="34" charset="0"/>
                <a:ea typeface="Verdana" pitchFamily="34" charset="0"/>
                <a:cs typeface="Verdana" pitchFamily="34" charset="0"/>
              </a:rPr>
              <a:t>Muchas veces esa corriente no logra evadir nuevas visiones simbólicas. </a:t>
            </a:r>
          </a:p>
          <a:p>
            <a:pPr>
              <a:buClr>
                <a:schemeClr val="accent4">
                  <a:lumMod val="50000"/>
                </a:schemeClr>
              </a:buClr>
              <a:buNone/>
            </a:pPr>
            <a:endParaRPr lang="es-ES" sz="2400" dirty="0" smtClean="0">
              <a:solidFill>
                <a:schemeClr val="accent4">
                  <a:lumMod val="50000"/>
                </a:schemeClr>
              </a:solidFill>
              <a:latin typeface="Verdana" pitchFamily="34" charset="0"/>
              <a:ea typeface="Verdana" pitchFamily="34" charset="0"/>
              <a:cs typeface="Verdana" pitchFamily="34" charset="0"/>
            </a:endParaRPr>
          </a:p>
          <a:p>
            <a:pPr>
              <a:buClr>
                <a:schemeClr val="accent4">
                  <a:lumMod val="50000"/>
                </a:schemeClr>
              </a:buClr>
              <a:buFont typeface="Wingdings" pitchFamily="2" charset="2"/>
              <a:buChar char="Ø"/>
            </a:pPr>
            <a:r>
              <a:rPr lang="es-ES" sz="2400" dirty="0" smtClean="0">
                <a:solidFill>
                  <a:schemeClr val="accent4">
                    <a:lumMod val="50000"/>
                  </a:schemeClr>
                </a:solidFill>
                <a:latin typeface="Verdana" pitchFamily="34" charset="0"/>
                <a:ea typeface="Verdana" pitchFamily="34" charset="0"/>
                <a:cs typeface="Verdana" pitchFamily="34" charset="0"/>
              </a:rPr>
              <a:t>Esta ambivalencia recarga la historiografía de la época. </a:t>
            </a:r>
          </a:p>
          <a:p>
            <a:pPr>
              <a:buFont typeface="Wingdings" pitchFamily="2" charset="2"/>
              <a:buNone/>
            </a:pPr>
            <a:endParaRPr lang="es-ES" dirty="0" smtClean="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3EC2FA2D-D767-48C0-A1FF-3E2595A3516E}" type="slidenum">
              <a:rPr lang="es-ES" smtClean="0">
                <a:solidFill>
                  <a:schemeClr val="tx1"/>
                </a:solidFill>
              </a:rPr>
              <a:pPr>
                <a:defRPr/>
              </a:pPr>
              <a:t>59</a:t>
            </a:fld>
            <a:endParaRPr lang="es-E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a:xfrm>
            <a:off x="395288" y="476250"/>
            <a:ext cx="8229600" cy="1143000"/>
          </a:xfrm>
          <a:solidFill>
            <a:srgbClr val="00FFFF"/>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r>
              <a:rPr lang="es-ES" sz="2800" b="1"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latin typeface="Rockwell" pitchFamily="18" charset="0"/>
              </a:rPr>
              <a:t>OTRO ESPACIO DE INTELIGIBILIDAD</a:t>
            </a:r>
          </a:p>
        </p:txBody>
      </p:sp>
      <p:sp>
        <p:nvSpPr>
          <p:cNvPr id="44034" name="Rectangle 2"/>
          <p:cNvSpPr>
            <a:spLocks noGrp="1" noChangeArrowheads="1"/>
          </p:cNvSpPr>
          <p:nvPr>
            <p:ph idx="1"/>
          </p:nvPr>
        </p:nvSpPr>
        <p:spPr>
          <a:xfrm>
            <a:off x="571472" y="2571744"/>
            <a:ext cx="4530730" cy="2786082"/>
          </a:xfrm>
          <a:effectLst>
            <a:glow rad="228600">
              <a:schemeClr val="accent4">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a:lstStyle/>
          <a:p>
            <a:pPr algn="ctr" eaLnBrk="1" hangingPunct="1">
              <a:buNone/>
            </a:pPr>
            <a:r>
              <a:rPr lang="es-ES_tradnl" sz="2600" b="1" dirty="0" smtClean="0">
                <a:latin typeface="Verdana" pitchFamily="34" charset="0"/>
                <a:ea typeface="Verdana" pitchFamily="34" charset="0"/>
                <a:cs typeface="Verdana" pitchFamily="34" charset="0"/>
              </a:rPr>
              <a:t>Historiadores como Aróstegui, Buchrucker  y Saborido periodizan la época contemporánea en dos etapas: </a:t>
            </a:r>
            <a:endParaRPr lang="es-ES" sz="2600" b="1" dirty="0" smtClean="0">
              <a:latin typeface="Verdana" pitchFamily="34" charset="0"/>
              <a:ea typeface="Verdana" pitchFamily="34" charset="0"/>
              <a:cs typeface="Verdana" pitchFamily="34" charset="0"/>
            </a:endParaRPr>
          </a:p>
        </p:txBody>
      </p:sp>
      <p:pic>
        <p:nvPicPr>
          <p:cNvPr id="9223" name="Picture 7" descr="histouniv"/>
          <p:cNvPicPr>
            <a:picLocks noChangeAspect="1" noChangeArrowheads="1"/>
          </p:cNvPicPr>
          <p:nvPr/>
        </p:nvPicPr>
        <p:blipFill>
          <a:blip r:embed="rId2" cstate="print"/>
          <a:srcRect/>
          <a:stretch>
            <a:fillRect/>
          </a:stretch>
        </p:blipFill>
        <p:spPr bwMode="auto">
          <a:xfrm>
            <a:off x="5786446" y="2357430"/>
            <a:ext cx="2416175" cy="3214710"/>
          </a:xfrm>
          <a:prstGeom prst="rect">
            <a:avLst/>
          </a:prstGeom>
          <a:solidFill>
            <a:srgbClr val="FFFFFF">
              <a:shade val="85000"/>
            </a:srgbClr>
          </a:solidFill>
          <a:ln w="190500" cap="rnd">
            <a:solidFill>
              <a:srgbClr val="FFFFFF"/>
            </a:solidFill>
          </a:ln>
          <a:effectLst>
            <a:glow rad="228600">
              <a:schemeClr val="accent5">
                <a:satMod val="175000"/>
                <a:alpha val="40000"/>
              </a:schemeClr>
            </a:glow>
            <a:outerShdw blurRad="50000" algn="tl" rotWithShape="0">
              <a:srgbClr val="000000">
                <a:alpha val="41000"/>
              </a:srgbClr>
            </a:outerShdw>
            <a:softEdge rad="635000"/>
          </a:effectLst>
          <a:scene3d>
            <a:camera prst="orthographicFront"/>
            <a:lightRig rig="twoPt" dir="t">
              <a:rot lat="0" lon="0" rev="7800000"/>
            </a:lightRig>
          </a:scene3d>
          <a:sp3d contourW="6350">
            <a:bevelT w="50800" h="16510"/>
            <a:contourClr>
              <a:srgbClr val="C0C0C0"/>
            </a:contourClr>
          </a:sp3d>
        </p:spPr>
      </p:pic>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6</a:t>
            </a:fld>
            <a:endParaRPr lang="en-US" dirty="0"/>
          </a:p>
        </p:txBody>
      </p:sp>
    </p:spTree>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Rectángulo"/>
          <p:cNvSpPr>
            <a:spLocks noChangeArrowheads="1"/>
          </p:cNvSpPr>
          <p:nvPr/>
        </p:nvSpPr>
        <p:spPr bwMode="auto">
          <a:xfrm>
            <a:off x="1428728" y="214291"/>
            <a:ext cx="7715272" cy="5201424"/>
          </a:xfrm>
          <a:prstGeom prst="rect">
            <a:avLst/>
          </a:prstGeom>
          <a:solidFill>
            <a:schemeClr val="accent4">
              <a:lumMod val="20000"/>
              <a:lumOff val="8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a:spAutoFit/>
          </a:bodyPr>
          <a:lstStyle/>
          <a:p>
            <a:r>
              <a:rPr lang="es-ES" sz="2200" dirty="0">
                <a:solidFill>
                  <a:schemeClr val="accent4">
                    <a:lumMod val="50000"/>
                  </a:schemeClr>
                </a:solidFill>
                <a:latin typeface="Verdana" pitchFamily="34" charset="0"/>
                <a:ea typeface="Verdana" pitchFamily="34" charset="0"/>
                <a:cs typeface="Verdana" pitchFamily="34" charset="0"/>
              </a:rPr>
              <a:t>El </a:t>
            </a:r>
            <a:r>
              <a:rPr lang="es-ES" sz="2200" b="1" dirty="0">
                <a:solidFill>
                  <a:schemeClr val="accent4">
                    <a:lumMod val="50000"/>
                  </a:schemeClr>
                </a:solidFill>
                <a:latin typeface="Verdana" pitchFamily="34" charset="0"/>
                <a:ea typeface="Verdana" pitchFamily="34" charset="0"/>
                <a:cs typeface="Verdana" pitchFamily="34" charset="0"/>
              </a:rPr>
              <a:t>Dr. Eduardo Diatahy B. de Menezes</a:t>
            </a:r>
            <a:r>
              <a:rPr lang="es-ES" sz="2200" dirty="0">
                <a:solidFill>
                  <a:schemeClr val="accent4">
                    <a:lumMod val="50000"/>
                  </a:schemeClr>
                </a:solidFill>
                <a:latin typeface="Verdana" pitchFamily="34" charset="0"/>
                <a:ea typeface="Verdana" pitchFamily="34" charset="0"/>
                <a:cs typeface="Verdana" pitchFamily="34" charset="0"/>
              </a:rPr>
              <a:t>, </a:t>
            </a:r>
            <a:r>
              <a:rPr lang="es-ES" sz="2200" dirty="0" smtClean="0">
                <a:solidFill>
                  <a:schemeClr val="accent4">
                    <a:lumMod val="50000"/>
                  </a:schemeClr>
                </a:solidFill>
                <a:latin typeface="Verdana" pitchFamily="34" charset="0"/>
                <a:ea typeface="Verdana" pitchFamily="34" charset="0"/>
                <a:cs typeface="Verdana" pitchFamily="34" charset="0"/>
              </a:rPr>
              <a:t>duda </a:t>
            </a:r>
            <a:r>
              <a:rPr lang="es-ES" sz="2200" dirty="0">
                <a:solidFill>
                  <a:schemeClr val="accent4">
                    <a:lumMod val="50000"/>
                  </a:schemeClr>
                </a:solidFill>
                <a:latin typeface="Verdana" pitchFamily="34" charset="0"/>
                <a:ea typeface="Verdana" pitchFamily="34" charset="0"/>
                <a:cs typeface="Verdana" pitchFamily="34" charset="0"/>
              </a:rPr>
              <a:t>en afirmar que el pensamiento mítico haya sido abolido y que por el </a:t>
            </a:r>
            <a:r>
              <a:rPr lang="es-ES" sz="2200" dirty="0" smtClean="0">
                <a:solidFill>
                  <a:schemeClr val="accent4">
                    <a:lumMod val="50000"/>
                  </a:schemeClr>
                </a:solidFill>
                <a:latin typeface="Verdana" pitchFamily="34" charset="0"/>
                <a:ea typeface="Verdana" pitchFamily="34" charset="0"/>
                <a:cs typeface="Verdana" pitchFamily="34" charset="0"/>
              </a:rPr>
              <a:t>contrario sobrevive, aunque modificado </a:t>
            </a:r>
            <a:r>
              <a:rPr lang="es-ES" sz="2200" dirty="0">
                <a:solidFill>
                  <a:schemeClr val="accent4">
                    <a:lumMod val="50000"/>
                  </a:schemeClr>
                </a:solidFill>
                <a:latin typeface="Verdana" pitchFamily="34" charset="0"/>
                <a:ea typeface="Verdana" pitchFamily="34" charset="0"/>
                <a:cs typeface="Verdana" pitchFamily="34" charset="0"/>
              </a:rPr>
              <a:t>o </a:t>
            </a:r>
            <a:r>
              <a:rPr lang="es-ES" sz="2200" dirty="0" smtClean="0">
                <a:solidFill>
                  <a:schemeClr val="accent4">
                    <a:lumMod val="50000"/>
                  </a:schemeClr>
                </a:solidFill>
                <a:latin typeface="Verdana" pitchFamily="34" charset="0"/>
                <a:ea typeface="Verdana" pitchFamily="34" charset="0"/>
                <a:cs typeface="Verdana" pitchFamily="34" charset="0"/>
              </a:rPr>
              <a:t>camuflado</a:t>
            </a:r>
            <a:r>
              <a:rPr lang="es-ES" sz="2200" dirty="0">
                <a:solidFill>
                  <a:schemeClr val="accent4">
                    <a:lumMod val="50000"/>
                  </a:schemeClr>
                </a:solidFill>
                <a:latin typeface="Verdana" pitchFamily="34" charset="0"/>
                <a:ea typeface="Verdana" pitchFamily="34" charset="0"/>
                <a:cs typeface="Verdana" pitchFamily="34" charset="0"/>
              </a:rPr>
              <a:t>. Y lo que le resulta </a:t>
            </a:r>
            <a:r>
              <a:rPr lang="es-ES" sz="2200" dirty="0" smtClean="0">
                <a:solidFill>
                  <a:schemeClr val="accent4">
                    <a:lumMod val="50000"/>
                  </a:schemeClr>
                </a:solidFill>
                <a:latin typeface="Verdana" pitchFamily="34" charset="0"/>
                <a:ea typeface="Verdana" pitchFamily="34" charset="0"/>
                <a:cs typeface="Verdana" pitchFamily="34" charset="0"/>
              </a:rPr>
              <a:t>sorprendente, es </a:t>
            </a:r>
            <a:r>
              <a:rPr lang="es-ES" sz="2200" dirty="0">
                <a:solidFill>
                  <a:schemeClr val="accent4">
                    <a:lumMod val="50000"/>
                  </a:schemeClr>
                </a:solidFill>
                <a:latin typeface="Verdana" pitchFamily="34" charset="0"/>
                <a:ea typeface="Verdana" pitchFamily="34" charset="0"/>
                <a:cs typeface="Verdana" pitchFamily="34" charset="0"/>
              </a:rPr>
              <a:t>que </a:t>
            </a:r>
            <a:r>
              <a:rPr lang="es-ES" sz="2200" dirty="0" smtClean="0">
                <a:solidFill>
                  <a:schemeClr val="accent4">
                    <a:lumMod val="50000"/>
                  </a:schemeClr>
                </a:solidFill>
                <a:latin typeface="Verdana" pitchFamily="34" charset="0"/>
                <a:ea typeface="Verdana" pitchFamily="34" charset="0"/>
                <a:cs typeface="Verdana" pitchFamily="34" charset="0"/>
              </a:rPr>
              <a:t>ese </a:t>
            </a:r>
            <a:r>
              <a:rPr lang="es-ES" sz="2200" dirty="0">
                <a:solidFill>
                  <a:schemeClr val="accent4">
                    <a:lumMod val="50000"/>
                  </a:schemeClr>
                </a:solidFill>
                <a:latin typeface="Verdana" pitchFamily="34" charset="0"/>
                <a:ea typeface="Verdana" pitchFamily="34" charset="0"/>
                <a:cs typeface="Verdana" pitchFamily="34" charset="0"/>
              </a:rPr>
              <a:t>pensamiento sobrevive </a:t>
            </a:r>
            <a:r>
              <a:rPr lang="es-ES" sz="2200" dirty="0" smtClean="0">
                <a:solidFill>
                  <a:schemeClr val="accent4">
                    <a:lumMod val="50000"/>
                  </a:schemeClr>
                </a:solidFill>
                <a:latin typeface="Verdana" pitchFamily="34" charset="0"/>
                <a:ea typeface="Verdana" pitchFamily="34" charset="0"/>
                <a:cs typeface="Verdana" pitchFamily="34" charset="0"/>
              </a:rPr>
              <a:t>fundamentalmente en </a:t>
            </a:r>
            <a:r>
              <a:rPr lang="es-ES" sz="2200" dirty="0">
                <a:solidFill>
                  <a:schemeClr val="accent4">
                    <a:lumMod val="50000"/>
                  </a:schemeClr>
                </a:solidFill>
                <a:latin typeface="Verdana" pitchFamily="34" charset="0"/>
                <a:ea typeface="Verdana" pitchFamily="34" charset="0"/>
                <a:cs typeface="Verdana" pitchFamily="34" charset="0"/>
              </a:rPr>
              <a:t>la </a:t>
            </a:r>
            <a:r>
              <a:rPr lang="es-ES" sz="2200" dirty="0" smtClean="0">
                <a:solidFill>
                  <a:schemeClr val="accent4">
                    <a:lumMod val="50000"/>
                  </a:schemeClr>
                </a:solidFill>
                <a:latin typeface="Verdana" pitchFamily="34" charset="0"/>
                <a:ea typeface="Verdana" pitchFamily="34" charset="0"/>
                <a:cs typeface="Verdana" pitchFamily="34" charset="0"/>
              </a:rPr>
              <a:t>historiografía.</a:t>
            </a:r>
          </a:p>
          <a:p>
            <a:endParaRPr lang="es-ES" sz="2200" dirty="0" smtClean="0">
              <a:solidFill>
                <a:schemeClr val="accent4">
                  <a:lumMod val="50000"/>
                </a:schemeClr>
              </a:solidFill>
              <a:latin typeface="Verdana" pitchFamily="34" charset="0"/>
              <a:ea typeface="Verdana" pitchFamily="34" charset="0"/>
              <a:cs typeface="Verdana" pitchFamily="34" charset="0"/>
            </a:endParaRPr>
          </a:p>
          <a:p>
            <a:endParaRPr lang="es-ES" sz="2200" dirty="0" smtClean="0">
              <a:solidFill>
                <a:schemeClr val="accent4">
                  <a:lumMod val="50000"/>
                </a:schemeClr>
              </a:solidFill>
              <a:latin typeface="Verdana" pitchFamily="34" charset="0"/>
              <a:ea typeface="Verdana" pitchFamily="34" charset="0"/>
              <a:cs typeface="Verdana" pitchFamily="34" charset="0"/>
            </a:endParaRPr>
          </a:p>
          <a:p>
            <a:r>
              <a:rPr lang="pt-BR" sz="1800" dirty="0" smtClean="0">
                <a:solidFill>
                  <a:schemeClr val="accent4">
                    <a:lumMod val="50000"/>
                  </a:schemeClr>
                </a:solidFill>
                <a:latin typeface="Verdana" pitchFamily="34" charset="0"/>
                <a:ea typeface="Verdana" pitchFamily="34" charset="0"/>
                <a:cs typeface="Verdana" pitchFamily="34" charset="0"/>
              </a:rPr>
              <a:t>Pós-Doutorado em História Antropológica. Professor Emérito da Universidade Federal do Ceará e Titular do Doutorado em Sociologia, do Mestrado em História Social. Universidade Federal do Ceará (UFC) e Universidade Estadual do Ceará (UECE). Membro efetivo do Instituto Histórico do Ceará.</a:t>
            </a:r>
            <a:endParaRPr lang="es-ES" sz="1800" dirty="0" smtClean="0">
              <a:solidFill>
                <a:schemeClr val="accent4">
                  <a:lumMod val="50000"/>
                </a:schemeClr>
              </a:solidFill>
              <a:latin typeface="Verdana" pitchFamily="34" charset="0"/>
              <a:ea typeface="Verdana" pitchFamily="34" charset="0"/>
              <a:cs typeface="Verdana" pitchFamily="34" charset="0"/>
            </a:endParaRPr>
          </a:p>
          <a:p>
            <a:endParaRPr lang="es-ES" sz="2200" dirty="0" smtClean="0">
              <a:solidFill>
                <a:schemeClr val="accent4">
                  <a:lumMod val="50000"/>
                </a:schemeClr>
              </a:solidFill>
              <a:latin typeface="Verdana" pitchFamily="34" charset="0"/>
              <a:ea typeface="Verdana" pitchFamily="34" charset="0"/>
              <a:cs typeface="Verdana" pitchFamily="34" charset="0"/>
            </a:endParaRPr>
          </a:p>
          <a:p>
            <a:endParaRPr lang="es-ES" sz="2200" dirty="0" smtClean="0">
              <a:solidFill>
                <a:schemeClr val="accent4">
                  <a:lumMod val="50000"/>
                </a:schemeClr>
              </a:solidFill>
              <a:latin typeface="Verdana" pitchFamily="34" charset="0"/>
              <a:ea typeface="Verdana" pitchFamily="34" charset="0"/>
              <a:cs typeface="Verdana" pitchFamily="34" charset="0"/>
            </a:endParaRPr>
          </a:p>
          <a:p>
            <a:endParaRPr lang="es-ES" sz="2200" dirty="0">
              <a:solidFill>
                <a:schemeClr val="accent4">
                  <a:lumMod val="50000"/>
                </a:schemeClr>
              </a:solidFill>
              <a:latin typeface="Verdana" pitchFamily="34" charset="0"/>
              <a:ea typeface="Verdana" pitchFamily="34" charset="0"/>
              <a:cs typeface="Verdana" pitchFamily="34" charset="0"/>
            </a:endParaRPr>
          </a:p>
        </p:txBody>
      </p:sp>
      <p:pic>
        <p:nvPicPr>
          <p:cNvPr id="100354" name="Picture 2" descr="http://www.institutodoceara.org.br/imagens/EduardoDBMenezes.gif"/>
          <p:cNvPicPr>
            <a:picLocks noChangeAspect="1" noChangeArrowheads="1"/>
          </p:cNvPicPr>
          <p:nvPr/>
        </p:nvPicPr>
        <p:blipFill>
          <a:blip r:embed="rId2" cstate="print"/>
          <a:srcRect/>
          <a:stretch>
            <a:fillRect/>
          </a:stretch>
        </p:blipFill>
        <p:spPr bwMode="auto">
          <a:xfrm>
            <a:off x="7215206" y="5214950"/>
            <a:ext cx="1428750" cy="12858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Marcador de número de diapositiva"/>
          <p:cNvSpPr>
            <a:spLocks noGrp="1"/>
          </p:cNvSpPr>
          <p:nvPr>
            <p:ph type="sldNum" sz="quarter" idx="12"/>
          </p:nvPr>
        </p:nvSpPr>
        <p:spPr/>
        <p:txBody>
          <a:bodyPr/>
          <a:lstStyle/>
          <a:p>
            <a:pPr>
              <a:defRPr/>
            </a:pPr>
            <a:fld id="{A803EA16-029A-41E6-BD47-F405E926E27A}" type="slidenum">
              <a:rPr lang="es-ES" smtClean="0"/>
              <a:pPr>
                <a:defRPr/>
              </a:pPr>
              <a:t>60</a:t>
            </a:fld>
            <a:endParaRPr lang="es-ES" dirty="0"/>
          </a:p>
        </p:txBody>
      </p:sp>
    </p:spTree>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Título"/>
          <p:cNvSpPr>
            <a:spLocks noGrp="1"/>
          </p:cNvSpPr>
          <p:nvPr>
            <p:ph type="title"/>
          </p:nvPr>
        </p:nvSpPr>
        <p:spPr>
          <a:xfrm>
            <a:off x="214282" y="274638"/>
            <a:ext cx="8805893" cy="1143000"/>
          </a:xfrm>
          <a:solidFill>
            <a:srgbClr val="CCFFCC"/>
          </a:solidFill>
          <a:ln>
            <a:solidFill>
              <a:schemeClr val="accent6">
                <a:lumMod val="20000"/>
                <a:lumOff val="80000"/>
              </a:schemeClr>
            </a:solidFill>
          </a:ln>
          <a:scene3d>
            <a:camera prst="orthographicFront"/>
            <a:lightRig rig="balanced" dir="t">
              <a:rot lat="0" lon="0" rev="19200000"/>
            </a:lightRig>
          </a:scene3d>
          <a:sp3d contourW="12700" prstMaterial="matte">
            <a:bevelT w="60000" h="5080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vert="horz" anchor="ctr">
            <a:noAutofit/>
          </a:bodyPr>
          <a:lstStyle/>
          <a:p>
            <a:pPr algn="ctr" eaLnBrk="1" hangingPunct="1">
              <a:defRPr/>
            </a:pPr>
            <a:r>
              <a:rPr lang="es-ES" sz="2400" kern="1200" cap="all" dirty="0" smtClean="0">
                <a:ln>
                  <a:solidFill>
                    <a:srgbClr val="002060"/>
                  </a:solidFill>
                </a:ln>
                <a:solidFill>
                  <a:srgbClr val="002060"/>
                </a:solidFill>
                <a:effectLst/>
                <a:latin typeface="Rockwell" pitchFamily="18" charset="0"/>
                <a:ea typeface="Times New Roman" pitchFamily="18" charset="0"/>
                <a:cs typeface="Arial" charset="0"/>
              </a:rPr>
              <a:t>Se podrían  identificar cuatro vías de demitificación que se recorren actualmente en la historiografía:</a:t>
            </a:r>
          </a:p>
        </p:txBody>
      </p:sp>
      <p:graphicFrame>
        <p:nvGraphicFramePr>
          <p:cNvPr id="5" name="4 Marcador de contenido"/>
          <p:cNvGraphicFramePr>
            <a:graphicFrameLocks noGrp="1"/>
          </p:cNvGraphicFramePr>
          <p:nvPr>
            <p:ph sz="half" idx="1"/>
          </p:nvPr>
        </p:nvGraphicFramePr>
        <p:xfrm>
          <a:off x="214282" y="1357298"/>
          <a:ext cx="821537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AB7CA6F1-2886-4001-9A6C-62AFFB275036}" type="slidenum">
              <a:rPr lang="en-US" smtClean="0"/>
              <a:pPr>
                <a:defRPr/>
              </a:pPr>
              <a:t>61</a:t>
            </a:fld>
            <a:endParaRPr lang="en-US" dirty="0"/>
          </a:p>
        </p:txBody>
      </p:sp>
    </p:spTree>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2571744"/>
            <a:ext cx="7215238" cy="4000528"/>
          </a:xfrm>
        </p:spPr>
        <p:txBody>
          <a:bodyPr/>
          <a:lstStyle/>
          <a:p>
            <a:pPr>
              <a:buClr>
                <a:srgbClr val="C00000"/>
              </a:buClr>
              <a:buFont typeface="Wingdings" pitchFamily="2" charset="2"/>
              <a:buChar char="q"/>
            </a:pPr>
            <a:r>
              <a:rPr lang="es-ES" dirty="0" smtClean="0">
                <a:latin typeface="Verdana" pitchFamily="34" charset="0"/>
                <a:ea typeface="Verdana" pitchFamily="34" charset="0"/>
                <a:cs typeface="Verdana" pitchFamily="34" charset="0"/>
              </a:rPr>
              <a:t>Dan como resultado una narración histórica que sustenta  posturas ideologizadas y simplificadoras que son causa de posiciones fanáticas  y de invenciones míticas. </a:t>
            </a:r>
          </a:p>
          <a:p>
            <a:pPr>
              <a:buClr>
                <a:srgbClr val="C00000"/>
              </a:buClr>
              <a:buFont typeface="Wingdings" pitchFamily="2" charset="2"/>
              <a:buChar char="q"/>
            </a:pPr>
            <a:r>
              <a:rPr lang="es-ES" dirty="0" smtClean="0">
                <a:latin typeface="Verdana" pitchFamily="34" charset="0"/>
                <a:ea typeface="Verdana" pitchFamily="34" charset="0"/>
                <a:cs typeface="Verdana" pitchFamily="34" charset="0"/>
              </a:rPr>
              <a:t>El peligro acecha cuando la demitificación realiza sólo un reemplazo de una mitificación por otra que responde a otros intereses. </a:t>
            </a:r>
          </a:p>
          <a:p>
            <a:endParaRPr lang="es-ES" dirty="0">
              <a:latin typeface="Verdana" pitchFamily="34" charset="0"/>
              <a:ea typeface="Verdana" pitchFamily="34" charset="0"/>
              <a:cs typeface="Verdana" pitchFamily="34" charset="0"/>
            </a:endParaRPr>
          </a:p>
        </p:txBody>
      </p:sp>
      <p:graphicFrame>
        <p:nvGraphicFramePr>
          <p:cNvPr id="4" name="3 Diagrama"/>
          <p:cNvGraphicFramePr/>
          <p:nvPr/>
        </p:nvGraphicFramePr>
        <p:xfrm>
          <a:off x="0" y="0"/>
          <a:ext cx="4286280" cy="16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4000496" y="357166"/>
            <a:ext cx="4491043" cy="1200329"/>
          </a:xfrm>
          <a:prstGeom prst="rect">
            <a:avLst/>
          </a:prstGeom>
        </p:spPr>
        <p:txBody>
          <a:bodyPr wrap="square">
            <a:spAutoFit/>
          </a:bodyPr>
          <a:lstStyle/>
          <a:p>
            <a:pPr marL="342900" lvl="0" indent="-342900" algn="ctr" eaLnBrk="0" hangingPunct="0">
              <a:spcBef>
                <a:spcPct val="20000"/>
              </a:spcBef>
              <a:buClr>
                <a:srgbClr val="C00000"/>
              </a:buClr>
              <a:buSzPct val="100000"/>
            </a:pPr>
            <a:r>
              <a:rPr lang="es-ES" b="1" kern="0" dirty="0" smtClean="0">
                <a:solidFill>
                  <a:srgbClr val="C00000"/>
                </a:solidFill>
                <a:latin typeface="Rockwell" pitchFamily="18" charset="0"/>
                <a:cs typeface="+mn-cs"/>
              </a:rPr>
              <a:t>1° VÍA: adhesión a corrientes políticas y culturales</a:t>
            </a:r>
          </a:p>
        </p:txBody>
      </p:sp>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62</a:t>
            </a:fld>
            <a:endParaRPr lang="en-US" dirty="0"/>
          </a:p>
        </p:txBody>
      </p:sp>
    </p:spTree>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3" name="2 Marcador de contenido"/>
          <p:cNvSpPr>
            <a:spLocks noGrp="1"/>
          </p:cNvSpPr>
          <p:nvPr>
            <p:ph idx="1"/>
          </p:nvPr>
        </p:nvSpPr>
        <p:spPr>
          <a:xfrm>
            <a:off x="357157" y="2214554"/>
            <a:ext cx="8786843" cy="4357718"/>
          </a:xfrm>
        </p:spPr>
        <p:txBody>
          <a:bodyPr/>
          <a:lstStyle/>
          <a:p>
            <a:pPr>
              <a:buClr>
                <a:srgbClr val="FFC000"/>
              </a:buClr>
              <a:buFont typeface="Wingdings" pitchFamily="2" charset="2"/>
              <a:buChar char="q"/>
            </a:pPr>
            <a:r>
              <a:rPr lang="es-ES" dirty="0" smtClean="0"/>
              <a:t>“Nosotros sostenemos que el mito no se opone a la realidad y a la verdad, ellas son de naturaleza distinta porque no pertenecen a la dimensión fáctica y el mito es verdadero si otorga sentido a la acción y responde a las preguntas existenciales (…)” </a:t>
            </a:r>
            <a:r>
              <a:rPr lang="es-ES" sz="1800" dirty="0" smtClean="0"/>
              <a:t>Analía Ponce, Los mitos, otro modo de conocer el mundo.</a:t>
            </a:r>
          </a:p>
          <a:p>
            <a:pPr>
              <a:buClr>
                <a:srgbClr val="FFC000"/>
              </a:buClr>
              <a:buFont typeface="Wingdings" pitchFamily="2" charset="2"/>
              <a:buChar char="q"/>
            </a:pPr>
            <a:r>
              <a:rPr lang="es-ES" dirty="0" smtClean="0"/>
              <a:t>En este sentido, se advierte sobre las corrientes extremas, donde no hay diferencia clara entre la realidad y la ficción.</a:t>
            </a:r>
          </a:p>
          <a:p>
            <a:pPr>
              <a:buFontTx/>
              <a:buNone/>
            </a:pPr>
            <a:endParaRPr lang="es-ES" dirty="0" smtClean="0">
              <a:latin typeface="Verdana" pitchFamily="34" charset="0"/>
              <a:ea typeface="Verdana" pitchFamily="34" charset="0"/>
              <a:cs typeface="Verdana" pitchFamily="34" charset="0"/>
            </a:endParaRPr>
          </a:p>
        </p:txBody>
      </p:sp>
      <p:graphicFrame>
        <p:nvGraphicFramePr>
          <p:cNvPr id="4" name="3 Diagrama"/>
          <p:cNvGraphicFramePr/>
          <p:nvPr/>
        </p:nvGraphicFramePr>
        <p:xfrm>
          <a:off x="0" y="0"/>
          <a:ext cx="4286280" cy="16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4643438" y="355511"/>
            <a:ext cx="3929090" cy="1040285"/>
          </a:xfrm>
          <a:prstGeom prst="rect">
            <a:avLst/>
          </a:prstGeom>
        </p:spPr>
        <p:txBody>
          <a:bodyPr wrap="square">
            <a:spAutoFit/>
          </a:bodyPr>
          <a:lstStyle/>
          <a:p>
            <a:pPr marL="342900" lvl="0" indent="-342900" algn="ctr" eaLnBrk="0" hangingPunct="0">
              <a:spcBef>
                <a:spcPct val="20000"/>
              </a:spcBef>
              <a:buClr>
                <a:srgbClr val="FFC000"/>
              </a:buClr>
              <a:buSzPct val="100000"/>
            </a:pPr>
            <a:r>
              <a:rPr lang="es-ES" sz="2800" b="1" kern="0" dirty="0" smtClean="0">
                <a:solidFill>
                  <a:srgbClr val="FFC000"/>
                </a:solidFill>
                <a:latin typeface="Rockwell" pitchFamily="18" charset="0"/>
                <a:cs typeface="+mn-cs"/>
              </a:rPr>
              <a:t>2° VÍA:</a:t>
            </a:r>
          </a:p>
          <a:p>
            <a:pPr marL="342900" lvl="0" indent="-342900" algn="ctr" eaLnBrk="0" hangingPunct="0">
              <a:spcBef>
                <a:spcPct val="20000"/>
              </a:spcBef>
              <a:buClr>
                <a:srgbClr val="FFC000"/>
              </a:buClr>
              <a:buSzPct val="100000"/>
            </a:pPr>
            <a:r>
              <a:rPr lang="es-ES" sz="2800" b="1" kern="0" dirty="0" smtClean="0">
                <a:solidFill>
                  <a:srgbClr val="FFC000"/>
                </a:solidFill>
                <a:latin typeface="Rockwell" pitchFamily="18" charset="0"/>
                <a:cs typeface="+mn-cs"/>
              </a:rPr>
              <a:t> realidad y ficción</a:t>
            </a:r>
          </a:p>
        </p:txBody>
      </p:sp>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63</a:t>
            </a:fld>
            <a:endParaRPr lang="en-US" dirty="0"/>
          </a:p>
        </p:txBody>
      </p:sp>
    </p:spTree>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2 Marcador de contenido"/>
          <p:cNvSpPr>
            <a:spLocks noGrp="1"/>
          </p:cNvSpPr>
          <p:nvPr>
            <p:ph idx="1"/>
          </p:nvPr>
        </p:nvSpPr>
        <p:spPr>
          <a:xfrm>
            <a:off x="1" y="2143092"/>
            <a:ext cx="9144000" cy="4714908"/>
          </a:xfrm>
        </p:spPr>
        <p:txBody>
          <a:bodyPr/>
          <a:lstStyle/>
          <a:p>
            <a:pPr>
              <a:buClr>
                <a:srgbClr val="00B050"/>
              </a:buClr>
              <a:buFont typeface="Wingdings" pitchFamily="2" charset="2"/>
              <a:buChar char="q"/>
            </a:pPr>
            <a:r>
              <a:rPr lang="es-ES" sz="2000" dirty="0" smtClean="0"/>
              <a:t>“Una historia cercana, (…), cotidiana, es mucho más entendible y explicativa que cualquier informe cargado de datos y nociones macroscópicas. Las teorías globalizadoras y, las explicaciones redondas de los hechos históricos, son historia de laboratorio”. </a:t>
            </a:r>
            <a:r>
              <a:rPr lang="es-ES" sz="2000" b="1" dirty="0" smtClean="0"/>
              <a:t>Francisca Colomer Pellicer</a:t>
            </a:r>
            <a:r>
              <a:rPr lang="es-ES" sz="2000" dirty="0" smtClean="0"/>
              <a:t>, biografía y cambio social,1995</a:t>
            </a:r>
          </a:p>
          <a:p>
            <a:pPr>
              <a:buClr>
                <a:srgbClr val="00B050"/>
              </a:buClr>
              <a:buNone/>
            </a:pPr>
            <a:endParaRPr lang="es-ES" sz="2000" dirty="0" smtClean="0"/>
          </a:p>
          <a:p>
            <a:pPr>
              <a:buClr>
                <a:srgbClr val="00B050"/>
              </a:buClr>
              <a:buFont typeface="Wingdings" pitchFamily="2" charset="2"/>
              <a:buChar char="q"/>
            </a:pPr>
            <a:r>
              <a:rPr lang="es-ES" sz="2000" dirty="0" smtClean="0"/>
              <a:t>Estas expresiones bastante radicalizadas corren el riesgo que la disciplina  se diluya  en la atomización de las interpretaciones individuales y en relatos poco significativos.</a:t>
            </a:r>
            <a:endParaRPr lang="es-ES" sz="2000" dirty="0" smtClean="0">
              <a:solidFill>
                <a:schemeClr val="bg1"/>
              </a:solidFill>
            </a:endParaRPr>
          </a:p>
        </p:txBody>
      </p:sp>
      <p:graphicFrame>
        <p:nvGraphicFramePr>
          <p:cNvPr id="4" name="3 Diagrama"/>
          <p:cNvGraphicFramePr/>
          <p:nvPr/>
        </p:nvGraphicFramePr>
        <p:xfrm>
          <a:off x="0" y="0"/>
          <a:ext cx="4286280" cy="16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786314" y="142852"/>
            <a:ext cx="3849685" cy="2012859"/>
          </a:xfrm>
          <a:prstGeom prst="rect">
            <a:avLst/>
          </a:prstGeom>
        </p:spPr>
        <p:txBody>
          <a:bodyPr wrap="square">
            <a:spAutoFit/>
          </a:bodyPr>
          <a:lstStyle/>
          <a:p>
            <a:pPr marL="342900" lvl="0" indent="-342900" algn="ctr" eaLnBrk="0" hangingPunct="0">
              <a:spcBef>
                <a:spcPct val="20000"/>
              </a:spcBef>
              <a:buClr>
                <a:srgbClr val="00B050"/>
              </a:buClr>
              <a:buSzPct val="100000"/>
            </a:pPr>
            <a:r>
              <a:rPr lang="es-ES" b="1" kern="0" dirty="0" smtClean="0">
                <a:solidFill>
                  <a:srgbClr val="00B050"/>
                </a:solidFill>
                <a:latin typeface="Rockwell" pitchFamily="18" charset="0"/>
                <a:cs typeface="+mn-cs"/>
              </a:rPr>
              <a:t>3° VÍA: </a:t>
            </a:r>
          </a:p>
          <a:p>
            <a:pPr marL="342900" lvl="0" indent="-342900" algn="ctr" eaLnBrk="0" hangingPunct="0">
              <a:spcBef>
                <a:spcPct val="20000"/>
              </a:spcBef>
              <a:buClr>
                <a:srgbClr val="00B050"/>
              </a:buClr>
              <a:buSzPct val="100000"/>
            </a:pPr>
            <a:r>
              <a:rPr lang="es-ES" b="1" kern="0" dirty="0" smtClean="0">
                <a:solidFill>
                  <a:srgbClr val="00B050"/>
                </a:solidFill>
                <a:latin typeface="Rockwell" pitchFamily="18" charset="0"/>
                <a:cs typeface="+mn-cs"/>
              </a:rPr>
              <a:t>adhesión extrema a determinada corriente  historiográfica.</a:t>
            </a:r>
          </a:p>
        </p:txBody>
      </p:sp>
      <p:sp>
        <p:nvSpPr>
          <p:cNvPr id="6" name="5 Marcador de número de diapositiva"/>
          <p:cNvSpPr>
            <a:spLocks noGrp="1"/>
          </p:cNvSpPr>
          <p:nvPr>
            <p:ph type="sldNum" sz="quarter" idx="12"/>
          </p:nvPr>
        </p:nvSpPr>
        <p:spPr/>
        <p:txBody>
          <a:bodyPr/>
          <a:lstStyle/>
          <a:p>
            <a:pPr>
              <a:defRPr/>
            </a:pPr>
            <a:fld id="{7FE74AE2-A5A1-465B-B696-33B690004B13}" type="slidenum">
              <a:rPr lang="en-US" smtClean="0"/>
              <a:pPr>
                <a:defRPr/>
              </a:pPr>
              <a:t>64</a:t>
            </a:fld>
            <a:endParaRPr lang="en-US" dirty="0"/>
          </a:p>
        </p:txBody>
      </p:sp>
    </p:spTree>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3" name="2 Marcador de contenido"/>
          <p:cNvSpPr>
            <a:spLocks noGrp="1"/>
          </p:cNvSpPr>
          <p:nvPr>
            <p:ph idx="1"/>
          </p:nvPr>
        </p:nvSpPr>
        <p:spPr>
          <a:xfrm>
            <a:off x="285720" y="1785926"/>
            <a:ext cx="8734455" cy="4429156"/>
          </a:xfrm>
        </p:spPr>
        <p:txBody>
          <a:bodyPr/>
          <a:lstStyle/>
          <a:p>
            <a:pPr>
              <a:buClr>
                <a:srgbClr val="7030A0"/>
              </a:buClr>
              <a:buFont typeface="Wingdings" pitchFamily="2" charset="2"/>
              <a:buChar char="q"/>
            </a:pPr>
            <a:endParaRPr lang="es-ES" sz="2200" dirty="0" smtClean="0">
              <a:latin typeface="Verdana" pitchFamily="34" charset="0"/>
              <a:ea typeface="Verdana" pitchFamily="34" charset="0"/>
              <a:cs typeface="Verdana" pitchFamily="34" charset="0"/>
            </a:endParaRPr>
          </a:p>
          <a:p>
            <a:pPr>
              <a:buClr>
                <a:srgbClr val="7030A0"/>
              </a:buClr>
              <a:buFont typeface="Wingdings" pitchFamily="2" charset="2"/>
              <a:buChar char="q"/>
            </a:pPr>
            <a:r>
              <a:rPr lang="es-ES" sz="2000" dirty="0" smtClean="0">
                <a:latin typeface="Verdana" pitchFamily="34" charset="0"/>
                <a:ea typeface="Verdana" pitchFamily="34" charset="0"/>
                <a:cs typeface="Verdana" pitchFamily="34" charset="0"/>
              </a:rPr>
              <a:t>La historia profesional no impone una opinión determinada sobre los hechos del pasado, sino los criterios que deben satisfacer los argumentos para ser aceptados.</a:t>
            </a:r>
          </a:p>
          <a:p>
            <a:pPr>
              <a:buClr>
                <a:srgbClr val="7030A0"/>
              </a:buClr>
              <a:buNone/>
            </a:pPr>
            <a:endParaRPr lang="es-ES" sz="2000" dirty="0" smtClean="0">
              <a:latin typeface="Verdana" pitchFamily="34" charset="0"/>
              <a:ea typeface="Verdana" pitchFamily="34" charset="0"/>
              <a:cs typeface="Verdana" pitchFamily="34" charset="0"/>
            </a:endParaRPr>
          </a:p>
          <a:p>
            <a:pPr>
              <a:buClr>
                <a:srgbClr val="7030A0"/>
              </a:buClr>
              <a:buFont typeface="Wingdings" pitchFamily="2" charset="2"/>
              <a:buChar char="q"/>
            </a:pPr>
            <a:r>
              <a:rPr lang="es-ES" sz="2000" dirty="0" smtClean="0">
                <a:latin typeface="Verdana" pitchFamily="34" charset="0"/>
                <a:ea typeface="Verdana" pitchFamily="34" charset="0"/>
                <a:cs typeface="Verdana" pitchFamily="34" charset="0"/>
              </a:rPr>
              <a:t>Este abordaje permite ver mejor las dificultades del trayecto que lleva de la memoria a la historia.</a:t>
            </a:r>
          </a:p>
          <a:p>
            <a:pPr>
              <a:buClr>
                <a:srgbClr val="7030A0"/>
              </a:buClr>
              <a:buNone/>
            </a:pPr>
            <a:endParaRPr lang="es-ES" sz="2000" dirty="0" smtClean="0">
              <a:latin typeface="Verdana" pitchFamily="34" charset="0"/>
              <a:ea typeface="Verdana" pitchFamily="34" charset="0"/>
              <a:cs typeface="Verdana" pitchFamily="34" charset="0"/>
            </a:endParaRPr>
          </a:p>
          <a:p>
            <a:pPr>
              <a:buClr>
                <a:srgbClr val="7030A0"/>
              </a:buClr>
              <a:buFont typeface="Wingdings" pitchFamily="2" charset="2"/>
              <a:buChar char="q"/>
            </a:pPr>
            <a:r>
              <a:rPr lang="es-ES" sz="2000" dirty="0" smtClean="0">
                <a:latin typeface="Verdana" pitchFamily="34" charset="0"/>
                <a:ea typeface="Verdana" pitchFamily="34" charset="0"/>
                <a:cs typeface="Verdana" pitchFamily="34" charset="0"/>
              </a:rPr>
              <a:t> Ese trayecto debe hacerse, para superar el monopolio de los relatos memoriales y hacer del pasado un objeto de trabajo histórico.</a:t>
            </a:r>
          </a:p>
          <a:p>
            <a:pPr>
              <a:buFont typeface="Wingdings" pitchFamily="2" charset="2"/>
              <a:buChar char="q"/>
            </a:pPr>
            <a:endParaRPr lang="es-ES" sz="2200" dirty="0" smtClean="0">
              <a:latin typeface="Verdana" pitchFamily="34" charset="0"/>
              <a:ea typeface="Verdana" pitchFamily="34" charset="0"/>
              <a:cs typeface="Verdana" pitchFamily="34" charset="0"/>
            </a:endParaRPr>
          </a:p>
        </p:txBody>
      </p:sp>
      <p:graphicFrame>
        <p:nvGraphicFramePr>
          <p:cNvPr id="7" name="6 Diagrama"/>
          <p:cNvGraphicFramePr/>
          <p:nvPr/>
        </p:nvGraphicFramePr>
        <p:xfrm>
          <a:off x="500034" y="0"/>
          <a:ext cx="4286280" cy="16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4643438" y="357166"/>
            <a:ext cx="4032244" cy="1040285"/>
          </a:xfrm>
          <a:prstGeom prst="rect">
            <a:avLst/>
          </a:prstGeom>
        </p:spPr>
        <p:txBody>
          <a:bodyPr wrap="square">
            <a:spAutoFit/>
          </a:bodyPr>
          <a:lstStyle/>
          <a:p>
            <a:pPr marL="342900" lvl="0" indent="-342900" algn="ctr" eaLnBrk="0" hangingPunct="0">
              <a:spcBef>
                <a:spcPct val="20000"/>
              </a:spcBef>
              <a:buClr>
                <a:srgbClr val="7030A0"/>
              </a:buClr>
              <a:buSzPct val="100000"/>
            </a:pPr>
            <a:r>
              <a:rPr lang="es-ES" sz="2800" b="1" kern="0" dirty="0" smtClean="0">
                <a:solidFill>
                  <a:srgbClr val="7030A0"/>
                </a:solidFill>
                <a:latin typeface="Rockwell" pitchFamily="18" charset="0"/>
                <a:cs typeface="+mn-cs"/>
              </a:rPr>
              <a:t>4° VÍA: </a:t>
            </a:r>
          </a:p>
          <a:p>
            <a:pPr marL="342900" lvl="0" indent="-342900" algn="ctr" eaLnBrk="0" hangingPunct="0">
              <a:spcBef>
                <a:spcPct val="20000"/>
              </a:spcBef>
              <a:buClr>
                <a:srgbClr val="7030A0"/>
              </a:buClr>
              <a:buSzPct val="100000"/>
            </a:pPr>
            <a:r>
              <a:rPr lang="es-ES" sz="2800" b="1" kern="0" dirty="0" smtClean="0">
                <a:solidFill>
                  <a:srgbClr val="7030A0"/>
                </a:solidFill>
                <a:latin typeface="Rockwell" pitchFamily="18" charset="0"/>
                <a:cs typeface="+mn-cs"/>
              </a:rPr>
              <a:t>memoria e historia</a:t>
            </a:r>
          </a:p>
        </p:txBody>
      </p:sp>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65</a:t>
            </a:fld>
            <a:endParaRPr lang="en-US" dirty="0"/>
          </a:p>
        </p:txBody>
      </p:sp>
    </p:spTree>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28662" y="357166"/>
            <a:ext cx="6786610" cy="1143000"/>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sz="2400" b="1" dirty="0" smtClean="0">
                <a:solidFill>
                  <a:srgbClr val="002060"/>
                </a:solidFill>
                <a:latin typeface="Rockwell" pitchFamily="18" charset="0"/>
              </a:rPr>
              <a:t>Los resultados de la mitificación.</a:t>
            </a:r>
            <a:br>
              <a:rPr lang="es-ES" sz="2400" b="1" dirty="0" smtClean="0">
                <a:solidFill>
                  <a:srgbClr val="002060"/>
                </a:solidFill>
                <a:latin typeface="Rockwell" pitchFamily="18" charset="0"/>
              </a:rPr>
            </a:br>
            <a:r>
              <a:rPr lang="es-ES" sz="2400" b="1" dirty="0" smtClean="0">
                <a:solidFill>
                  <a:srgbClr val="002060"/>
                </a:solidFill>
                <a:latin typeface="Rockwell" pitchFamily="18" charset="0"/>
              </a:rPr>
              <a:t>¿La historia como espectáculo?</a:t>
            </a:r>
            <a:br>
              <a:rPr lang="es-ES" sz="2400" b="1" dirty="0" smtClean="0">
                <a:solidFill>
                  <a:srgbClr val="002060"/>
                </a:solidFill>
                <a:latin typeface="Rockwell" pitchFamily="18" charset="0"/>
              </a:rPr>
            </a:br>
            <a:endParaRPr lang="es-ES" sz="2400" b="1" dirty="0">
              <a:solidFill>
                <a:srgbClr val="002060"/>
              </a:solidFill>
              <a:latin typeface="Rockwell" pitchFamily="18" charset="0"/>
            </a:endParaRPr>
          </a:p>
        </p:txBody>
      </p:sp>
      <p:sp>
        <p:nvSpPr>
          <p:cNvPr id="3" name="2 Marcador de contenido"/>
          <p:cNvSpPr>
            <a:spLocks noGrp="1"/>
          </p:cNvSpPr>
          <p:nvPr>
            <p:ph idx="4294967295"/>
          </p:nvPr>
        </p:nvSpPr>
        <p:spPr>
          <a:xfrm>
            <a:off x="571472" y="1905000"/>
            <a:ext cx="8358246" cy="4738688"/>
          </a:xfrm>
        </p:spPr>
        <p:txBody>
          <a:bodyPr/>
          <a:lstStyle/>
          <a:p>
            <a:r>
              <a:rPr lang="es-ES_tradnl" sz="2000" dirty="0" smtClean="0">
                <a:solidFill>
                  <a:srgbClr val="002060"/>
                </a:solidFill>
                <a:latin typeface="Verdana" pitchFamily="34" charset="0"/>
                <a:ea typeface="Verdana" pitchFamily="34" charset="0"/>
                <a:cs typeface="Verdana" pitchFamily="34" charset="0"/>
              </a:rPr>
              <a:t>La espectacularización de los acontecimientos históricos los entrega a un pasado mitológico, una ocasión para entretener, no un espacio para reflexionar.</a:t>
            </a:r>
          </a:p>
          <a:p>
            <a:pPr>
              <a:buNone/>
            </a:pPr>
            <a:endParaRPr lang="es-ES" sz="2000" dirty="0" smtClean="0">
              <a:solidFill>
                <a:srgbClr val="002060"/>
              </a:solidFill>
              <a:latin typeface="Verdana" pitchFamily="34" charset="0"/>
              <a:ea typeface="Verdana" pitchFamily="34" charset="0"/>
              <a:cs typeface="Verdana" pitchFamily="34" charset="0"/>
            </a:endParaRPr>
          </a:p>
          <a:p>
            <a:r>
              <a:rPr lang="es-ES_tradnl" sz="2000" dirty="0" smtClean="0">
                <a:solidFill>
                  <a:srgbClr val="002060"/>
                </a:solidFill>
                <a:latin typeface="Verdana" pitchFamily="34" charset="0"/>
                <a:ea typeface="Verdana" pitchFamily="34" charset="0"/>
                <a:cs typeface="Verdana" pitchFamily="34" charset="0"/>
              </a:rPr>
              <a:t>¿Qué queda como alternativa? Las decenas de óptimos libros de historia producida en estos cincuenta años. Pero es un material para un par de miles de personas, no para millones. Por lo cual tenemos, de un lado, la reflexión científica (para pocos), del otro, el espectáculo (para todos). </a:t>
            </a:r>
          </a:p>
          <a:p>
            <a:endParaRPr lang="es-ES" sz="2000" dirty="0" smtClean="0">
              <a:solidFill>
                <a:srgbClr val="002060"/>
              </a:solidFill>
              <a:latin typeface="Verdana" pitchFamily="34" charset="0"/>
              <a:ea typeface="Verdana" pitchFamily="34" charset="0"/>
              <a:cs typeface="Verdana" pitchFamily="34" charset="0"/>
            </a:endParaRPr>
          </a:p>
          <a:p>
            <a:r>
              <a:rPr lang="es-ES_tradnl" sz="2000" dirty="0" smtClean="0">
                <a:solidFill>
                  <a:srgbClr val="002060"/>
                </a:solidFill>
                <a:latin typeface="Verdana" pitchFamily="34" charset="0"/>
                <a:ea typeface="Verdana" pitchFamily="34" charset="0"/>
                <a:cs typeface="Verdana" pitchFamily="34" charset="0"/>
              </a:rPr>
              <a:t>Lo que nos falta es precisamente </a:t>
            </a:r>
            <a:r>
              <a:rPr lang="es-ES_tradnl" sz="2000" b="1" dirty="0" smtClean="0">
                <a:solidFill>
                  <a:srgbClr val="002060"/>
                </a:solidFill>
                <a:latin typeface="Verdana" pitchFamily="34" charset="0"/>
                <a:ea typeface="Verdana" pitchFamily="34" charset="0"/>
                <a:cs typeface="Verdana" pitchFamily="34" charset="0"/>
              </a:rPr>
              <a:t>un espacio de reflexión. </a:t>
            </a:r>
          </a:p>
          <a:p>
            <a:endParaRPr lang="es-ES" sz="2000" dirty="0" smtClean="0">
              <a:solidFill>
                <a:srgbClr val="002060"/>
              </a:solidFill>
              <a:latin typeface="Verdana" pitchFamily="34" charset="0"/>
              <a:ea typeface="Verdana" pitchFamily="34" charset="0"/>
              <a:cs typeface="Verdana" pitchFamily="34" charset="0"/>
            </a:endParaRPr>
          </a:p>
          <a:p>
            <a:pPr>
              <a:buNone/>
            </a:pPr>
            <a:r>
              <a:rPr lang="es-ES" sz="1800" i="1" dirty="0" smtClean="0">
                <a:solidFill>
                  <a:srgbClr val="002060"/>
                </a:solidFill>
                <a:latin typeface="Verdana" pitchFamily="34" charset="0"/>
                <a:ea typeface="Verdana" pitchFamily="34" charset="0"/>
                <a:cs typeface="Verdana" pitchFamily="34" charset="0"/>
              </a:rPr>
              <a:t>Eco, Umberto, La historia reciente como espectáculo, en La Nación, febrero de 1995</a:t>
            </a:r>
          </a:p>
          <a:p>
            <a:pPr>
              <a:buNone/>
            </a:pPr>
            <a:r>
              <a:rPr lang="es-ES" sz="1800" i="1" dirty="0" smtClean="0">
                <a:solidFill>
                  <a:srgbClr val="002060"/>
                </a:solidFill>
                <a:latin typeface="Verdana" pitchFamily="34" charset="0"/>
                <a:ea typeface="Verdana" pitchFamily="34" charset="0"/>
                <a:cs typeface="Verdana" pitchFamily="34" charset="0"/>
              </a:rPr>
              <a:t> </a:t>
            </a:r>
          </a:p>
          <a:p>
            <a:endParaRPr lang="es-ES" sz="2000" dirty="0">
              <a:solidFill>
                <a:srgbClr val="002060"/>
              </a:solidFill>
              <a:latin typeface="Verdana" pitchFamily="34" charset="0"/>
              <a:ea typeface="Verdana" pitchFamily="34" charset="0"/>
              <a:cs typeface="Verdana" pitchFamily="34" charset="0"/>
            </a:endParaRPr>
          </a:p>
        </p:txBody>
      </p:sp>
      <p:pic>
        <p:nvPicPr>
          <p:cNvPr id="1028" name="Picture 4" descr="http://notasmoleskine.blogspot.com/2006/05/eco-vs-dan-brown.html">
            <a:hlinkClick r:id="rId2"/>
          </p:cNvPr>
          <p:cNvPicPr>
            <a:picLocks noChangeAspect="1" noChangeArrowheads="1"/>
          </p:cNvPicPr>
          <p:nvPr/>
        </p:nvPicPr>
        <p:blipFill>
          <a:blip r:embed="rId3" cstate="print"/>
          <a:srcRect/>
          <a:stretch>
            <a:fillRect/>
          </a:stretch>
        </p:blipFill>
        <p:spPr bwMode="auto">
          <a:xfrm>
            <a:off x="7715272" y="60980"/>
            <a:ext cx="1062039" cy="1467762"/>
          </a:xfrm>
          <a:prstGeom prst="rect">
            <a:avLst/>
          </a:prstGeom>
          <a:ln>
            <a:noFill/>
          </a:ln>
          <a:effectLst>
            <a:softEdge rad="112500"/>
          </a:effectLst>
        </p:spPr>
      </p:pic>
      <p:sp>
        <p:nvSpPr>
          <p:cNvPr id="5" name="4 Marcador de número de diapositiva"/>
          <p:cNvSpPr>
            <a:spLocks noGrp="1"/>
          </p:cNvSpPr>
          <p:nvPr>
            <p:ph type="sldNum" sz="quarter" idx="12"/>
          </p:nvPr>
        </p:nvSpPr>
        <p:spPr/>
        <p:txBody>
          <a:bodyPr/>
          <a:lstStyle/>
          <a:p>
            <a:pPr>
              <a:defRPr/>
            </a:pPr>
            <a:fld id="{2D082CE9-A119-4EA3-B7B0-410CD2B2DA5F}" type="slidenum">
              <a:rPr lang="en-US" smtClean="0"/>
              <a:pPr>
                <a:defRPr/>
              </a:pPr>
              <a:t>66</a:t>
            </a:fld>
            <a:endParaRPr lang="en-US" dirty="0"/>
          </a:p>
        </p:txBody>
      </p:sp>
    </p:spTree>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Título"/>
          <p:cNvSpPr>
            <a:spLocks noGrp="1"/>
          </p:cNvSpPr>
          <p:nvPr>
            <p:ph type="title" idx="4294967295"/>
          </p:nvPr>
        </p:nvSpPr>
        <p:spPr>
          <a:xfrm>
            <a:off x="285720" y="285728"/>
            <a:ext cx="7772400" cy="842963"/>
          </a:xfrm>
          <a:solidFill>
            <a:srgbClr val="00B0F0"/>
          </a:solidFill>
          <a:ln>
            <a:solidFill>
              <a:schemeClr val="accent6">
                <a:lumMod val="20000"/>
                <a:lumOff val="80000"/>
              </a:schemeClr>
            </a:solidFill>
          </a:ln>
          <a:scene3d>
            <a:camera prst="orthographicFront"/>
            <a:lightRig rig="balanced" dir="t">
              <a:rot lat="0" lon="0" rev="19200000"/>
            </a:lightRig>
          </a:scene3d>
          <a:sp3d contourW="12700" prstMaterial="matte">
            <a:bevelT w="60000" h="50800"/>
            <a:contourClr>
              <a:schemeClr val="accent1">
                <a:shade val="60000"/>
                <a:satMod val="110000"/>
              </a:schemeClr>
            </a:contourClr>
          </a:sp3d>
        </p:spPr>
        <p:style>
          <a:lnRef idx="0">
            <a:schemeClr val="accent1"/>
          </a:lnRef>
          <a:fillRef idx="3">
            <a:schemeClr val="accent1"/>
          </a:fillRef>
          <a:effectRef idx="3">
            <a:schemeClr val="accent1"/>
          </a:effectRef>
          <a:fontRef idx="minor">
            <a:schemeClr val="lt1"/>
          </a:fontRef>
        </p:style>
        <p:txBody>
          <a:bodyPr vert="horz" anchor="ctr">
            <a:normAutofit fontScale="90000"/>
          </a:bodyPr>
          <a:lstStyle/>
          <a:p>
            <a:pPr algn="ctr">
              <a:defRPr/>
            </a:pPr>
            <a:r>
              <a:rPr lang="es-ES" sz="3200" dirty="0" smtClean="0">
                <a:ln>
                  <a:solidFill>
                    <a:srgbClr val="002060"/>
                  </a:solidFill>
                </a:ln>
                <a:solidFill>
                  <a:srgbClr val="002060"/>
                </a:solidFill>
                <a:effectLst/>
                <a:latin typeface="Rockwell" pitchFamily="18" charset="0"/>
                <a:ea typeface="Times New Roman" pitchFamily="18" charset="0"/>
                <a:cs typeface="Arial" charset="0"/>
              </a:rPr>
              <a:t>III. AFIRMACIÓN DEL MUNDO REAL</a:t>
            </a:r>
            <a:br>
              <a:rPr lang="es-ES" sz="3200" dirty="0" smtClean="0">
                <a:ln>
                  <a:solidFill>
                    <a:srgbClr val="002060"/>
                  </a:solidFill>
                </a:ln>
                <a:solidFill>
                  <a:srgbClr val="002060"/>
                </a:solidFill>
                <a:effectLst/>
                <a:latin typeface="Rockwell" pitchFamily="18" charset="0"/>
                <a:ea typeface="Times New Roman" pitchFamily="18" charset="0"/>
                <a:cs typeface="Arial" charset="0"/>
              </a:rPr>
            </a:br>
            <a:endParaRPr lang="es-ES" sz="3200" dirty="0" smtClean="0">
              <a:ln>
                <a:solidFill>
                  <a:srgbClr val="002060"/>
                </a:solidFill>
              </a:ln>
              <a:solidFill>
                <a:srgbClr val="002060"/>
              </a:solidFill>
              <a:effectLst/>
              <a:latin typeface="Rockwell" pitchFamily="18" charset="0"/>
              <a:ea typeface="Times New Roman" pitchFamily="18" charset="0"/>
              <a:cs typeface="Arial" charset="0"/>
            </a:endParaRPr>
          </a:p>
        </p:txBody>
      </p:sp>
      <p:sp>
        <p:nvSpPr>
          <p:cNvPr id="140291" name="2 Marcador de contenido"/>
          <p:cNvSpPr>
            <a:spLocks noGrp="1"/>
          </p:cNvSpPr>
          <p:nvPr>
            <p:ph idx="4294967295"/>
          </p:nvPr>
        </p:nvSpPr>
        <p:spPr>
          <a:xfrm>
            <a:off x="357158" y="1643063"/>
            <a:ext cx="8572560" cy="5000647"/>
          </a:xfrm>
          <a:solidFill>
            <a:schemeClr val="accent2">
              <a:lumMod val="60000"/>
              <a:lumOff val="40000"/>
            </a:schemeClr>
          </a:solidFill>
        </p:spPr>
        <p:txBody>
          <a:bodyPr>
            <a:noAutofit/>
          </a:bodyPr>
          <a:lstStyle/>
          <a:p>
            <a:pPr>
              <a:buClr>
                <a:schemeClr val="tx2">
                  <a:lumMod val="50000"/>
                </a:schemeClr>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a:buClr>
                <a:schemeClr val="tx2">
                  <a:lumMod val="50000"/>
                </a:schemeClr>
              </a:buClr>
              <a:buFont typeface="Wingdings" pitchFamily="2" charset="2"/>
              <a:buChar char="Ø"/>
            </a:pPr>
            <a:r>
              <a:rPr lang="es-ES" sz="2000" dirty="0" smtClean="0">
                <a:solidFill>
                  <a:srgbClr val="002060"/>
                </a:solidFill>
                <a:latin typeface="Verdana" pitchFamily="34" charset="0"/>
                <a:ea typeface="Verdana" pitchFamily="34" charset="0"/>
                <a:cs typeface="Verdana" pitchFamily="34" charset="0"/>
              </a:rPr>
              <a:t>¿Qué pasó con el mundo real como objeto de la historia? ¿Existe un nuevo objeto de la historia? </a:t>
            </a:r>
          </a:p>
          <a:p>
            <a:pPr>
              <a:buClr>
                <a:schemeClr val="tx2">
                  <a:lumMod val="50000"/>
                </a:schemeClr>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a:buClr>
                <a:schemeClr val="tx2">
                  <a:lumMod val="50000"/>
                </a:schemeClr>
              </a:buClr>
              <a:buFont typeface="Wingdings" pitchFamily="2" charset="2"/>
              <a:buChar char="Ø"/>
            </a:pPr>
            <a:r>
              <a:rPr lang="es-ES" sz="2000" dirty="0" smtClean="0">
                <a:solidFill>
                  <a:srgbClr val="002060"/>
                </a:solidFill>
                <a:latin typeface="Verdana" pitchFamily="34" charset="0"/>
                <a:ea typeface="Verdana" pitchFamily="34" charset="0"/>
                <a:cs typeface="Verdana" pitchFamily="34" charset="0"/>
              </a:rPr>
              <a:t>Multiplicidad de temas y enfoques entran en la historia con fuerza y con escepticismo en la concepción del mundo real. </a:t>
            </a:r>
          </a:p>
          <a:p>
            <a:pPr>
              <a:buClr>
                <a:schemeClr val="tx2">
                  <a:lumMod val="50000"/>
                </a:schemeClr>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a:p>
            <a:pPr>
              <a:buClr>
                <a:schemeClr val="tx2">
                  <a:lumMod val="50000"/>
                </a:schemeClr>
              </a:buClr>
              <a:buNone/>
            </a:pPr>
            <a:endParaRPr lang="es-ES" sz="2000" dirty="0" smtClean="0">
              <a:solidFill>
                <a:srgbClr val="002060"/>
              </a:solidFill>
              <a:latin typeface="Verdana" pitchFamily="34" charset="0"/>
              <a:ea typeface="Verdana" pitchFamily="34" charset="0"/>
              <a:cs typeface="Verdana" pitchFamily="34" charset="0"/>
            </a:endParaRPr>
          </a:p>
          <a:p>
            <a:pPr>
              <a:buClr>
                <a:schemeClr val="tx2">
                  <a:lumMod val="50000"/>
                </a:schemeClr>
              </a:buClr>
              <a:buFont typeface="Wingdings" pitchFamily="2" charset="2"/>
              <a:buChar char="Ø"/>
            </a:pPr>
            <a:r>
              <a:rPr lang="es-ES" sz="2000" dirty="0" smtClean="0">
                <a:solidFill>
                  <a:srgbClr val="002060"/>
                </a:solidFill>
                <a:latin typeface="Verdana" pitchFamily="34" charset="0"/>
                <a:ea typeface="Verdana" pitchFamily="34" charset="0"/>
                <a:cs typeface="Verdana" pitchFamily="34" charset="0"/>
              </a:rPr>
              <a:t>Esta expectativa puede sintetizarse en la inquietud por la diversidad implícita en la constitución de la sociedad, que lleva en muchos casos a aceptar teorías que cuestionan la posibilidad de conocer el mundo real. </a:t>
            </a:r>
          </a:p>
          <a:p>
            <a:pPr>
              <a:buClr>
                <a:schemeClr val="tx2">
                  <a:lumMod val="50000"/>
                </a:schemeClr>
              </a:buClr>
              <a:buFont typeface="Wingdings" pitchFamily="2" charset="2"/>
              <a:buChar char="Ø"/>
            </a:pPr>
            <a:endParaRPr lang="es-ES" sz="2000" dirty="0" smtClean="0">
              <a:solidFill>
                <a:srgbClr val="002060"/>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A803EA16-029A-41E6-BD47-F405E926E27A}" type="slidenum">
              <a:rPr lang="es-ES" smtClean="0"/>
              <a:pPr>
                <a:defRPr/>
              </a:pPr>
              <a:t>67</a:t>
            </a:fld>
            <a:endParaRPr lang="es-ES" dirty="0"/>
          </a:p>
        </p:txBody>
      </p:sp>
    </p:spTree>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928802"/>
            <a:ext cx="8663017" cy="4286280"/>
          </a:xfrm>
          <a:solidFill>
            <a:srgbClr val="99CCFF"/>
          </a:solidFill>
          <a:ln w="76200">
            <a:solidFill>
              <a:srgbClr val="99CCFF"/>
            </a:solidFill>
          </a:ln>
          <a:effectLst/>
        </p:spPr>
        <p:txBody>
          <a:bodyPr/>
          <a:lstStyle/>
          <a:p>
            <a:pPr indent="449263" algn="just">
              <a:buClr>
                <a:srgbClr val="002060"/>
              </a:buClr>
              <a:buFont typeface="Wingdings" pitchFamily="2" charset="2"/>
              <a:buChar char="Ø"/>
            </a:pPr>
            <a:r>
              <a:rPr lang="es-ES" sz="2000" dirty="0" smtClean="0">
                <a:solidFill>
                  <a:srgbClr val="002060"/>
                </a:solidFill>
                <a:effectLst/>
                <a:latin typeface="Verdana" pitchFamily="34" charset="0"/>
                <a:ea typeface="Verdana" pitchFamily="34" charset="0"/>
                <a:cs typeface="Verdana" pitchFamily="34" charset="0"/>
              </a:rPr>
              <a:t>Lo que  aparece claro es que se </a:t>
            </a:r>
            <a:r>
              <a:rPr lang="es-ES" sz="2000" b="1" dirty="0" smtClean="0">
                <a:solidFill>
                  <a:srgbClr val="002060"/>
                </a:solidFill>
                <a:effectLst/>
                <a:latin typeface="Verdana" pitchFamily="34" charset="0"/>
                <a:ea typeface="Verdana" pitchFamily="34" charset="0"/>
                <a:cs typeface="Verdana" pitchFamily="34" charset="0"/>
              </a:rPr>
              <a:t>intenta un verdadero cambio epistemológico</a:t>
            </a:r>
            <a:r>
              <a:rPr lang="es-ES" sz="2000" b="1" i="1" dirty="0" smtClean="0">
                <a:solidFill>
                  <a:srgbClr val="002060"/>
                </a:solidFill>
                <a:effectLst/>
                <a:latin typeface="Verdana" pitchFamily="34" charset="0"/>
                <a:ea typeface="Verdana" pitchFamily="34" charset="0"/>
                <a:cs typeface="Verdana" pitchFamily="34" charset="0"/>
              </a:rPr>
              <a:t> </a:t>
            </a:r>
            <a:r>
              <a:rPr lang="es-ES" sz="2000" b="1" dirty="0" smtClean="0">
                <a:solidFill>
                  <a:srgbClr val="002060"/>
                </a:solidFill>
                <a:effectLst/>
                <a:latin typeface="Verdana" pitchFamily="34" charset="0"/>
                <a:ea typeface="Verdana" pitchFamily="34" charset="0"/>
                <a:cs typeface="Verdana" pitchFamily="34" charset="0"/>
              </a:rPr>
              <a:t>que afecta a la historia</a:t>
            </a:r>
            <a:r>
              <a:rPr lang="es-ES" sz="2000" dirty="0" smtClean="0">
                <a:solidFill>
                  <a:srgbClr val="002060"/>
                </a:solidFill>
                <a:effectLst/>
                <a:latin typeface="Verdana" pitchFamily="34" charset="0"/>
                <a:ea typeface="Verdana" pitchFamily="34" charset="0"/>
                <a:cs typeface="Verdana" pitchFamily="34" charset="0"/>
              </a:rPr>
              <a:t>, en el sentido de una nueva forma de concebir la realidad y las posibilidades de la ciencia para conocerla.</a:t>
            </a:r>
          </a:p>
          <a:p>
            <a:pPr indent="449263" algn="just">
              <a:buClr>
                <a:srgbClr val="002060"/>
              </a:buClr>
              <a:buNone/>
            </a:pPr>
            <a:endParaRPr lang="es-ES" sz="2000" dirty="0" smtClean="0">
              <a:solidFill>
                <a:srgbClr val="002060"/>
              </a:solidFill>
              <a:effectLst/>
              <a:latin typeface="Verdana" pitchFamily="34" charset="0"/>
              <a:ea typeface="Verdana" pitchFamily="34" charset="0"/>
              <a:cs typeface="Verdana" pitchFamily="34" charset="0"/>
            </a:endParaRPr>
          </a:p>
          <a:p>
            <a:pPr indent="449263" algn="just">
              <a:buClr>
                <a:srgbClr val="002060"/>
              </a:buClr>
              <a:buFont typeface="Wingdings" pitchFamily="2" charset="2"/>
              <a:buChar char="Ø"/>
            </a:pPr>
            <a:r>
              <a:rPr lang="es-ES" sz="2000" dirty="0" smtClean="0">
                <a:solidFill>
                  <a:srgbClr val="002060"/>
                </a:solidFill>
                <a:latin typeface="Verdana" pitchFamily="34" charset="0"/>
                <a:ea typeface="Verdana" pitchFamily="34" charset="0"/>
                <a:cs typeface="Verdana" pitchFamily="34" charset="0"/>
              </a:rPr>
              <a:t> La realidad aparece fragmentada y los discursos que se refieren a ella deben ser considerados como diversas representaciones de realidades.</a:t>
            </a:r>
          </a:p>
          <a:p>
            <a:pPr indent="449263" algn="just">
              <a:buClr>
                <a:srgbClr val="002060"/>
              </a:buClr>
              <a:buFont typeface="Wingdings" pitchFamily="2" charset="2"/>
              <a:buChar char="Ø"/>
            </a:pPr>
            <a:endParaRPr lang="es-ES" sz="2000" dirty="0" smtClean="0">
              <a:solidFill>
                <a:srgbClr val="002060"/>
              </a:solidFill>
              <a:effectLst/>
              <a:latin typeface="Verdana" pitchFamily="34" charset="0"/>
              <a:ea typeface="Verdana" pitchFamily="34" charset="0"/>
              <a:cs typeface="Verdana" pitchFamily="34" charset="0"/>
            </a:endParaRPr>
          </a:p>
          <a:p>
            <a:pPr indent="449263" algn="just">
              <a:buClr>
                <a:srgbClr val="002060"/>
              </a:buClr>
              <a:buFont typeface="Wingdings" pitchFamily="2" charset="2"/>
              <a:buChar char="Ø"/>
            </a:pPr>
            <a:r>
              <a:rPr lang="es-ES" sz="2000" dirty="0" smtClean="0">
                <a:solidFill>
                  <a:srgbClr val="002060"/>
                </a:solidFill>
                <a:effectLst/>
                <a:latin typeface="Verdana" pitchFamily="34" charset="0"/>
                <a:ea typeface="Verdana" pitchFamily="34" charset="0"/>
                <a:cs typeface="Verdana" pitchFamily="34" charset="0"/>
              </a:rPr>
              <a:t> Hay un desplazamiento de una concepción realista de la historia a otra, en la que se examina el discurso histórico como un conjunto de representaciones.</a:t>
            </a:r>
            <a:endParaRPr lang="es-ES" sz="2000" dirty="0" smtClean="0">
              <a:effectLst/>
              <a:latin typeface="Verdana" pitchFamily="34" charset="0"/>
              <a:ea typeface="Verdana" pitchFamily="34" charset="0"/>
              <a:cs typeface="Verdana" pitchFamily="34" charset="0"/>
            </a:endParaRPr>
          </a:p>
          <a:p>
            <a:pPr indent="449263" algn="just"/>
            <a:endParaRPr lang="es-ES" sz="2000" dirty="0" smtClean="0">
              <a:effectLst/>
              <a:latin typeface="Verdana" pitchFamily="34" charset="0"/>
              <a:ea typeface="Verdana" pitchFamily="34" charset="0"/>
              <a:cs typeface="Verdana" pitchFamily="34" charset="0"/>
            </a:endParaRPr>
          </a:p>
          <a:p>
            <a:endParaRPr lang="es-ES" sz="2000" dirty="0">
              <a:effectLst/>
              <a:latin typeface="Verdana" pitchFamily="34" charset="0"/>
              <a:ea typeface="Verdana" pitchFamily="34" charset="0"/>
              <a:cs typeface="Verdana" pitchFamily="34" charset="0"/>
            </a:endParaRPr>
          </a:p>
        </p:txBody>
      </p:sp>
      <p:graphicFrame>
        <p:nvGraphicFramePr>
          <p:cNvPr id="6" name="5 Diagrama"/>
          <p:cNvGraphicFramePr/>
          <p:nvPr/>
        </p:nvGraphicFramePr>
        <p:xfrm>
          <a:off x="357158" y="214290"/>
          <a:ext cx="8501122"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68</a:t>
            </a:fld>
            <a:endParaRPr lang="en-US" dirty="0"/>
          </a:p>
        </p:txBody>
      </p:sp>
    </p:spTree>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idx="4294967295"/>
          </p:nvPr>
        </p:nvSpPr>
        <p:spPr>
          <a:xfrm>
            <a:off x="571472" y="285728"/>
            <a:ext cx="8129622" cy="1143000"/>
          </a:xfrm>
          <a:prstGeom prst="rect">
            <a:avLst/>
          </a:prstGeom>
          <a:solidFill>
            <a:srgbClr val="99CCFF"/>
          </a:solidFill>
        </p:spPr>
        <p:style>
          <a:lnRef idx="1">
            <a:schemeClr val="accent6"/>
          </a:lnRef>
          <a:fillRef idx="2">
            <a:schemeClr val="accent6"/>
          </a:fillRef>
          <a:effectRef idx="1">
            <a:schemeClr val="accent6"/>
          </a:effectRef>
          <a:fontRef idx="minor">
            <a:schemeClr val="dk1"/>
          </a:fontRef>
        </p:style>
        <p:txBody>
          <a:bodyPr/>
          <a:lstStyle/>
          <a:p>
            <a:pPr>
              <a:defRPr/>
            </a:pPr>
            <a:r>
              <a:rPr lang="es-ES" sz="2800" b="1" dirty="0" smtClean="0">
                <a:effectLst/>
                <a:latin typeface="Rockwell" pitchFamily="18" charset="0"/>
              </a:rPr>
              <a:t>Eric Hobsbawm, “</a:t>
            </a:r>
            <a:r>
              <a:rPr lang="es-ES" sz="2800" b="1" i="1" dirty="0" smtClean="0">
                <a:effectLst/>
                <a:latin typeface="Rockwell" pitchFamily="18" charset="0"/>
              </a:rPr>
              <a:t>Sobre la Historia”</a:t>
            </a:r>
            <a:r>
              <a:rPr lang="es-ES" sz="2800" b="1" dirty="0" smtClean="0">
                <a:effectLst/>
                <a:latin typeface="Rockwell" pitchFamily="18" charset="0"/>
              </a:rPr>
              <a:t>, 1998</a:t>
            </a:r>
            <a:r>
              <a:rPr lang="es-ES" sz="2800" b="1" dirty="0" smtClean="0">
                <a:latin typeface="Rockwell" pitchFamily="18" charset="0"/>
              </a:rPr>
              <a:t>.</a:t>
            </a:r>
            <a:br>
              <a:rPr lang="es-ES" sz="2800" b="1" dirty="0" smtClean="0">
                <a:latin typeface="Rockwell" pitchFamily="18" charset="0"/>
              </a:rPr>
            </a:br>
            <a:endParaRPr lang="es-ES" sz="2800" b="1" dirty="0" smtClean="0">
              <a:effectLst/>
              <a:latin typeface="Rockwell" pitchFamily="18" charset="0"/>
            </a:endParaRPr>
          </a:p>
        </p:txBody>
      </p:sp>
      <p:sp>
        <p:nvSpPr>
          <p:cNvPr id="3" name="2 Marcador de contenido"/>
          <p:cNvSpPr>
            <a:spLocks noGrp="1"/>
          </p:cNvSpPr>
          <p:nvPr>
            <p:ph idx="4294967295"/>
          </p:nvPr>
        </p:nvSpPr>
        <p:spPr>
          <a:xfrm>
            <a:off x="428596" y="1905000"/>
            <a:ext cx="8286808" cy="4595834"/>
          </a:xfrm>
          <a:solidFill>
            <a:srgbClr val="99FFCC"/>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sz="2000" dirty="0" smtClean="0"/>
              <a:t>Durante los últimos decenios se ha puesto de moda</a:t>
            </a:r>
            <a:r>
              <a:rPr lang="es-CL" sz="2000" dirty="0" smtClean="0"/>
              <a:t>…</a:t>
            </a:r>
            <a:r>
              <a:rPr lang="es-ES" sz="2000" dirty="0" smtClean="0"/>
              <a:t>negar que la realidad objetiva sea accesible</a:t>
            </a:r>
            <a:r>
              <a:rPr lang="es-CL" sz="2000" dirty="0" smtClean="0"/>
              <a:t>…</a:t>
            </a:r>
            <a:r>
              <a:rPr lang="es-ES" sz="2000" dirty="0" smtClean="0"/>
              <a:t>El pasado que estudiamos es una construcción de nuestra mente</a:t>
            </a:r>
            <a:r>
              <a:rPr lang="es-CL" sz="2000" dirty="0" smtClean="0"/>
              <a:t>…</a:t>
            </a:r>
            <a:r>
              <a:rPr lang="es-ES" sz="2000" dirty="0" smtClean="0"/>
              <a:t> Una de esas construcciones es tan válida como cualquier otra, tanto si se puede respaldar con lógica y hechos como si no... </a:t>
            </a:r>
          </a:p>
          <a:p>
            <a:r>
              <a:rPr lang="es-ES" sz="2000" dirty="0" smtClean="0"/>
              <a:t>…creo que sin la distinción entre lo que es y lo que no es, no puede haber historia. Cómo reunimos e interpretamos nuestra muestra escogida de datos verificables (que pueden incluir no solo lo que pasó, sino lo que la gente pensó de ello), es otra cosa.  </a:t>
            </a:r>
          </a:p>
          <a:p>
            <a:pPr algn="ctr">
              <a:buNone/>
            </a:pPr>
            <a:r>
              <a:rPr lang="es-ES" b="1" dirty="0" smtClean="0"/>
              <a:t>El relativismo no vale en la historia más de lo que vale ante los tribunales de justicia.</a:t>
            </a:r>
          </a:p>
        </p:txBody>
      </p:sp>
      <p:sp>
        <p:nvSpPr>
          <p:cNvPr id="4" name="3 Marcador de número de diapositiva"/>
          <p:cNvSpPr>
            <a:spLocks noGrp="1"/>
          </p:cNvSpPr>
          <p:nvPr>
            <p:ph type="sldNum" sz="quarter" idx="12"/>
          </p:nvPr>
        </p:nvSpPr>
        <p:spPr/>
        <p:txBody>
          <a:bodyPr/>
          <a:lstStyle/>
          <a:p>
            <a:pPr>
              <a:defRPr/>
            </a:pPr>
            <a:fld id="{2D082CE9-A119-4EA3-B7B0-410CD2B2DA5F}" type="slidenum">
              <a:rPr lang="en-US" smtClean="0"/>
              <a:pPr>
                <a:defRPr/>
              </a:pPr>
              <a:t>69</a:t>
            </a:fld>
            <a:endParaRPr lang="en-US" dirty="0"/>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500034" y="1071546"/>
            <a:ext cx="4857784" cy="4071966"/>
          </a:xfrm>
          <a:scene3d>
            <a:camera prst="orthographicFront" fov="0">
              <a:rot lat="0" lon="0" rev="0"/>
            </a:camera>
            <a:lightRig rig="glow" dir="t">
              <a:rot lat="0" lon="0" rev="6360000"/>
            </a:lightRig>
          </a:scene3d>
          <a:sp3d contourW="1000" prstMaterial="flat">
            <a:bevelT w="95250" h="101600" prst="angle"/>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a:lstStyle/>
          <a:p>
            <a:pPr algn="ctr" eaLnBrk="1" hangingPunct="1">
              <a:buFontTx/>
              <a:buNone/>
            </a:pPr>
            <a:r>
              <a:rPr lang="es-ES_tradnl"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Rockwell" pitchFamily="18" charset="0"/>
              </a:rPr>
              <a:t>A</a:t>
            </a:r>
            <a:endParaRPr lang="es-ES_tradn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a:p>
            <a:pPr algn="ctr" eaLnBrk="1" hangingPunct="1">
              <a:buFontTx/>
              <a:buNone/>
            </a:pPr>
            <a:r>
              <a:rPr lang="es-ES_tradn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 </a:t>
            </a:r>
            <a:r>
              <a:rPr lang="es-ES_tradnl" sz="2600" b="1" dirty="0" smtClean="0">
                <a:latin typeface="Verdana" pitchFamily="34" charset="0"/>
                <a:ea typeface="Verdana" pitchFamily="34" charset="0"/>
                <a:cs typeface="Verdana" pitchFamily="34" charset="0"/>
              </a:rPr>
              <a:t>1776/1789-1914: </a:t>
            </a:r>
          </a:p>
          <a:p>
            <a:pPr marL="0" indent="0" algn="ctr" eaLnBrk="1" hangingPunct="1">
              <a:buFontTx/>
              <a:buNone/>
            </a:pPr>
            <a:r>
              <a:rPr lang="es-ES_tradnl" sz="2600" b="1" dirty="0" smtClean="0">
                <a:latin typeface="Verdana" pitchFamily="34" charset="0"/>
                <a:ea typeface="Verdana" pitchFamily="34" charset="0"/>
                <a:cs typeface="Verdana" pitchFamily="34" charset="0"/>
              </a:rPr>
              <a:t>	la conformación del mundo capitalista (modernidad capitalista, </a:t>
            </a:r>
          </a:p>
          <a:p>
            <a:pPr algn="ctr" eaLnBrk="1" hangingPunct="1">
              <a:buFontTx/>
              <a:buNone/>
            </a:pPr>
            <a:r>
              <a:rPr lang="es-ES_tradnl" sz="2600" b="1" dirty="0" smtClean="0">
                <a:latin typeface="Verdana" pitchFamily="34" charset="0"/>
                <a:ea typeface="Verdana" pitchFamily="34" charset="0"/>
                <a:cs typeface="Verdana" pitchFamily="34" charset="0"/>
              </a:rPr>
              <a:t>industrial y liberal)</a:t>
            </a:r>
            <a:endParaRPr lang="es-ES" sz="2600" b="1" dirty="0" smtClean="0">
              <a:latin typeface="Verdana" pitchFamily="34" charset="0"/>
              <a:ea typeface="Verdana" pitchFamily="34" charset="0"/>
              <a:cs typeface="Verdana" pitchFamily="34" charset="0"/>
            </a:endParaRPr>
          </a:p>
        </p:txBody>
      </p:sp>
      <p:pic>
        <p:nvPicPr>
          <p:cNvPr id="10246" name="Picture 6" descr="ORDAGO%20DEL%20CAPITALISMO"/>
          <p:cNvPicPr>
            <a:picLocks noChangeAspect="1" noChangeArrowheads="1"/>
          </p:cNvPicPr>
          <p:nvPr/>
        </p:nvPicPr>
        <p:blipFill>
          <a:blip r:embed="rId2" cstate="print"/>
          <a:srcRect/>
          <a:stretch>
            <a:fillRect/>
          </a:stretch>
        </p:blipFill>
        <p:spPr bwMode="auto">
          <a:xfrm>
            <a:off x="5401609" y="1071546"/>
            <a:ext cx="3240741" cy="4157679"/>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7</a:t>
            </a:fld>
            <a:endParaRPr lang="en-US" dirty="0"/>
          </a:p>
        </p:txBody>
      </p:sp>
    </p:spTree>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1 Título"/>
          <p:cNvSpPr>
            <a:spLocks noGrp="1"/>
          </p:cNvSpPr>
          <p:nvPr>
            <p:ph type="title"/>
          </p:nvPr>
        </p:nvSpPr>
        <p:spPr>
          <a:xfrm>
            <a:off x="357158" y="142852"/>
            <a:ext cx="8572560" cy="1214422"/>
          </a:xfr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lstStyle/>
          <a:p>
            <a:pPr algn="ctr"/>
            <a:r>
              <a:rPr lang="es-ES" sz="3600" dirty="0" smtClean="0">
                <a:solidFill>
                  <a:srgbClr val="002060"/>
                </a:solidFill>
                <a:latin typeface="Rockwell" pitchFamily="18" charset="0"/>
              </a:rPr>
              <a:t>Cuestionamientos de historiadores.</a:t>
            </a:r>
            <a:br>
              <a:rPr lang="es-ES" sz="3600" dirty="0" smtClean="0">
                <a:solidFill>
                  <a:srgbClr val="002060"/>
                </a:solidFill>
                <a:latin typeface="Rockwell" pitchFamily="18" charset="0"/>
              </a:rPr>
            </a:br>
            <a:endParaRPr lang="es-ES" sz="3600" dirty="0" smtClean="0">
              <a:solidFill>
                <a:srgbClr val="002060"/>
              </a:solidFill>
              <a:latin typeface="Rockwell" pitchFamily="18" charset="0"/>
            </a:endParaRPr>
          </a:p>
        </p:txBody>
      </p:sp>
      <p:graphicFrame>
        <p:nvGraphicFramePr>
          <p:cNvPr id="4" name="3 Marcador de contenido"/>
          <p:cNvGraphicFramePr>
            <a:graphicFrameLocks noGrp="1"/>
          </p:cNvGraphicFramePr>
          <p:nvPr>
            <p:ph idx="1"/>
          </p:nvPr>
        </p:nvGraphicFramePr>
        <p:xfrm>
          <a:off x="0" y="857232"/>
          <a:ext cx="914400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70</a:t>
            </a:fld>
            <a:endParaRPr lang="en-US" dirty="0"/>
          </a:p>
        </p:txBody>
      </p:sp>
    </p:spTree>
  </p:cSld>
  <p:clrMapOvr>
    <a:masterClrMapping/>
  </p:clrMapOvr>
  <p:transition spd="med">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Título"/>
          <p:cNvSpPr>
            <a:spLocks noGrp="1"/>
          </p:cNvSpPr>
          <p:nvPr>
            <p:ph type="title"/>
          </p:nvPr>
        </p:nvSpPr>
        <p:spPr>
          <a:xfrm>
            <a:off x="0" y="1"/>
            <a:ext cx="9144000" cy="857232"/>
          </a:xfr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CUESTIONAMIENTOS</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b="1" dirty="0" smtClean="0">
                <a:ln>
                  <a:solidFill>
                    <a:srgbClr val="002060"/>
                  </a:solidFill>
                </a:ln>
                <a:solidFill>
                  <a:srgbClr val="002060"/>
                </a:solidFill>
                <a:latin typeface="Rockwell" pitchFamily="18" charset="0"/>
              </a:rPr>
              <a:t> </a:t>
            </a:r>
            <a:br>
              <a:rPr lang="es-ES" sz="3600" b="1"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
            </a:r>
            <a:br>
              <a:rPr lang="es-ES" sz="3600" dirty="0" smtClean="0">
                <a:ln>
                  <a:solidFill>
                    <a:srgbClr val="002060"/>
                  </a:solidFill>
                </a:ln>
                <a:solidFill>
                  <a:srgbClr val="002060"/>
                </a:solidFill>
                <a:latin typeface="Rockwell" pitchFamily="18" charset="0"/>
              </a:rPr>
            </a:br>
            <a:r>
              <a:rPr lang="es-ES" sz="3600" dirty="0" smtClean="0">
                <a:ln>
                  <a:solidFill>
                    <a:srgbClr val="002060"/>
                  </a:solidFill>
                </a:ln>
                <a:solidFill>
                  <a:srgbClr val="002060"/>
                </a:solidFill>
                <a:latin typeface="Rockwell" pitchFamily="18" charset="0"/>
              </a:rPr>
              <a:t>Cuestionamiento de historiadores</a:t>
            </a:r>
          </a:p>
        </p:txBody>
      </p:sp>
      <p:graphicFrame>
        <p:nvGraphicFramePr>
          <p:cNvPr id="4" name="3 Marcador de contenido"/>
          <p:cNvGraphicFramePr>
            <a:graphicFrameLocks noGrp="1"/>
          </p:cNvGraphicFramePr>
          <p:nvPr>
            <p:ph idx="1"/>
          </p:nvPr>
        </p:nvGraphicFramePr>
        <p:xfrm>
          <a:off x="0" y="1071546"/>
          <a:ext cx="91440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71</a:t>
            </a:fld>
            <a:endParaRPr lang="en-US" dirty="0"/>
          </a:p>
        </p:txBody>
      </p:sp>
    </p:spTree>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Título"/>
          <p:cNvSpPr>
            <a:spLocks noGrp="1"/>
          </p:cNvSpPr>
          <p:nvPr>
            <p:ph type="title"/>
          </p:nvPr>
        </p:nvSpPr>
        <p:spPr>
          <a:xfrm>
            <a:off x="0" y="285728"/>
            <a:ext cx="9144000" cy="1225550"/>
          </a:xfr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b" anchorCtr="0" compatLnSpc="1">
            <a:prstTxWarp prst="textNoShape">
              <a:avLst/>
            </a:prstTxWarp>
          </a:bodyPr>
          <a:lstStyle/>
          <a:p>
            <a:pPr algn="ctr"/>
            <a:r>
              <a:rPr lang="es-ES" sz="2800" dirty="0" smtClean="0">
                <a:ln>
                  <a:solidFill>
                    <a:srgbClr val="002060"/>
                  </a:solidFill>
                </a:ln>
                <a:solidFill>
                  <a:srgbClr val="002060"/>
                </a:solidFill>
                <a:latin typeface="Rockwell" pitchFamily="18" charset="0"/>
              </a:rPr>
              <a:t>Cuestionamiento de historiadores</a:t>
            </a:r>
          </a:p>
        </p:txBody>
      </p:sp>
      <p:sp>
        <p:nvSpPr>
          <p:cNvPr id="146435" name="2 Marcador de contenido"/>
          <p:cNvSpPr>
            <a:spLocks noGrp="1"/>
          </p:cNvSpPr>
          <p:nvPr>
            <p:ph idx="1"/>
          </p:nvPr>
        </p:nvSpPr>
        <p:spPr>
          <a:xfrm>
            <a:off x="214313" y="1600200"/>
            <a:ext cx="8805862" cy="4900613"/>
          </a:xfrm>
        </p:spPr>
        <p:txBody>
          <a:bodyPr/>
          <a:lstStyle/>
          <a:p>
            <a:pPr>
              <a:buNone/>
              <a:defRPr/>
            </a:pPr>
            <a:endParaRPr lang="es-ES" sz="2000" dirty="0" smtClean="0">
              <a:solidFill>
                <a:schemeClr val="tx1"/>
              </a:solidFill>
            </a:endParaRPr>
          </a:p>
          <a:p>
            <a:pPr>
              <a:lnSpc>
                <a:spcPct val="150000"/>
              </a:lnSpc>
              <a:buFont typeface="Wingdings" pitchFamily="2" charset="2"/>
              <a:buChar char="v"/>
              <a:defRPr/>
            </a:pPr>
            <a:r>
              <a:rPr lang="es-ES" sz="2000" dirty="0" smtClean="0">
                <a:solidFill>
                  <a:schemeClr val="tx1"/>
                </a:solidFill>
                <a:latin typeface="Verdana" pitchFamily="34" charset="0"/>
                <a:ea typeface="Verdana" pitchFamily="34" charset="0"/>
                <a:cs typeface="Verdana" pitchFamily="34" charset="0"/>
              </a:rPr>
              <a:t>“Los juicios verdaderos no son verdaderos a causa de las convenciones humanas como lo sostuvieron los sofistas griegos y ahora lo sostienen los posmodernos, sino porque la representación mental correcta de un objeto, corresponde en niveles variables de profundidad, a las características verdaderas, al mismo nivel, del objeto representado, (…)”</a:t>
            </a:r>
            <a:r>
              <a:rPr lang="es-ES" sz="2000" dirty="0" smtClean="0">
                <a:latin typeface="Verdana" pitchFamily="34" charset="0"/>
                <a:ea typeface="Verdana" pitchFamily="34" charset="0"/>
                <a:cs typeface="Verdana" pitchFamily="34" charset="0"/>
              </a:rPr>
              <a:t> </a:t>
            </a:r>
          </a:p>
          <a:p>
            <a:pPr>
              <a:buFont typeface="Wingdings" pitchFamily="2" charset="2"/>
              <a:buChar char="v"/>
              <a:defRPr/>
            </a:pPr>
            <a:endParaRPr lang="es-ES" sz="2000" dirty="0" smtClean="0">
              <a:latin typeface="Verdana" pitchFamily="34" charset="0"/>
              <a:ea typeface="Verdana" pitchFamily="34" charset="0"/>
              <a:cs typeface="Verdana" pitchFamily="34" charset="0"/>
            </a:endParaRPr>
          </a:p>
          <a:p>
            <a:pPr>
              <a:buFont typeface="Wingdings" pitchFamily="2" charset="2"/>
              <a:buChar char="v"/>
              <a:defRPr/>
            </a:pPr>
            <a:endParaRPr lang="es-ES" sz="2000" dirty="0" smtClean="0">
              <a:latin typeface="Verdana" pitchFamily="34" charset="0"/>
              <a:ea typeface="Verdana" pitchFamily="34" charset="0"/>
              <a:cs typeface="Verdana" pitchFamily="34" charset="0"/>
            </a:endParaRPr>
          </a:p>
          <a:p>
            <a:pPr algn="r">
              <a:buNone/>
              <a:defRPr/>
            </a:pPr>
            <a:r>
              <a:rPr lang="es-ES" sz="1800" dirty="0" smtClean="0">
                <a:latin typeface="Verdana" pitchFamily="34" charset="0"/>
                <a:ea typeface="Verdana" pitchFamily="34" charset="0"/>
                <a:cs typeface="Verdana" pitchFamily="34" charset="0"/>
              </a:rPr>
              <a:t>HELIO JAGUARIBE Y EL MUNDO REAL</a:t>
            </a:r>
            <a:br>
              <a:rPr lang="es-ES" sz="1800" dirty="0" smtClean="0">
                <a:latin typeface="Verdana" pitchFamily="34" charset="0"/>
                <a:ea typeface="Verdana" pitchFamily="34" charset="0"/>
                <a:cs typeface="Verdana" pitchFamily="34" charset="0"/>
              </a:rPr>
            </a:br>
            <a:r>
              <a:rPr lang="es-ES_tradnl" sz="1800" i="1" dirty="0" smtClean="0">
                <a:latin typeface="Verdana" pitchFamily="34" charset="0"/>
                <a:ea typeface="Verdana" pitchFamily="34" charset="0"/>
                <a:cs typeface="Verdana" pitchFamily="34" charset="0"/>
              </a:rPr>
              <a:t>Un estudio crítico de la historia</a:t>
            </a:r>
            <a:r>
              <a:rPr lang="es-ES_tradnl" sz="1800" dirty="0" smtClean="0">
                <a:latin typeface="Verdana" pitchFamily="34" charset="0"/>
                <a:ea typeface="Verdana" pitchFamily="34" charset="0"/>
                <a:cs typeface="Verdana" pitchFamily="34" charset="0"/>
              </a:rPr>
              <a:t>,  2 vol.,2001, México, FCE.</a:t>
            </a:r>
            <a:endParaRPr lang="es-ES" sz="1800" dirty="0" smtClean="0">
              <a:latin typeface="Verdana" pitchFamily="34" charset="0"/>
              <a:ea typeface="Verdana" pitchFamily="34" charset="0"/>
              <a:cs typeface="Verdana" pitchFamily="34" charset="0"/>
            </a:endParaRPr>
          </a:p>
          <a:p>
            <a:pPr>
              <a:buFont typeface="Wingdings" pitchFamily="2" charset="2"/>
              <a:buChar char="v"/>
              <a:defRPr/>
            </a:pPr>
            <a:endParaRPr lang="es-ES" sz="2000" dirty="0" smtClean="0">
              <a:solidFill>
                <a:schemeClr val="tx1"/>
              </a:solidFill>
              <a:latin typeface="Verdana" pitchFamily="34" charset="0"/>
              <a:ea typeface="Verdana" pitchFamily="34" charset="0"/>
              <a:cs typeface="Verdana" pitchFamily="34" charset="0"/>
            </a:endParaRPr>
          </a:p>
        </p:txBody>
      </p:sp>
      <p:pic>
        <p:nvPicPr>
          <p:cNvPr id="152580" name="Picture 4" descr="E:\helio jaguaribe 2.jpg"/>
          <p:cNvPicPr>
            <a:picLocks noChangeAspect="1" noChangeArrowheads="1"/>
          </p:cNvPicPr>
          <p:nvPr/>
        </p:nvPicPr>
        <p:blipFill>
          <a:blip r:embed="rId2" cstate="print"/>
          <a:srcRect/>
          <a:stretch>
            <a:fillRect/>
          </a:stretch>
        </p:blipFill>
        <p:spPr bwMode="auto">
          <a:xfrm>
            <a:off x="428625" y="285750"/>
            <a:ext cx="962025" cy="11906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4 Marcador de número de diapositiva"/>
          <p:cNvSpPr>
            <a:spLocks noGrp="1"/>
          </p:cNvSpPr>
          <p:nvPr>
            <p:ph type="sldNum" sz="quarter" idx="12"/>
          </p:nvPr>
        </p:nvSpPr>
        <p:spPr/>
        <p:txBody>
          <a:bodyPr/>
          <a:lstStyle/>
          <a:p>
            <a:pPr>
              <a:defRPr/>
            </a:pPr>
            <a:fld id="{7FE74AE2-A5A1-465B-B696-33B690004B13}" type="slidenum">
              <a:rPr lang="en-US" smtClean="0"/>
              <a:pPr>
                <a:defRPr/>
              </a:pPr>
              <a:t>72</a:t>
            </a:fld>
            <a:endParaRPr lang="en-US" dirty="0"/>
          </a:p>
        </p:txBody>
      </p:sp>
    </p:spTree>
  </p:cSld>
  <p:clrMapOvr>
    <a:masterClrMapping/>
  </p:clrMapOvr>
  <p:transition spd="med">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2 Marcador de contenido"/>
          <p:cNvSpPr>
            <a:spLocks noGrp="1"/>
          </p:cNvSpPr>
          <p:nvPr>
            <p:ph idx="1"/>
          </p:nvPr>
        </p:nvSpPr>
        <p:spPr>
          <a:xfrm>
            <a:off x="214313" y="2714620"/>
            <a:ext cx="8805862" cy="4143380"/>
          </a:xfr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Clr>
                <a:srgbClr val="002060"/>
              </a:buClr>
              <a:buFont typeface="Wingdings" pitchFamily="2" charset="2"/>
              <a:buChar char="Ø"/>
            </a:pPr>
            <a:r>
              <a:rPr lang="es-ES" dirty="0" smtClean="0">
                <a:solidFill>
                  <a:srgbClr val="002060"/>
                </a:solidFill>
              </a:rPr>
              <a:t>Los historiadores sostienen la realidad del pasado y consideran que éste no es por naturaleza diferente al presente.</a:t>
            </a:r>
          </a:p>
          <a:p>
            <a:pPr>
              <a:buClr>
                <a:srgbClr val="002060"/>
              </a:buClr>
              <a:buNone/>
            </a:pPr>
            <a:endParaRPr lang="es-ES" b="1" dirty="0" smtClean="0">
              <a:solidFill>
                <a:srgbClr val="002060"/>
              </a:solidFill>
            </a:endParaRPr>
          </a:p>
          <a:p>
            <a:pPr>
              <a:buClr>
                <a:srgbClr val="002060"/>
              </a:buClr>
              <a:buFont typeface="Wingdings" pitchFamily="2" charset="2"/>
              <a:buChar char="Ø"/>
            </a:pPr>
            <a:r>
              <a:rPr lang="es-ES" dirty="0" smtClean="0">
                <a:solidFill>
                  <a:srgbClr val="002060"/>
                </a:solidFill>
              </a:rPr>
              <a:t>Esa conciencia reconoce lo sucedido como cumplido y que tuvo su lugar y su fecha, tal como existen los hechos que se desarrollan frente a nuestros ojos.</a:t>
            </a:r>
          </a:p>
          <a:p>
            <a:pPr>
              <a:buClr>
                <a:srgbClr val="002060"/>
              </a:buClr>
              <a:buFont typeface="Wingdings" pitchFamily="2" charset="2"/>
              <a:buChar char="Ø"/>
            </a:pPr>
            <a:endParaRPr lang="es-ES" dirty="0" smtClean="0">
              <a:solidFill>
                <a:srgbClr val="002060"/>
              </a:solidFill>
            </a:endParaRPr>
          </a:p>
          <a:p>
            <a:pPr>
              <a:buClr>
                <a:srgbClr val="002060"/>
              </a:buClr>
              <a:buFont typeface="Wingdings" pitchFamily="2" charset="2"/>
              <a:buChar char="Ø"/>
            </a:pPr>
            <a:r>
              <a:rPr lang="es-ES" b="1" dirty="0" smtClean="0">
                <a:solidFill>
                  <a:srgbClr val="002060"/>
                </a:solidFill>
              </a:rPr>
              <a:t> Esto significa que de ningún modo cabe tratar a lo sucedido como ficticio o irreal. </a:t>
            </a:r>
          </a:p>
          <a:p>
            <a:pPr>
              <a:buClr>
                <a:srgbClr val="002060"/>
              </a:buClr>
              <a:buNone/>
            </a:pPr>
            <a:endParaRPr lang="es-ES" dirty="0" smtClean="0">
              <a:solidFill>
                <a:srgbClr val="002060"/>
              </a:solidFill>
            </a:endParaRPr>
          </a:p>
        </p:txBody>
      </p:sp>
      <p:graphicFrame>
        <p:nvGraphicFramePr>
          <p:cNvPr id="5" name="4 Diagrama"/>
          <p:cNvGraphicFramePr/>
          <p:nvPr/>
        </p:nvGraphicFramePr>
        <p:xfrm>
          <a:off x="1857356" y="214290"/>
          <a:ext cx="5072098" cy="250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73</a:t>
            </a:fld>
            <a:endParaRPr lang="en-US" dirty="0"/>
          </a:p>
        </p:txBody>
      </p:sp>
    </p:spTree>
  </p:cSld>
  <p:clrMapOvr>
    <a:masterClrMapping/>
  </p:clrMapOvr>
  <p:transition spd="med">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071670" y="428604"/>
            <a:ext cx="4800600" cy="1470025"/>
          </a:xfrm>
          <a:solidFill>
            <a:srgbClr val="0070C0"/>
          </a:solidFill>
        </p:spPr>
        <p:style>
          <a:lnRef idx="0">
            <a:schemeClr val="accent6"/>
          </a:lnRef>
          <a:fillRef idx="3">
            <a:schemeClr val="accent6"/>
          </a:fillRef>
          <a:effectRef idx="3">
            <a:schemeClr val="accent6"/>
          </a:effectRef>
          <a:fontRef idx="minor">
            <a:schemeClr val="lt1"/>
          </a:fontRef>
        </p:style>
        <p:txBody>
          <a:bodyPr/>
          <a:lstStyle/>
          <a:p>
            <a:pPr algn="ct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rPr>
              <a:t>El mundo real</a:t>
            </a:r>
            <a:endPar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ockwell" pitchFamily="18" charset="0"/>
            </a:endParaRPr>
          </a:p>
        </p:txBody>
      </p:sp>
      <p:sp>
        <p:nvSpPr>
          <p:cNvPr id="5" name="4 Subtítulo"/>
          <p:cNvSpPr>
            <a:spLocks noGrp="1"/>
          </p:cNvSpPr>
          <p:nvPr>
            <p:ph type="subTitle" idx="1"/>
          </p:nvPr>
        </p:nvSpPr>
        <p:spPr>
          <a:xfrm>
            <a:off x="571472" y="2571744"/>
            <a:ext cx="8072494" cy="3067056"/>
          </a:xfrm>
        </p:spPr>
        <p:style>
          <a:lnRef idx="0">
            <a:schemeClr val="accent1"/>
          </a:lnRef>
          <a:fillRef idx="3">
            <a:schemeClr val="accent1"/>
          </a:fillRef>
          <a:effectRef idx="3">
            <a:schemeClr val="accent1"/>
          </a:effectRef>
          <a:fontRef idx="minor">
            <a:schemeClr val="lt1"/>
          </a:fontRef>
        </p:style>
        <p:txBody>
          <a:bodyPr/>
          <a:lstStyle/>
          <a:p>
            <a:pPr algn="ctr">
              <a:buFont typeface="Wingdings" pitchFamily="2" charset="2"/>
              <a:buChar char="q"/>
            </a:pPr>
            <a:endParaRPr lang="es-ES" sz="3200" u="sng" dirty="0" smtClean="0">
              <a:solidFill>
                <a:srgbClr val="002060"/>
              </a:solidFill>
            </a:endParaRPr>
          </a:p>
          <a:p>
            <a:pPr algn="ctr">
              <a:buFont typeface="Wingdings" pitchFamily="2" charset="2"/>
              <a:buChar char="v"/>
            </a:pPr>
            <a:r>
              <a:rPr lang="es-ES" sz="3200" u="sng" dirty="0" smtClean="0">
                <a:solidFill>
                  <a:srgbClr val="002060"/>
                </a:solidFill>
              </a:rPr>
              <a:t>La  no actualidad</a:t>
            </a:r>
            <a:r>
              <a:rPr lang="es-ES" sz="3200" dirty="0" smtClean="0">
                <a:solidFill>
                  <a:srgbClr val="002060"/>
                </a:solidFill>
              </a:rPr>
              <a:t> de lo que tuvo lugar, no puede en modo alguno identificarse con su </a:t>
            </a:r>
            <a:r>
              <a:rPr lang="es-ES" sz="3200" u="sng" dirty="0" smtClean="0">
                <a:solidFill>
                  <a:srgbClr val="002060"/>
                </a:solidFill>
              </a:rPr>
              <a:t>no realidad</a:t>
            </a:r>
            <a:r>
              <a:rPr lang="es-ES" sz="3200" dirty="0" smtClean="0">
                <a:solidFill>
                  <a:srgbClr val="002060"/>
                </a:solidFill>
              </a:rPr>
              <a:t>.</a:t>
            </a:r>
          </a:p>
          <a:p>
            <a:pPr algn="ctr"/>
            <a:endParaRPr lang="es-ES" sz="3200" dirty="0" smtClean="0"/>
          </a:p>
          <a:p>
            <a:pPr algn="ctr"/>
            <a:r>
              <a:rPr lang="es-ES" sz="3200" dirty="0" smtClean="0"/>
              <a:t> </a:t>
            </a:r>
            <a:endParaRPr lang="es-ES" sz="3200" dirty="0"/>
          </a:p>
        </p:txBody>
      </p:sp>
      <p:sp>
        <p:nvSpPr>
          <p:cNvPr id="6" name="5 Marcador de número de diapositiva"/>
          <p:cNvSpPr>
            <a:spLocks noGrp="1"/>
          </p:cNvSpPr>
          <p:nvPr>
            <p:ph type="sldNum" sz="quarter" idx="12"/>
          </p:nvPr>
        </p:nvSpPr>
        <p:spPr/>
        <p:txBody>
          <a:bodyPr/>
          <a:lstStyle/>
          <a:p>
            <a:pPr>
              <a:defRPr/>
            </a:pPr>
            <a:fld id="{DD11F46E-B434-43FF-9009-780BD94EC62D}" type="slidenum">
              <a:rPr lang="en-US" smtClean="0"/>
              <a:pPr>
                <a:defRPr/>
              </a:pPr>
              <a:t>74</a:t>
            </a:fld>
            <a:endParaRPr lang="en-US" dirty="0"/>
          </a:p>
        </p:txBody>
      </p:sp>
    </p:spTree>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214438" y="285750"/>
          <a:ext cx="6715148" cy="1928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6435" name="2 Marcador de contenido"/>
          <p:cNvSpPr>
            <a:spLocks noGrp="1"/>
          </p:cNvSpPr>
          <p:nvPr>
            <p:ph idx="1"/>
          </p:nvPr>
        </p:nvSpPr>
        <p:spPr>
          <a:xfrm>
            <a:off x="571472" y="2571744"/>
            <a:ext cx="8072494" cy="3786214"/>
          </a:xfr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lstStyle/>
          <a:p>
            <a:pPr algn="ctr">
              <a:lnSpc>
                <a:spcPct val="150000"/>
              </a:lnSpc>
              <a:defRPr/>
            </a:pPr>
            <a:r>
              <a:rPr lang="es-ES" dirty="0" smtClean="0">
                <a:solidFill>
                  <a:srgbClr val="002060"/>
                </a:solidFill>
                <a:cs typeface="Times New Roman" pitchFamily="18" charset="0"/>
              </a:rPr>
              <a:t>En conclusión se puede decir respecto a las representaciones míticas y su valor en la historia, que la diversidad de las realizaciones históricas está limitada por condicionamientos concretos mucho menos flexibles que los proyectos basados en mitos y representaciones simbólicas. </a:t>
            </a:r>
            <a:endParaRPr lang="es-ES" dirty="0" smtClean="0">
              <a:solidFill>
                <a:srgbClr val="002060"/>
              </a:solidFill>
            </a:endParaRPr>
          </a:p>
          <a:p>
            <a:pPr>
              <a:defRPr/>
            </a:pPr>
            <a:endParaRPr lang="es-ES" dirty="0" smtClean="0">
              <a:solidFill>
                <a:srgbClr val="002060"/>
              </a:solidFill>
            </a:endParaRP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75</a:t>
            </a:fld>
            <a:endParaRPr lang="en-US" dirty="0"/>
          </a:p>
        </p:txBody>
      </p:sp>
    </p:spTree>
  </p:cSld>
  <p:clrMapOvr>
    <a:masterClrMapping/>
  </p:clrMapOvr>
  <p:transition spd="med">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Título"/>
          <p:cNvSpPr>
            <a:spLocks noGrp="1"/>
          </p:cNvSpPr>
          <p:nvPr>
            <p:ph type="title"/>
          </p:nvPr>
        </p:nvSpPr>
        <p:spPr>
          <a:xfrm>
            <a:off x="503238" y="4983162"/>
            <a:ext cx="8183562" cy="1446233"/>
          </a:xfrm>
        </p:spPr>
        <p:txBody>
          <a:bodyPr>
            <a:noAutofit/>
          </a:bodyPr>
          <a:lstStyle/>
          <a:p>
            <a:pPr algn="ctr">
              <a:defRPr/>
            </a:pPr>
            <a:r>
              <a:rPr lang="es-ES_tradnl" i="1" dirty="0" smtClean="0">
                <a:solidFill>
                  <a:srgbClr val="7030A0"/>
                </a:solidFill>
              </a:rPr>
              <a:t>Capítulo 3: </a:t>
            </a:r>
            <a:br>
              <a:rPr lang="es-ES_tradnl" i="1" dirty="0" smtClean="0">
                <a:solidFill>
                  <a:srgbClr val="7030A0"/>
                </a:solidFill>
              </a:rPr>
            </a:br>
            <a:r>
              <a:rPr lang="es-ES_tradnl" i="1" dirty="0" smtClean="0">
                <a:solidFill>
                  <a:srgbClr val="7030A0"/>
                </a:solidFill>
              </a:rPr>
              <a:t>La historiografía: carencias y excesos</a:t>
            </a:r>
            <a:r>
              <a:rPr lang="es-ES" i="1" dirty="0" smtClean="0">
                <a:solidFill>
                  <a:srgbClr val="7030A0"/>
                </a:solidFill>
              </a:rPr>
              <a:t>.</a:t>
            </a:r>
            <a:endParaRPr lang="es-ES" dirty="0" smtClean="0">
              <a:solidFill>
                <a:srgbClr val="7030A0"/>
              </a:solidFill>
            </a:endParaRPr>
          </a:p>
        </p:txBody>
      </p:sp>
      <p:sp>
        <p:nvSpPr>
          <p:cNvPr id="116739" name="2 Marcador de contenido"/>
          <p:cNvSpPr>
            <a:spLocks noGrp="1"/>
          </p:cNvSpPr>
          <p:nvPr>
            <p:ph idx="1"/>
          </p:nvPr>
        </p:nvSpPr>
        <p:spPr>
          <a:xfrm>
            <a:off x="503238" y="530225"/>
            <a:ext cx="8183562" cy="4187825"/>
          </a:xfrm>
          <a:solidFill>
            <a:schemeClr val="accent1">
              <a:lumMod val="60000"/>
              <a:lumOff val="40000"/>
            </a:schemeClr>
          </a:solidFill>
        </p:spPr>
        <p:txBody>
          <a:bodyPr/>
          <a:lstStyle/>
          <a:p>
            <a:endParaRPr lang="es-ES" sz="3200" b="1" i="1" dirty="0" smtClean="0"/>
          </a:p>
          <a:p>
            <a:endParaRPr lang="es-ES" sz="3200" b="1" i="1" dirty="0" smtClean="0"/>
          </a:p>
          <a:p>
            <a:pPr algn="ctr">
              <a:buNone/>
            </a:pPr>
            <a:r>
              <a:rPr lang="es-ES" sz="3200" b="1" i="1" dirty="0" smtClean="0"/>
              <a:t>¿Exceso emocional y escasez de racionalidad en el ámbito latinoamericano?  </a:t>
            </a:r>
            <a:endParaRPr lang="es-ES" sz="3200" b="1" dirty="0" smtClean="0"/>
          </a:p>
          <a:p>
            <a:pPr algn="ctr">
              <a:buFontTx/>
              <a:buNone/>
            </a:pPr>
            <a:r>
              <a:rPr lang="es-ES_tradnl" sz="3200" b="1" dirty="0" smtClean="0"/>
              <a:t> </a:t>
            </a:r>
            <a:endParaRPr lang="es-ES" sz="3200" b="1" dirty="0" smtClean="0"/>
          </a:p>
          <a:p>
            <a:endParaRPr lang="es-ES" dirty="0" smtClean="0"/>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76</a:t>
            </a:fld>
            <a:endParaRPr lang="es-ES" dirty="0"/>
          </a:p>
        </p:txBody>
      </p:sp>
    </p:spTree>
  </p:cSld>
  <p:clrMapOvr>
    <a:masterClrMapping/>
  </p:clrMapOvr>
  <p:transition spd="med">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nvPr>
        </p:nvGraphicFramePr>
        <p:xfrm>
          <a:off x="285720" y="214290"/>
          <a:ext cx="8643998" cy="6429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573A0D36-5BA9-4835-927D-A947CE3B0E9E}" type="slidenum">
              <a:rPr lang="es-ES" smtClean="0"/>
              <a:pPr>
                <a:defRPr/>
              </a:pPr>
              <a:t>77</a:t>
            </a:fld>
            <a:endParaRPr lang="es-ES" dirty="0"/>
          </a:p>
        </p:txBody>
      </p:sp>
    </p:spTree>
  </p:cSld>
  <p:clrMapOvr>
    <a:masterClrMapping/>
  </p:clrMapOvr>
  <p:transition spd="med">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9747" name="Picture 4" descr="Boris Fausto"/>
          <p:cNvPicPr>
            <a:picLocks noChangeAspect="1" noChangeArrowheads="1"/>
          </p:cNvPicPr>
          <p:nvPr/>
        </p:nvPicPr>
        <p:blipFill>
          <a:blip r:embed="rId7" cstate="print"/>
          <a:srcRect/>
          <a:stretch>
            <a:fillRect/>
          </a:stretch>
        </p:blipFill>
        <p:spPr bwMode="auto">
          <a:xfrm>
            <a:off x="7000892" y="5143512"/>
            <a:ext cx="1357312" cy="1547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9749" name="Picture 6" descr="http://www.cronica.com.mx/nimagenes/7/u01.jpg"/>
          <p:cNvPicPr>
            <a:picLocks noChangeAspect="1" noChangeArrowheads="1"/>
          </p:cNvPicPr>
          <p:nvPr/>
        </p:nvPicPr>
        <p:blipFill>
          <a:blip r:embed="rId8" cstate="print"/>
          <a:srcRect/>
          <a:stretch>
            <a:fillRect/>
          </a:stretch>
        </p:blipFill>
        <p:spPr bwMode="auto">
          <a:xfrm>
            <a:off x="3857620" y="5286388"/>
            <a:ext cx="1532268" cy="142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Marcador de número de diapositiva"/>
          <p:cNvSpPr>
            <a:spLocks noGrp="1"/>
          </p:cNvSpPr>
          <p:nvPr>
            <p:ph type="sldNum" sz="quarter" idx="12"/>
          </p:nvPr>
        </p:nvSpPr>
        <p:spPr/>
        <p:txBody>
          <a:bodyPr/>
          <a:lstStyle/>
          <a:p>
            <a:pPr>
              <a:defRPr/>
            </a:pPr>
            <a:fld id="{18C2EF94-C83B-49E0-91E8-45E029C5158B}" type="slidenum">
              <a:rPr lang="es-ES" smtClean="0"/>
              <a:pPr>
                <a:defRPr/>
              </a:pPr>
              <a:t>78</a:t>
            </a:fld>
            <a:endParaRPr lang="es-ES" dirty="0"/>
          </a:p>
        </p:txBody>
      </p:sp>
      <p:pic>
        <p:nvPicPr>
          <p:cNvPr id="159748" name="Picture 4" descr="Go to fullsize image">
            <a:hlinkClick r:id="rId9"/>
          </p:cNvPr>
          <p:cNvPicPr>
            <a:picLocks noChangeAspect="1" noChangeArrowheads="1"/>
          </p:cNvPicPr>
          <p:nvPr/>
        </p:nvPicPr>
        <p:blipFill>
          <a:blip r:embed="rId10" cstate="print"/>
          <a:srcRect/>
          <a:stretch>
            <a:fillRect/>
          </a:stretch>
        </p:blipFill>
        <p:spPr bwMode="auto">
          <a:xfrm>
            <a:off x="1357290" y="5357826"/>
            <a:ext cx="977253" cy="1285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85720" y="285728"/>
          <a:ext cx="857256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573A0D36-5BA9-4835-927D-A947CE3B0E9E}" type="slidenum">
              <a:rPr lang="es-ES" smtClean="0"/>
              <a:pPr>
                <a:defRPr/>
              </a:pPr>
              <a:t>79</a:t>
            </a:fld>
            <a:endParaRPr lang="es-ES" dirty="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468313" y="857232"/>
            <a:ext cx="4824412" cy="55007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lstStyle/>
          <a:p>
            <a:pPr marL="0" indent="0" algn="ctr" eaLnBrk="1" hangingPunct="1">
              <a:buFontTx/>
              <a:buNone/>
            </a:pPr>
            <a:r>
              <a:rPr lang="es-ES_tradnl"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Rockwell" pitchFamily="18" charset="0"/>
              </a:rPr>
              <a:t>B</a:t>
            </a:r>
            <a:endParaRPr lang="es-ES_tradnl" sz="2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pitchFamily="18" charset="0"/>
            </a:endParaRPr>
          </a:p>
          <a:p>
            <a:pPr marL="0" indent="0" algn="ctr" eaLnBrk="1" hangingPunct="1">
              <a:buFontTx/>
              <a:buNone/>
            </a:pPr>
            <a:r>
              <a:rPr lang="es-ES_tradnl" sz="2600" b="1" dirty="0" smtClean="0">
                <a:latin typeface="Verdana" pitchFamily="34" charset="0"/>
                <a:ea typeface="Verdana" pitchFamily="34" charset="0"/>
                <a:cs typeface="Verdana" pitchFamily="34" charset="0"/>
              </a:rPr>
              <a:t>1914-1991</a:t>
            </a:r>
          </a:p>
          <a:p>
            <a:pPr marL="0" indent="0" algn="ctr" eaLnBrk="1" hangingPunct="1">
              <a:buFontTx/>
              <a:buNone/>
            </a:pPr>
            <a:r>
              <a:rPr lang="es-ES_tradnl" sz="2600" b="1" dirty="0" smtClean="0">
                <a:latin typeface="Verdana" pitchFamily="34" charset="0"/>
                <a:ea typeface="Verdana" pitchFamily="34" charset="0"/>
                <a:cs typeface="Verdana" pitchFamily="34" charset="0"/>
              </a:rPr>
              <a:t>La contemporaneidad reciente: </a:t>
            </a:r>
          </a:p>
          <a:p>
            <a:pPr marL="0" indent="0" algn="ctr" eaLnBrk="1" hangingPunct="1">
              <a:buFontTx/>
              <a:buNone/>
            </a:pPr>
            <a:r>
              <a:rPr lang="es-ES_tradnl" sz="2600" b="1" dirty="0" smtClean="0">
                <a:latin typeface="Verdana" pitchFamily="34" charset="0"/>
                <a:ea typeface="Verdana" pitchFamily="34" charset="0"/>
                <a:cs typeface="Verdana" pitchFamily="34" charset="0"/>
              </a:rPr>
              <a:t>    abarca las grandes guerras seguidas de las transformaciones tecnológicas, económicas, estratégicas, políticas, sociales y culturales.</a:t>
            </a:r>
            <a:endParaRPr lang="es-ES" sz="2600" b="1" dirty="0" smtClean="0">
              <a:latin typeface="Verdana" pitchFamily="34" charset="0"/>
              <a:ea typeface="Verdana" pitchFamily="34" charset="0"/>
              <a:cs typeface="Verdana" pitchFamily="34" charset="0"/>
            </a:endParaRPr>
          </a:p>
        </p:txBody>
      </p:sp>
      <p:pic>
        <p:nvPicPr>
          <p:cNvPr id="11267" name="Picture 3" descr="robot"/>
          <p:cNvPicPr>
            <a:picLocks noChangeAspect="1" noChangeArrowheads="1"/>
          </p:cNvPicPr>
          <p:nvPr/>
        </p:nvPicPr>
        <p:blipFill>
          <a:blip r:embed="rId2" cstate="print"/>
          <a:srcRect/>
          <a:stretch>
            <a:fillRect/>
          </a:stretch>
        </p:blipFill>
        <p:spPr bwMode="auto">
          <a:xfrm>
            <a:off x="5500694" y="857232"/>
            <a:ext cx="3286125" cy="3324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8</a:t>
            </a:fld>
            <a:endParaRPr lang="en-US" dirty="0"/>
          </a:p>
        </p:txBody>
      </p:sp>
    </p:spTree>
  </p:cSld>
  <p:clrMapOvr>
    <a:masterClrMapping/>
  </p:clrMapOvr>
  <p:transition spd="med">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85720" y="357166"/>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1795" name="Picture 6" descr="historia_economica_politica_y_social_de_la_argentina.jpg"/>
          <p:cNvPicPr>
            <a:picLocks noChangeAspect="1" noChangeArrowheads="1"/>
          </p:cNvPicPr>
          <p:nvPr/>
        </p:nvPicPr>
        <p:blipFill>
          <a:blip r:embed="rId7" cstate="print"/>
          <a:srcRect/>
          <a:stretch>
            <a:fillRect/>
          </a:stretch>
        </p:blipFill>
        <p:spPr bwMode="auto">
          <a:xfrm>
            <a:off x="7708908" y="142852"/>
            <a:ext cx="1435092" cy="2000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1796" name="Picture 4" descr="http://www.lsf.com.ar/libros/39/MALES-DE-LA-MEMORIA-LOS/"/>
          <p:cNvPicPr>
            <a:picLocks noChangeAspect="1" noChangeArrowheads="1"/>
          </p:cNvPicPr>
          <p:nvPr/>
        </p:nvPicPr>
        <p:blipFill>
          <a:blip r:embed="rId8" cstate="print"/>
          <a:srcRect/>
          <a:stretch>
            <a:fillRect/>
          </a:stretch>
        </p:blipFill>
        <p:spPr bwMode="auto">
          <a:xfrm>
            <a:off x="0" y="0"/>
            <a:ext cx="1214422" cy="2055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Marcador de número de diapositiva"/>
          <p:cNvSpPr>
            <a:spLocks noGrp="1"/>
          </p:cNvSpPr>
          <p:nvPr>
            <p:ph type="sldNum" sz="quarter" idx="12"/>
          </p:nvPr>
        </p:nvSpPr>
        <p:spPr/>
        <p:txBody>
          <a:bodyPr/>
          <a:lstStyle/>
          <a:p>
            <a:pPr>
              <a:defRPr/>
            </a:pPr>
            <a:fld id="{573A0D36-5BA9-4835-927D-A947CE3B0E9E}" type="slidenum">
              <a:rPr lang="es-ES" smtClean="0"/>
              <a:pPr>
                <a:defRPr/>
              </a:pPr>
              <a:t>80</a:t>
            </a:fld>
            <a:endParaRPr lang="es-ES" dirty="0"/>
          </a:p>
        </p:txBody>
      </p:sp>
    </p:spTree>
  </p:cSld>
  <p:clrMapOvr>
    <a:masterClrMapping/>
  </p:clrMapOvr>
  <p:transition spd="med">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Rectangle 1"/>
          <p:cNvSpPr>
            <a:spLocks noChangeArrowheads="1"/>
          </p:cNvSpPr>
          <p:nvPr/>
        </p:nvSpPr>
        <p:spPr bwMode="auto">
          <a:xfrm>
            <a:off x="214282" y="285728"/>
            <a:ext cx="8786874" cy="63094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s-ES_tradnl" sz="4000" i="1" dirty="0" smtClean="0">
                <a:solidFill>
                  <a:schemeClr val="accent2">
                    <a:lumMod val="75000"/>
                  </a:schemeClr>
                </a:solidFill>
                <a:cs typeface="Times New Roman" pitchFamily="18" charset="0"/>
              </a:rPr>
              <a:t>  </a:t>
            </a:r>
            <a:r>
              <a:rPr lang="es-ES_tradnl" sz="4000" b="1" dirty="0" smtClean="0">
                <a:solidFill>
                  <a:schemeClr val="accent2">
                    <a:lumMod val="75000"/>
                  </a:schemeClr>
                </a:solidFill>
                <a:latin typeface="Rockwell" pitchFamily="18" charset="0"/>
                <a:cs typeface="Times New Roman" pitchFamily="18" charset="0"/>
              </a:rPr>
              <a:t>INFLUENCIAS.</a:t>
            </a:r>
          </a:p>
          <a:p>
            <a:pPr>
              <a:buFont typeface="Wingdings" pitchFamily="2" charset="2"/>
              <a:buChar char="q"/>
            </a:pPr>
            <a:endParaRPr lang="es-ES_tradnl" sz="2000" dirty="0" smtClean="0">
              <a:cs typeface="Times New Roman" pitchFamily="18" charset="0"/>
            </a:endParaRPr>
          </a:p>
          <a:p>
            <a:pPr>
              <a:buClr>
                <a:schemeClr val="accent6">
                  <a:lumMod val="50000"/>
                </a:schemeClr>
              </a:buClr>
              <a:buFont typeface="Wingdings" pitchFamily="2" charset="2"/>
              <a:buChar char="v"/>
            </a:pPr>
            <a:r>
              <a:rPr lang="es-ES_tradnl" sz="2000" dirty="0" smtClean="0">
                <a:solidFill>
                  <a:schemeClr val="tx1"/>
                </a:solidFill>
                <a:latin typeface="Verdana" pitchFamily="34" charset="0"/>
                <a:ea typeface="Verdana" pitchFamily="34" charset="0"/>
                <a:cs typeface="Verdana" pitchFamily="34" charset="0"/>
              </a:rPr>
              <a:t>…“las </a:t>
            </a:r>
            <a:r>
              <a:rPr lang="es-ES_tradnl" sz="2000" dirty="0">
                <a:solidFill>
                  <a:schemeClr val="tx1"/>
                </a:solidFill>
                <a:latin typeface="Verdana" pitchFamily="34" charset="0"/>
                <a:ea typeface="Verdana" pitchFamily="34" charset="0"/>
                <a:cs typeface="Verdana" pitchFamily="34" charset="0"/>
              </a:rPr>
              <a:t>crónicas de indias, </a:t>
            </a:r>
            <a:r>
              <a:rPr lang="es-ES_tradnl" sz="2000" dirty="0" smtClean="0">
                <a:solidFill>
                  <a:schemeClr val="tx1"/>
                </a:solidFill>
                <a:latin typeface="Verdana" pitchFamily="34" charset="0"/>
                <a:ea typeface="Verdana" pitchFamily="34" charset="0"/>
                <a:cs typeface="Verdana" pitchFamily="34" charset="0"/>
              </a:rPr>
              <a:t>las </a:t>
            </a:r>
            <a:r>
              <a:rPr lang="es-ES_tradnl" sz="2000" dirty="0">
                <a:solidFill>
                  <a:schemeClr val="tx1"/>
                </a:solidFill>
                <a:latin typeface="Verdana" pitchFamily="34" charset="0"/>
                <a:ea typeface="Verdana" pitchFamily="34" charset="0"/>
                <a:cs typeface="Verdana" pitchFamily="34" charset="0"/>
              </a:rPr>
              <a:t>utopías renacentistas, </a:t>
            </a:r>
            <a:r>
              <a:rPr lang="es-ES_tradnl" sz="2000" dirty="0" smtClean="0">
                <a:solidFill>
                  <a:schemeClr val="tx1"/>
                </a:solidFill>
                <a:latin typeface="Verdana" pitchFamily="34" charset="0"/>
                <a:ea typeface="Verdana" pitchFamily="34" charset="0"/>
                <a:cs typeface="Verdana" pitchFamily="34" charset="0"/>
              </a:rPr>
              <a:t>el romanticismo </a:t>
            </a:r>
            <a:r>
              <a:rPr lang="es-ES_tradnl" sz="2000" dirty="0">
                <a:solidFill>
                  <a:schemeClr val="tx1"/>
                </a:solidFill>
                <a:latin typeface="Verdana" pitchFamily="34" charset="0"/>
                <a:ea typeface="Verdana" pitchFamily="34" charset="0"/>
                <a:cs typeface="Verdana" pitchFamily="34" charset="0"/>
              </a:rPr>
              <a:t>alemán, </a:t>
            </a:r>
            <a:r>
              <a:rPr lang="es-ES_tradnl" sz="2000" dirty="0" smtClean="0">
                <a:solidFill>
                  <a:schemeClr val="tx1"/>
                </a:solidFill>
                <a:latin typeface="Verdana" pitchFamily="34" charset="0"/>
                <a:ea typeface="Verdana" pitchFamily="34" charset="0"/>
                <a:cs typeface="Verdana" pitchFamily="34" charset="0"/>
              </a:rPr>
              <a:t>la </a:t>
            </a:r>
            <a:r>
              <a:rPr lang="es-ES_tradnl" sz="2000" dirty="0">
                <a:solidFill>
                  <a:schemeClr val="tx1"/>
                </a:solidFill>
                <a:latin typeface="Verdana" pitchFamily="34" charset="0"/>
                <a:ea typeface="Verdana" pitchFamily="34" charset="0"/>
                <a:cs typeface="Verdana" pitchFamily="34" charset="0"/>
              </a:rPr>
              <a:t>literatura fantástica </a:t>
            </a:r>
            <a:r>
              <a:rPr lang="es-ES_tradnl" sz="2000" dirty="0" smtClean="0">
                <a:solidFill>
                  <a:schemeClr val="tx1"/>
                </a:solidFill>
                <a:latin typeface="Verdana" pitchFamily="34" charset="0"/>
                <a:ea typeface="Verdana" pitchFamily="34" charset="0"/>
                <a:cs typeface="Verdana" pitchFamily="34" charset="0"/>
              </a:rPr>
              <a:t>latinoamericana y </a:t>
            </a:r>
            <a:r>
              <a:rPr lang="es-ES_tradnl" sz="2000" dirty="0">
                <a:solidFill>
                  <a:schemeClr val="tx1"/>
                </a:solidFill>
                <a:latin typeface="Verdana" pitchFamily="34" charset="0"/>
                <a:ea typeface="Verdana" pitchFamily="34" charset="0"/>
                <a:cs typeface="Verdana" pitchFamily="34" charset="0"/>
              </a:rPr>
              <a:t>el surrealismo francés, que esta en el origen de todas las tendencias irracionales de nuestro tiempo”. </a:t>
            </a:r>
            <a:endParaRPr lang="es-ES_tradnl" sz="2000" dirty="0" smtClean="0">
              <a:solidFill>
                <a:schemeClr val="tx1"/>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v"/>
            </a:pPr>
            <a:endParaRPr lang="es-ES_tradnl" sz="2000" dirty="0">
              <a:solidFill>
                <a:schemeClr val="tx1"/>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v"/>
            </a:pPr>
            <a:r>
              <a:rPr lang="es-ES_tradnl" sz="2000" dirty="0" smtClean="0">
                <a:solidFill>
                  <a:schemeClr val="tx1"/>
                </a:solidFill>
                <a:latin typeface="Verdana" pitchFamily="34" charset="0"/>
                <a:ea typeface="Verdana" pitchFamily="34" charset="0"/>
                <a:cs typeface="Verdana" pitchFamily="34" charset="0"/>
              </a:rPr>
              <a:t>…“</a:t>
            </a:r>
            <a:r>
              <a:rPr lang="es-ES_tradnl" sz="2000" dirty="0">
                <a:solidFill>
                  <a:schemeClr val="tx1"/>
                </a:solidFill>
                <a:latin typeface="Verdana" pitchFamily="34" charset="0"/>
                <a:ea typeface="Verdana" pitchFamily="34" charset="0"/>
                <a:cs typeface="Verdana" pitchFamily="34" charset="0"/>
              </a:rPr>
              <a:t>Las ideas de la </a:t>
            </a:r>
            <a:r>
              <a:rPr lang="es-ES_tradnl" sz="2000" dirty="0" smtClean="0">
                <a:solidFill>
                  <a:schemeClr val="tx1"/>
                </a:solidFill>
                <a:latin typeface="Verdana" pitchFamily="34" charset="0"/>
                <a:ea typeface="Verdana" pitchFamily="34" charset="0"/>
                <a:cs typeface="Verdana" pitchFamily="34" charset="0"/>
              </a:rPr>
              <a:t>ilustración </a:t>
            </a:r>
            <a:r>
              <a:rPr lang="es-ES_tradnl" sz="2000" dirty="0">
                <a:solidFill>
                  <a:schemeClr val="tx1"/>
                </a:solidFill>
                <a:latin typeface="Verdana" pitchFamily="34" charset="0"/>
                <a:ea typeface="Verdana" pitchFamily="34" charset="0"/>
                <a:cs typeface="Verdana" pitchFamily="34" charset="0"/>
              </a:rPr>
              <a:t>fueron largamente denostadas a través de la historia argentina. A partir de los revisionistas, los nacionalistas y hoy los posmodernistas. En función (…) de la construcción de un pensamiento contrario a las ideas de la ilustración, llevando al extremo la valoración de la tradición y los poderes </a:t>
            </a:r>
            <a:r>
              <a:rPr lang="es-ES_tradnl" sz="2000" dirty="0" smtClean="0">
                <a:solidFill>
                  <a:schemeClr val="tx1"/>
                </a:solidFill>
                <a:latin typeface="Verdana" pitchFamily="34" charset="0"/>
                <a:ea typeface="Verdana" pitchFamily="34" charset="0"/>
                <a:cs typeface="Verdana" pitchFamily="34" charset="0"/>
              </a:rPr>
              <a:t>sectoriales…”.  </a:t>
            </a:r>
            <a:endParaRPr lang="es-ES_tradnl" sz="2000" dirty="0">
              <a:solidFill>
                <a:schemeClr val="tx1"/>
              </a:solidFill>
              <a:latin typeface="Verdana" pitchFamily="34" charset="0"/>
              <a:ea typeface="Verdana" pitchFamily="34" charset="0"/>
              <a:cs typeface="Verdana" pitchFamily="34" charset="0"/>
            </a:endParaRPr>
          </a:p>
          <a:p>
            <a:pPr>
              <a:buClr>
                <a:schemeClr val="accent6">
                  <a:lumMod val="50000"/>
                </a:schemeClr>
              </a:buClr>
              <a:buFont typeface="Wingdings" pitchFamily="2" charset="2"/>
              <a:buChar char="v"/>
            </a:pPr>
            <a:endParaRPr lang="es-ES" sz="2000" dirty="0" smtClean="0">
              <a:solidFill>
                <a:schemeClr val="tx1"/>
              </a:solidFill>
              <a:latin typeface="Verdana" pitchFamily="34" charset="0"/>
              <a:ea typeface="Verdana" pitchFamily="34" charset="0"/>
              <a:cs typeface="Verdana" pitchFamily="34" charset="0"/>
            </a:endParaRPr>
          </a:p>
          <a:p>
            <a:pPr marL="450850" indent="-449263" hangingPunct="0">
              <a:buClr>
                <a:schemeClr val="accent6">
                  <a:lumMod val="50000"/>
                </a:schemeClr>
              </a:buClr>
              <a:buFont typeface="Wingdings" pitchFamily="2" charset="2"/>
              <a:buChar char="v"/>
            </a:pPr>
            <a:r>
              <a:rPr lang="es-ES" sz="1800" b="1" dirty="0" smtClean="0">
                <a:solidFill>
                  <a:schemeClr val="tx1"/>
                </a:solidFill>
                <a:latin typeface="Verdana" pitchFamily="34" charset="0"/>
                <a:ea typeface="Verdana" pitchFamily="34" charset="0"/>
                <a:cs typeface="Verdana" pitchFamily="34" charset="0"/>
              </a:rPr>
              <a:t>Fernando </a:t>
            </a:r>
            <a:r>
              <a:rPr lang="es-ES" sz="1800" b="1" dirty="0">
                <a:solidFill>
                  <a:schemeClr val="tx1"/>
                </a:solidFill>
                <a:latin typeface="Verdana" pitchFamily="34" charset="0"/>
                <a:ea typeface="Verdana" pitchFamily="34" charset="0"/>
                <a:cs typeface="Verdana" pitchFamily="34" charset="0"/>
              </a:rPr>
              <a:t>Aliata</a:t>
            </a:r>
            <a:r>
              <a:rPr lang="es-ES" sz="1800" dirty="0">
                <a:solidFill>
                  <a:schemeClr val="tx1"/>
                </a:solidFill>
                <a:latin typeface="Verdana" pitchFamily="34" charset="0"/>
                <a:ea typeface="Verdana" pitchFamily="34" charset="0"/>
                <a:cs typeface="Verdana" pitchFamily="34" charset="0"/>
              </a:rPr>
              <a:t>, </a:t>
            </a:r>
            <a:r>
              <a:rPr lang="es-ES" sz="1800" i="1" dirty="0">
                <a:solidFill>
                  <a:schemeClr val="tx1"/>
                </a:solidFill>
                <a:latin typeface="Verdana" pitchFamily="34" charset="0"/>
                <a:ea typeface="Verdana" pitchFamily="34" charset="0"/>
                <a:cs typeface="Verdana" pitchFamily="34" charset="0"/>
              </a:rPr>
              <a:t>De la mirada ilustrada a la crítica </a:t>
            </a:r>
            <a:r>
              <a:rPr lang="es-ES" sz="1800" i="1" dirty="0" smtClean="0">
                <a:solidFill>
                  <a:schemeClr val="tx1"/>
                </a:solidFill>
                <a:latin typeface="Verdana" pitchFamily="34" charset="0"/>
                <a:ea typeface="Verdana" pitchFamily="34" charset="0"/>
                <a:cs typeface="Verdana" pitchFamily="34" charset="0"/>
              </a:rPr>
              <a:t>romántica</a:t>
            </a:r>
            <a:r>
              <a:rPr lang="es-ES" sz="1800" dirty="0" smtClean="0">
                <a:solidFill>
                  <a:schemeClr val="tx1"/>
                </a:solidFill>
                <a:latin typeface="Verdana" pitchFamily="34" charset="0"/>
                <a:ea typeface="Verdana" pitchFamily="34" charset="0"/>
                <a:cs typeface="Verdana" pitchFamily="34" charset="0"/>
              </a:rPr>
              <a:t>,1998.</a:t>
            </a:r>
          </a:p>
          <a:p>
            <a:pPr marL="450850" indent="-449263">
              <a:buClr>
                <a:schemeClr val="accent6">
                  <a:lumMod val="50000"/>
                </a:schemeClr>
              </a:buClr>
              <a:buFont typeface="Wingdings" pitchFamily="2" charset="2"/>
              <a:buChar char="v"/>
            </a:pPr>
            <a:r>
              <a:rPr lang="es-ES" sz="1800" b="1" dirty="0" smtClean="0">
                <a:solidFill>
                  <a:schemeClr val="tx1"/>
                </a:solidFill>
                <a:latin typeface="Verdana" pitchFamily="34" charset="0"/>
                <a:ea typeface="Verdana" pitchFamily="34" charset="0"/>
                <a:cs typeface="Verdana" pitchFamily="34" charset="0"/>
              </a:rPr>
              <a:t>Jorge Myers</a:t>
            </a:r>
            <a:r>
              <a:rPr lang="es-ES" sz="1800" dirty="0" smtClean="0">
                <a:solidFill>
                  <a:schemeClr val="tx1"/>
                </a:solidFill>
                <a:latin typeface="Verdana" pitchFamily="34" charset="0"/>
                <a:ea typeface="Verdana" pitchFamily="34" charset="0"/>
                <a:cs typeface="Verdana" pitchFamily="34" charset="0"/>
              </a:rPr>
              <a:t>, La revolución en las ideas: la generación romántica del 37 en la cultura y en las políticas argentinas, 1998.</a:t>
            </a:r>
          </a:p>
          <a:p>
            <a:pPr marL="450850" indent="-449263">
              <a:buClr>
                <a:schemeClr val="accent6">
                  <a:lumMod val="50000"/>
                </a:schemeClr>
              </a:buClr>
              <a:buFont typeface="Wingdings" pitchFamily="2" charset="2"/>
              <a:buChar char="v"/>
            </a:pPr>
            <a:r>
              <a:rPr lang="es-ES" sz="1800" dirty="0" smtClean="0">
                <a:solidFill>
                  <a:schemeClr val="tx1"/>
                </a:solidFill>
                <a:latin typeface="Verdana" pitchFamily="34" charset="0"/>
                <a:ea typeface="Verdana" pitchFamily="34" charset="0"/>
                <a:cs typeface="Verdana" pitchFamily="34" charset="0"/>
              </a:rPr>
              <a:t>También Thomas </a:t>
            </a:r>
            <a:r>
              <a:rPr lang="es-ES" sz="1800" dirty="0" err="1" smtClean="0">
                <a:solidFill>
                  <a:schemeClr val="tx1"/>
                </a:solidFill>
                <a:latin typeface="Verdana" pitchFamily="34" charset="0"/>
                <a:ea typeface="Verdana" pitchFamily="34" charset="0"/>
                <a:cs typeface="Verdana" pitchFamily="34" charset="0"/>
              </a:rPr>
              <a:t>Skidmore</a:t>
            </a:r>
            <a:r>
              <a:rPr lang="es-ES" sz="1800" dirty="0" smtClean="0">
                <a:solidFill>
                  <a:schemeClr val="tx1"/>
                </a:solidFill>
                <a:latin typeface="Verdana" pitchFamily="34" charset="0"/>
                <a:ea typeface="Verdana" pitchFamily="34" charset="0"/>
                <a:cs typeface="Verdana" pitchFamily="34" charset="0"/>
              </a:rPr>
              <a:t>, Peter Smith, Thomas Calvo, explican estas influencias.</a:t>
            </a:r>
          </a:p>
          <a:p>
            <a:pPr hangingPunct="0">
              <a:buClr>
                <a:schemeClr val="accent6">
                  <a:lumMod val="50000"/>
                </a:schemeClr>
              </a:buClr>
              <a:buFont typeface="Wingdings" pitchFamily="2" charset="2"/>
              <a:buChar char="v"/>
            </a:pPr>
            <a:endParaRPr lang="es-ES_tradnl" sz="1400" dirty="0">
              <a:solidFill>
                <a:schemeClr val="tx1"/>
              </a:solidFill>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573A0D36-5BA9-4835-927D-A947CE3B0E9E}" type="slidenum">
              <a:rPr lang="es-ES" smtClean="0"/>
              <a:pPr>
                <a:defRPr/>
              </a:pPr>
              <a:t>81</a:t>
            </a:fld>
            <a:endParaRPr lang="es-ES" dirty="0"/>
          </a:p>
        </p:txBody>
      </p:sp>
    </p:spTree>
  </p:cSld>
  <p:clrMapOvr>
    <a:masterClrMapping/>
  </p:clrMapOvr>
  <p:transition spd="med">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86808" cy="94613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pPr algn="ctr">
              <a:defRPr/>
            </a:pPr>
            <a:r>
              <a:rPr lang="es-ES" sz="4000" dirty="0" smtClean="0">
                <a:solidFill>
                  <a:schemeClr val="accent6">
                    <a:lumMod val="50000"/>
                  </a:schemeClr>
                </a:solidFill>
                <a:latin typeface="Rockwell" pitchFamily="18" charset="0"/>
              </a:rPr>
              <a:t>LAS HERENCIAS. </a:t>
            </a:r>
            <a:endParaRPr lang="es-ES" sz="4000" dirty="0">
              <a:solidFill>
                <a:schemeClr val="accent6">
                  <a:lumMod val="50000"/>
                </a:schemeClr>
              </a:solidFill>
              <a:latin typeface="Rockwell" pitchFamily="18" charset="0"/>
            </a:endParaRPr>
          </a:p>
        </p:txBody>
      </p:sp>
      <p:sp>
        <p:nvSpPr>
          <p:cNvPr id="182275" name="2 Marcador de contenido"/>
          <p:cNvSpPr>
            <a:spLocks noGrp="1"/>
          </p:cNvSpPr>
          <p:nvPr>
            <p:ph sz="half" idx="1"/>
          </p:nvPr>
        </p:nvSpPr>
        <p:spPr>
          <a:xfrm>
            <a:off x="571472" y="3071810"/>
            <a:ext cx="3571900" cy="1643074"/>
          </a:xfrm>
          <a:blipFill>
            <a:blip r:embed="rId2"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6350" indent="171450">
              <a:buNone/>
            </a:pPr>
            <a:r>
              <a:rPr lang="es-ES" sz="2000" b="1" dirty="0" smtClean="0">
                <a:latin typeface="Verdana" pitchFamily="34" charset="0"/>
                <a:ea typeface="Verdana" pitchFamily="34" charset="0"/>
                <a:cs typeface="Verdana" pitchFamily="34" charset="0"/>
              </a:rPr>
              <a:t>Según los autores estudiados existen herencias de imágenes míticas sobre la realidad .</a:t>
            </a:r>
          </a:p>
        </p:txBody>
      </p:sp>
      <p:sp>
        <p:nvSpPr>
          <p:cNvPr id="182276" name="3 Marcador de contenido"/>
          <p:cNvSpPr>
            <a:spLocks noGrp="1"/>
          </p:cNvSpPr>
          <p:nvPr>
            <p:ph sz="half" idx="2"/>
          </p:nvPr>
        </p:nvSpPr>
        <p:spPr>
          <a:xfrm>
            <a:off x="4214810" y="1571612"/>
            <a:ext cx="4643470" cy="507209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r>
              <a:rPr lang="es-ES" sz="2000" dirty="0" smtClean="0">
                <a:latin typeface="Verdana" pitchFamily="34" charset="0"/>
                <a:ea typeface="Verdana" pitchFamily="34" charset="0"/>
                <a:cs typeface="Verdana" pitchFamily="34" charset="0"/>
              </a:rPr>
              <a:t>La primacía de lo romántico sobre lo racional.</a:t>
            </a:r>
          </a:p>
          <a:p>
            <a:pPr>
              <a:buNone/>
            </a:pPr>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El desprecio por las concepciones pragmáticas, materialistas y utilitarias.</a:t>
            </a:r>
          </a:p>
          <a:p>
            <a:pPr>
              <a:buNone/>
            </a:pPr>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Considerar como valores latinoamericanos casi con exclusividad a la espiritualidad, idealismo y desinterés.</a:t>
            </a:r>
          </a:p>
          <a:p>
            <a:endParaRPr lang="es-ES" sz="2000" dirty="0" smtClean="0">
              <a:latin typeface="Verdana" pitchFamily="34" charset="0"/>
              <a:ea typeface="Verdana" pitchFamily="34" charset="0"/>
              <a:cs typeface="Verdana" pitchFamily="34" charset="0"/>
            </a:endParaRPr>
          </a:p>
          <a:p>
            <a:r>
              <a:rPr lang="es-ES" sz="2000" dirty="0" smtClean="0">
                <a:latin typeface="Verdana" pitchFamily="34" charset="0"/>
                <a:ea typeface="Verdana" pitchFamily="34" charset="0"/>
                <a:cs typeface="Verdana" pitchFamily="34" charset="0"/>
              </a:rPr>
              <a:t>Creer que son suficientes como cultura y como proyecto político-social.</a:t>
            </a:r>
            <a:endParaRPr lang="es-ES" dirty="0" smtClean="0">
              <a:latin typeface="Verdana" pitchFamily="34" charset="0"/>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pPr>
              <a:defRPr/>
            </a:pPr>
            <a:fld id="{423FD780-410A-48E4-A986-65A998C25254}" type="slidenum">
              <a:rPr lang="es-ES" smtClean="0"/>
              <a:pPr>
                <a:defRPr/>
              </a:pPr>
              <a:t>82</a:t>
            </a:fld>
            <a:endParaRPr lang="es-ES" dirty="0"/>
          </a:p>
        </p:txBody>
      </p:sp>
    </p:spTree>
  </p:cSld>
  <p:clrMapOvr>
    <a:masterClrMapping/>
  </p:clrMapOvr>
  <p:transition spd="med">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Título"/>
          <p:cNvSpPr>
            <a:spLocks noGrp="1"/>
          </p:cNvSpPr>
          <p:nvPr>
            <p:ph type="title"/>
          </p:nvPr>
        </p:nvSpPr>
        <p:spPr>
          <a:xfrm>
            <a:off x="503238" y="4286256"/>
            <a:ext cx="8183562" cy="2071702"/>
          </a:xfrm>
        </p:spPr>
        <p:txBody>
          <a:bodyPr>
            <a:noAutofit/>
          </a:bodyPr>
          <a:lstStyle/>
          <a:p>
            <a:pPr algn="ctr">
              <a:defRPr/>
            </a:pPr>
            <a:r>
              <a:rPr lang="es-ES_tradnl" i="1" dirty="0" smtClean="0">
                <a:solidFill>
                  <a:srgbClr val="7030A0"/>
                </a:solidFill>
              </a:rPr>
              <a:t>Capítulo 4:</a:t>
            </a:r>
            <a:br>
              <a:rPr lang="es-ES_tradnl" i="1" dirty="0" smtClean="0">
                <a:solidFill>
                  <a:srgbClr val="7030A0"/>
                </a:solidFill>
              </a:rPr>
            </a:br>
            <a:r>
              <a:rPr lang="es-ES_tradnl" sz="2800" i="1" dirty="0" smtClean="0">
                <a:solidFill>
                  <a:srgbClr val="7030A0"/>
                </a:solidFill>
              </a:rPr>
              <a:t>La historia entre la erudición y la reflexión</a:t>
            </a:r>
            <a:r>
              <a:rPr lang="es-ES" sz="2800" i="1" dirty="0" smtClean="0">
                <a:solidFill>
                  <a:srgbClr val="7030A0"/>
                </a:solidFill>
              </a:rPr>
              <a:t>. </a:t>
            </a:r>
            <a:br>
              <a:rPr lang="es-ES" sz="2800" i="1" dirty="0" smtClean="0">
                <a:solidFill>
                  <a:srgbClr val="7030A0"/>
                </a:solidFill>
              </a:rPr>
            </a:br>
            <a:r>
              <a:rPr lang="es-ES" sz="2800" i="1" dirty="0" smtClean="0">
                <a:solidFill>
                  <a:srgbClr val="7030A0"/>
                </a:solidFill>
              </a:rPr>
              <a:t>Categorías usadas en la historiografía.</a:t>
            </a:r>
            <a:br>
              <a:rPr lang="es-ES" sz="2800" i="1" dirty="0" smtClean="0">
                <a:solidFill>
                  <a:srgbClr val="7030A0"/>
                </a:solidFill>
              </a:rPr>
            </a:br>
            <a:endParaRPr lang="es-ES" sz="2800" dirty="0" smtClean="0">
              <a:solidFill>
                <a:srgbClr val="7030A0"/>
              </a:solidFill>
            </a:endParaRPr>
          </a:p>
        </p:txBody>
      </p:sp>
      <p:sp>
        <p:nvSpPr>
          <p:cNvPr id="116739" name="2 Marcador de contenido"/>
          <p:cNvSpPr>
            <a:spLocks noGrp="1"/>
          </p:cNvSpPr>
          <p:nvPr>
            <p:ph idx="1"/>
          </p:nvPr>
        </p:nvSpPr>
        <p:spPr>
          <a:xfrm>
            <a:off x="503238" y="530225"/>
            <a:ext cx="8183562" cy="3398841"/>
          </a:xfrm>
          <a:solidFill>
            <a:schemeClr val="accent1">
              <a:lumMod val="60000"/>
              <a:lumOff val="40000"/>
            </a:schemeClr>
          </a:solidFill>
        </p:spPr>
        <p:txBody>
          <a:bodyPr/>
          <a:lstStyle/>
          <a:p>
            <a:endParaRPr lang="es-ES" sz="3200" b="1" i="1" dirty="0" smtClean="0"/>
          </a:p>
          <a:p>
            <a:endParaRPr lang="es-ES" sz="3200" b="1" i="1" dirty="0" smtClean="0"/>
          </a:p>
          <a:p>
            <a:pPr>
              <a:buFont typeface="Wingdings" pitchFamily="2" charset="2"/>
              <a:buChar char="§"/>
            </a:pPr>
            <a:r>
              <a:rPr lang="es-ES" sz="3200" b="1" i="1" dirty="0" smtClean="0"/>
              <a:t>Categorías.</a:t>
            </a:r>
          </a:p>
          <a:p>
            <a:pPr>
              <a:buNone/>
            </a:pPr>
            <a:endParaRPr lang="es-ES" sz="3200" b="1" i="1" dirty="0" smtClean="0"/>
          </a:p>
          <a:p>
            <a:pPr>
              <a:buFont typeface="Wingdings" pitchFamily="2" charset="2"/>
              <a:buChar char="§"/>
            </a:pPr>
            <a:r>
              <a:rPr lang="es-ES" sz="3200" b="1" i="1" dirty="0" smtClean="0"/>
              <a:t>Entre la erudición  y la reflexión.</a:t>
            </a:r>
            <a:endParaRPr lang="es-ES" sz="3200" b="1" dirty="0" smtClean="0"/>
          </a:p>
          <a:p>
            <a:endParaRPr lang="es-ES" dirty="0" smtClean="0"/>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b="1" smtClean="0"/>
              <a:pPr>
                <a:defRPr/>
              </a:pPr>
              <a:t>83</a:t>
            </a:fld>
            <a:endParaRPr lang="es-ES" b="1" dirty="0"/>
          </a:p>
        </p:txBody>
      </p:sp>
    </p:spTree>
  </p:cSld>
  <p:clrMapOvr>
    <a:masterClrMapping/>
  </p:clrMapOvr>
  <p:transition spd="med">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3 Rectángulo"/>
          <p:cNvSpPr>
            <a:spLocks noChangeArrowheads="1"/>
          </p:cNvSpPr>
          <p:nvPr/>
        </p:nvSpPr>
        <p:spPr bwMode="auto">
          <a:xfrm>
            <a:off x="500034" y="571480"/>
            <a:ext cx="8072494" cy="5724644"/>
          </a:xfrm>
          <a:prstGeom prst="rect">
            <a:avLst/>
          </a:prstGeom>
          <a:blipFill>
            <a:blip r:embed="rId3" cstate="print"/>
            <a:tile tx="0" ty="0" sx="100000" sy="100000" flip="none" algn="tl"/>
          </a:blipFill>
          <a:ln w="76200">
            <a:solidFill>
              <a:srgbClr val="7030A0"/>
            </a:solidFill>
            <a:miter lim="800000"/>
            <a:headEnd/>
            <a:tailEnd/>
          </a:ln>
        </p:spPr>
        <p:txBody>
          <a:bodyPr wrap="square">
            <a:spAutoFit/>
          </a:bodyPr>
          <a:lstStyle/>
          <a:p>
            <a:pPr>
              <a:buClr>
                <a:srgbClr val="7030A0"/>
              </a:buClr>
              <a:buFont typeface="Wingdings" pitchFamily="2" charset="2"/>
              <a:buChar char="Ø"/>
            </a:pPr>
            <a:r>
              <a:rPr lang="es-ES" sz="2800" dirty="0">
                <a:latin typeface="Verdana" pitchFamily="34" charset="0"/>
                <a:ea typeface="Verdana" pitchFamily="34" charset="0"/>
                <a:cs typeface="Verdana" pitchFamily="34" charset="0"/>
              </a:rPr>
              <a:t> </a:t>
            </a:r>
            <a:r>
              <a:rPr lang="es-ES" sz="2600" dirty="0" smtClean="0">
                <a:latin typeface="Verdana" pitchFamily="34" charset="0"/>
                <a:ea typeface="Verdana" pitchFamily="34" charset="0"/>
                <a:cs typeface="Verdana" pitchFamily="34" charset="0"/>
              </a:rPr>
              <a:t>Es la etapa de </a:t>
            </a:r>
            <a:r>
              <a:rPr lang="es-ES" sz="2600" b="1" dirty="0" smtClean="0">
                <a:latin typeface="Verdana" pitchFamily="34" charset="0"/>
                <a:ea typeface="Verdana" pitchFamily="34" charset="0"/>
                <a:cs typeface="Verdana" pitchFamily="34" charset="0"/>
              </a:rPr>
              <a:t>la reflexión </a:t>
            </a:r>
            <a:r>
              <a:rPr lang="es-ES" sz="2600" dirty="0" smtClean="0">
                <a:latin typeface="Verdana" pitchFamily="34" charset="0"/>
                <a:ea typeface="Verdana" pitchFamily="34" charset="0"/>
                <a:cs typeface="Verdana" pitchFamily="34" charset="0"/>
              </a:rPr>
              <a:t>la que avanza en la historiografía.</a:t>
            </a:r>
          </a:p>
          <a:p>
            <a:pPr>
              <a:buClr>
                <a:srgbClr val="7030A0"/>
              </a:buClr>
              <a:buFont typeface="Wingdings" pitchFamily="2" charset="2"/>
              <a:buChar char="Ø"/>
            </a:pPr>
            <a:endParaRPr lang="es-ES" sz="2600" dirty="0" smtClean="0">
              <a:latin typeface="Verdana" pitchFamily="34" charset="0"/>
              <a:ea typeface="Verdana" pitchFamily="34" charset="0"/>
              <a:cs typeface="Verdana" pitchFamily="34" charset="0"/>
            </a:endParaRPr>
          </a:p>
          <a:p>
            <a:pPr>
              <a:buClr>
                <a:srgbClr val="7030A0"/>
              </a:buClr>
              <a:buFont typeface="Wingdings" pitchFamily="2" charset="2"/>
              <a:buChar char="Ø"/>
            </a:pPr>
            <a:r>
              <a:rPr lang="es-ES_tradnl" sz="2600" dirty="0" smtClean="0">
                <a:latin typeface="Verdana" pitchFamily="34" charset="0"/>
                <a:ea typeface="Verdana" pitchFamily="34" charset="0"/>
                <a:cs typeface="Verdana" pitchFamily="34" charset="0"/>
              </a:rPr>
              <a:t>Este capítulo refleja el pensamiento de algunos historiadores que eligieron como tema de investigación la reflexión teórica, buscando las categorías utilizadas en la historiografía en distintas épocas y algunas con larga permanencia en el tiempo</a:t>
            </a:r>
            <a:r>
              <a:rPr lang="es-ES" sz="2600" dirty="0" smtClean="0">
                <a:latin typeface="Verdana" pitchFamily="34" charset="0"/>
                <a:ea typeface="Verdana" pitchFamily="34" charset="0"/>
                <a:cs typeface="Verdana" pitchFamily="34" charset="0"/>
              </a:rPr>
              <a:t>.</a:t>
            </a:r>
          </a:p>
          <a:p>
            <a:pPr>
              <a:buClr>
                <a:srgbClr val="7030A0"/>
              </a:buClr>
              <a:buFont typeface="Wingdings" pitchFamily="2" charset="2"/>
              <a:buChar char="Ø"/>
            </a:pPr>
            <a:endParaRPr lang="es-ES" sz="2600" dirty="0" smtClean="0">
              <a:latin typeface="Verdana" pitchFamily="34" charset="0"/>
              <a:ea typeface="Verdana" pitchFamily="34" charset="0"/>
              <a:cs typeface="Verdana" pitchFamily="34" charset="0"/>
            </a:endParaRPr>
          </a:p>
          <a:p>
            <a:pPr>
              <a:buClr>
                <a:srgbClr val="7030A0"/>
              </a:buClr>
              <a:buFont typeface="Wingdings" pitchFamily="2" charset="2"/>
              <a:buChar char="Ø"/>
            </a:pPr>
            <a:r>
              <a:rPr lang="es-ES_tradnl" sz="2600" dirty="0" smtClean="0">
                <a:latin typeface="Verdana" pitchFamily="34" charset="0"/>
                <a:ea typeface="Verdana" pitchFamily="34" charset="0"/>
                <a:cs typeface="Verdana" pitchFamily="34" charset="0"/>
              </a:rPr>
              <a:t>Se buscaron categorías de análisis en historiadores argentinos y brasileños, en una observación comparativa que señala parecidas preocupaciones.</a:t>
            </a:r>
          </a:p>
        </p:txBody>
      </p:sp>
      <p:sp>
        <p:nvSpPr>
          <p:cNvPr id="3" name="2 Marcador de número de diapositiva"/>
          <p:cNvSpPr>
            <a:spLocks noGrp="1"/>
          </p:cNvSpPr>
          <p:nvPr>
            <p:ph type="sldNum" sz="quarter" idx="12"/>
          </p:nvPr>
        </p:nvSpPr>
        <p:spPr>
          <a:xfrm>
            <a:off x="8072462" y="6245225"/>
            <a:ext cx="614338" cy="476250"/>
          </a:xfrm>
        </p:spPr>
        <p:txBody>
          <a:bodyPr/>
          <a:lstStyle/>
          <a:p>
            <a:pPr>
              <a:defRPr/>
            </a:pPr>
            <a:fld id="{2D082CE9-A119-4EA3-B7B0-410CD2B2DA5F}" type="slidenum">
              <a:rPr lang="en-US" b="1" smtClean="0">
                <a:solidFill>
                  <a:schemeClr val="tx2"/>
                </a:solidFill>
                <a:latin typeface="+mn-lt"/>
              </a:rPr>
              <a:pPr>
                <a:defRPr/>
              </a:pPr>
              <a:t>84</a:t>
            </a:fld>
            <a:endParaRPr lang="en-US" b="1" dirty="0">
              <a:solidFill>
                <a:schemeClr val="tx2"/>
              </a:solidFill>
              <a:latin typeface="+mn-lt"/>
            </a:endParaRPr>
          </a:p>
        </p:txBody>
      </p:sp>
    </p:spTree>
  </p:cSld>
  <p:clrMapOvr>
    <a:masterClrMapping/>
  </p:clrMapOvr>
  <p:transition spd="med">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514352" y="530352"/>
            <a:ext cx="8058176" cy="4613160"/>
          </a:xfrm>
        </p:spPr>
        <p:txBody>
          <a:bodyPr/>
          <a:lstStyle/>
          <a:p>
            <a:pPr>
              <a:lnSpc>
                <a:spcPct val="200000"/>
              </a:lnSpc>
            </a:pPr>
            <a:r>
              <a:rPr lang="es-ES" sz="2000" dirty="0" smtClean="0">
                <a:latin typeface="Verdana" pitchFamily="34" charset="0"/>
                <a:ea typeface="Verdana" pitchFamily="34" charset="0"/>
                <a:cs typeface="Verdana" pitchFamily="34" charset="0"/>
              </a:rPr>
              <a:t>Se polemiza sobre modelos teóricos y  se analizan  los principales conceptos, debates y polémicas que se hicieron presentes en la Historia de la disciplina. El último punto tratado en la obra se refiere a las discusiones relacionadas con- lo que muchos consideran- la ausencia de debate de paradigmas en el escenario contemporáneo de las ciencias humanas. </a:t>
            </a: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85</a:t>
            </a:fld>
            <a:endParaRPr lang="en-US" dirty="0"/>
          </a:p>
        </p:txBody>
      </p:sp>
    </p:spTree>
  </p:cSld>
  <p:clrMapOvr>
    <a:masterClrMapping/>
  </p:clrMapOvr>
  <p:transition spd="med">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357166"/>
            <a:ext cx="5357850" cy="857256"/>
          </a:xfrm>
          <a:solidFill>
            <a:srgbClr val="66CCFF"/>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dirty="0" smtClean="0">
                <a:latin typeface="Rockwell" pitchFamily="18" charset="0"/>
              </a:rPr>
              <a:t>DILEMAS Y CATEGORÍAS</a:t>
            </a:r>
            <a:endParaRPr lang="es-ES" dirty="0">
              <a:latin typeface="Rockwell" pitchFamily="18" charset="0"/>
            </a:endParaRPr>
          </a:p>
        </p:txBody>
      </p:sp>
      <p:sp>
        <p:nvSpPr>
          <p:cNvPr id="3" name="2 Marcador de contenido"/>
          <p:cNvSpPr>
            <a:spLocks noGrp="1"/>
          </p:cNvSpPr>
          <p:nvPr>
            <p:ph idx="1"/>
          </p:nvPr>
        </p:nvSpPr>
        <p:spPr>
          <a:xfrm>
            <a:off x="500034" y="1600200"/>
            <a:ext cx="8520141" cy="475775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es-ES" dirty="0" smtClean="0"/>
              <a:t>Algunos de los dilemas teóricos:</a:t>
            </a:r>
          </a:p>
          <a:p>
            <a:pPr>
              <a:buNone/>
            </a:pPr>
            <a:endParaRPr lang="es-ES" dirty="0" smtClean="0"/>
          </a:p>
          <a:p>
            <a:pPr>
              <a:buClr>
                <a:srgbClr val="0070C0"/>
              </a:buClr>
              <a:buFont typeface="Wingdings" pitchFamily="2" charset="2"/>
              <a:buChar char="Ø"/>
            </a:pPr>
            <a:r>
              <a:rPr lang="es-ES" dirty="0" smtClean="0"/>
              <a:t>Pluralidad de perspectivas historiográficas y ambición de validez universal.</a:t>
            </a:r>
          </a:p>
          <a:p>
            <a:pPr>
              <a:buClr>
                <a:srgbClr val="0070C0"/>
              </a:buClr>
              <a:buFont typeface="Wingdings" pitchFamily="2" charset="2"/>
              <a:buChar char="Ø"/>
            </a:pPr>
            <a:r>
              <a:rPr lang="es-ES" dirty="0" smtClean="0"/>
              <a:t>La subjetividad y los problemas derivados.</a:t>
            </a:r>
          </a:p>
          <a:p>
            <a:pPr>
              <a:buClr>
                <a:srgbClr val="0070C0"/>
              </a:buClr>
              <a:buFont typeface="Wingdings" pitchFamily="2" charset="2"/>
              <a:buChar char="Ø"/>
            </a:pPr>
            <a:r>
              <a:rPr lang="es-ES" dirty="0" smtClean="0"/>
              <a:t>Influencia de los contextos. </a:t>
            </a:r>
          </a:p>
          <a:p>
            <a:pPr>
              <a:buClr>
                <a:srgbClr val="0070C0"/>
              </a:buClr>
              <a:buFont typeface="Wingdings" pitchFamily="2" charset="2"/>
              <a:buChar char="Ø"/>
            </a:pPr>
            <a:r>
              <a:rPr lang="es-ES" dirty="0" smtClean="0"/>
              <a:t>Necesidad de constituir categorías para nuevas visiones globales.</a:t>
            </a:r>
          </a:p>
          <a:p>
            <a:pPr>
              <a:buClr>
                <a:srgbClr val="0070C0"/>
              </a:buClr>
              <a:buFont typeface="Wingdings" pitchFamily="2" charset="2"/>
              <a:buChar char="Ø"/>
            </a:pPr>
            <a:r>
              <a:rPr lang="es-ES" dirty="0" smtClean="0"/>
              <a:t>Reivindicación del poder explicativo de la teoría.</a:t>
            </a:r>
          </a:p>
          <a:p>
            <a:pPr>
              <a:buClr>
                <a:srgbClr val="0070C0"/>
              </a:buClr>
              <a:buFont typeface="Wingdings" pitchFamily="2" charset="2"/>
              <a:buChar char="Ø"/>
            </a:pPr>
            <a:r>
              <a:rPr lang="es-ES" dirty="0" smtClean="0"/>
              <a:t>Redefinición de la historiografía.</a:t>
            </a:r>
          </a:p>
          <a:p>
            <a:endParaRPr lang="es-ES" dirty="0"/>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86</a:t>
            </a:fld>
            <a:endParaRPr lang="en-US" dirty="0"/>
          </a:p>
        </p:txBody>
      </p:sp>
    </p:spTree>
  </p:cSld>
  <p:clrMapOvr>
    <a:masterClrMapping/>
  </p:clrMapOvr>
  <p:transition spd="med">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6162687" cy="1154098"/>
          </a:xfrm>
          <a:solidFill>
            <a:srgbClr val="00B0F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dirty="0" smtClean="0">
                <a:latin typeface="Rockwell" pitchFamily="18" charset="0"/>
              </a:rPr>
              <a:t/>
            </a:r>
            <a:br>
              <a:rPr lang="es-ES" dirty="0" smtClean="0">
                <a:latin typeface="Rockwell" pitchFamily="18" charset="0"/>
              </a:rPr>
            </a:br>
            <a:r>
              <a:rPr lang="es-ES" dirty="0" smtClean="0">
                <a:latin typeface="Rockwell" pitchFamily="18" charset="0"/>
              </a:rPr>
              <a:t/>
            </a:r>
            <a:br>
              <a:rPr lang="es-ES" dirty="0" smtClean="0">
                <a:latin typeface="Rockwell" pitchFamily="18" charset="0"/>
              </a:rPr>
            </a:br>
            <a:r>
              <a:rPr lang="es-ES" dirty="0" smtClean="0">
                <a:latin typeface="Rockwell" pitchFamily="18" charset="0"/>
              </a:rPr>
              <a:t>CATEGORÍAS.</a:t>
            </a:r>
            <a:endParaRPr lang="es-ES" dirty="0">
              <a:latin typeface="Rockwell" pitchFamily="18" charset="0"/>
            </a:endParaRPr>
          </a:p>
        </p:txBody>
      </p:sp>
      <p:sp>
        <p:nvSpPr>
          <p:cNvPr id="3" name="2 Marcador de contenido"/>
          <p:cNvSpPr>
            <a:spLocks noGrp="1"/>
          </p:cNvSpPr>
          <p:nvPr>
            <p:ph idx="1"/>
          </p:nvPr>
        </p:nvSpPr>
        <p:spPr>
          <a:xfrm>
            <a:off x="571472" y="1814490"/>
            <a:ext cx="8572528" cy="5043510"/>
          </a:xfrm>
          <a:gradFill>
            <a:gsLst>
              <a:gs pos="0">
                <a:srgbClr val="5E9EFF"/>
              </a:gs>
              <a:gs pos="39999">
                <a:srgbClr val="85C2FF"/>
              </a:gs>
              <a:gs pos="70000">
                <a:srgbClr val="C4D6EB"/>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Clr>
                <a:srgbClr val="7030A0"/>
              </a:buClr>
              <a:buFont typeface="Wingdings" pitchFamily="2" charset="2"/>
              <a:buChar char="Ø"/>
            </a:pPr>
            <a:r>
              <a:rPr lang="es-ES" dirty="0" smtClean="0"/>
              <a:t>Conflicto político-social, Revolución, Reformismo.</a:t>
            </a:r>
          </a:p>
          <a:p>
            <a:pPr>
              <a:buClr>
                <a:srgbClr val="7030A0"/>
              </a:buClr>
              <a:buFont typeface="Wingdings" pitchFamily="2" charset="2"/>
              <a:buChar char="Ø"/>
            </a:pPr>
            <a:r>
              <a:rPr lang="es-ES" dirty="0" smtClean="0"/>
              <a:t>Progreso de las instituciones, Democracia, Autoritarismo.</a:t>
            </a:r>
          </a:p>
          <a:p>
            <a:pPr>
              <a:buClr>
                <a:srgbClr val="7030A0"/>
              </a:buClr>
              <a:buFont typeface="Wingdings" pitchFamily="2" charset="2"/>
              <a:buChar char="Ø"/>
            </a:pPr>
            <a:r>
              <a:rPr lang="es-ES" dirty="0" smtClean="0"/>
              <a:t>Desarrollo, Subdesarrollo, Discontinuidad, Continuidad, Cambio, Equilibrio, Crisis, Crecimiento.</a:t>
            </a:r>
          </a:p>
          <a:p>
            <a:pPr>
              <a:buClr>
                <a:srgbClr val="7030A0"/>
              </a:buClr>
              <a:buFont typeface="Wingdings" pitchFamily="2" charset="2"/>
              <a:buChar char="Ø"/>
            </a:pPr>
            <a:r>
              <a:rPr lang="es-ES" dirty="0" smtClean="0"/>
              <a:t>Transición, Dependencia, Nacionalismo, Movimientos sociales, Modernización, Identidad.</a:t>
            </a:r>
          </a:p>
          <a:p>
            <a:pPr>
              <a:buClr>
                <a:srgbClr val="7030A0"/>
              </a:buClr>
              <a:buFont typeface="Wingdings" pitchFamily="2" charset="2"/>
              <a:buChar char="Ø"/>
            </a:pPr>
            <a:r>
              <a:rPr lang="es-ES" dirty="0" smtClean="0"/>
              <a:t>Seguridad, Derechos humanos, Multiculturalidad, Integración.</a:t>
            </a:r>
          </a:p>
          <a:p>
            <a:pPr>
              <a:buNone/>
            </a:pPr>
            <a:endParaRPr lang="es-ES" dirty="0" smtClean="0"/>
          </a:p>
          <a:p>
            <a:endParaRPr lang="es-ES" dirty="0" smtClean="0"/>
          </a:p>
          <a:p>
            <a:endParaRPr lang="es-ES" dirty="0" smtClean="0"/>
          </a:p>
          <a:p>
            <a:endParaRPr lang="es-ES" dirty="0" smtClean="0"/>
          </a:p>
          <a:p>
            <a:endParaRPr lang="es-ES" dirty="0" smtClean="0"/>
          </a:p>
          <a:p>
            <a:endParaRPr lang="es-ES" dirty="0"/>
          </a:p>
        </p:txBody>
      </p:sp>
      <p:sp>
        <p:nvSpPr>
          <p:cNvPr id="4" name="3 Marcador de número de diapositiva"/>
          <p:cNvSpPr>
            <a:spLocks noGrp="1"/>
          </p:cNvSpPr>
          <p:nvPr>
            <p:ph type="sldNum" sz="quarter" idx="12"/>
          </p:nvPr>
        </p:nvSpPr>
        <p:spPr>
          <a:xfrm>
            <a:off x="8143900" y="6245225"/>
            <a:ext cx="542900" cy="476250"/>
          </a:xfrm>
        </p:spPr>
        <p:txBody>
          <a:bodyPr/>
          <a:lstStyle/>
          <a:p>
            <a:pPr>
              <a:defRPr/>
            </a:pPr>
            <a:fld id="{7FE74AE2-A5A1-465B-B696-33B690004B13}" type="slidenum">
              <a:rPr lang="en-US" smtClean="0"/>
              <a:pPr>
                <a:defRPr/>
              </a:pPr>
              <a:t>87</a:t>
            </a:fld>
            <a:endParaRPr lang="en-US" dirty="0"/>
          </a:p>
        </p:txBody>
      </p:sp>
    </p:spTree>
  </p:cSld>
  <p:clrMapOvr>
    <a:masterClrMapping/>
  </p:clrMapOvr>
  <p:transition spd="med">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730" name="4 Título"/>
          <p:cNvSpPr>
            <a:spLocks noGrp="1"/>
          </p:cNvSpPr>
          <p:nvPr>
            <p:ph type="title"/>
          </p:nvPr>
        </p:nvSpPr>
        <p:spPr>
          <a:xfrm>
            <a:off x="1928794" y="0"/>
            <a:ext cx="6316662" cy="1143000"/>
          </a:xfr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dirty="0" smtClean="0">
                <a:latin typeface="Rockwell" pitchFamily="18" charset="0"/>
              </a:rPr>
              <a:t>¿QUÉ DICEN LOS TEÓRICOS?</a:t>
            </a:r>
          </a:p>
        </p:txBody>
      </p:sp>
      <p:sp>
        <p:nvSpPr>
          <p:cNvPr id="6" name="5 Marcador de contenido"/>
          <p:cNvSpPr>
            <a:spLocks noGrp="1"/>
          </p:cNvSpPr>
          <p:nvPr>
            <p:ph idx="1"/>
          </p:nvPr>
        </p:nvSpPr>
        <p:spPr>
          <a:xfrm>
            <a:off x="142844" y="1600200"/>
            <a:ext cx="8877331" cy="4972072"/>
          </a:xfr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200000"/>
              </a:lnSpc>
              <a:buClr>
                <a:srgbClr val="7030A0"/>
              </a:buClr>
              <a:buFont typeface="Wingdings" pitchFamily="2" charset="2"/>
              <a:buChar char="Ø"/>
              <a:defRPr/>
            </a:pPr>
            <a:r>
              <a:rPr lang="es-MX" sz="2000" dirty="0" smtClean="0">
                <a:solidFill>
                  <a:schemeClr val="tx2"/>
                </a:solidFill>
                <a:cs typeface="Times New Roman" pitchFamily="18" charset="0"/>
              </a:rPr>
              <a:t>En la nueva visión de los teóricos de la historia se sugiere que cualquier categoría de análisis pase por el cedazo de categorías instrumentales como concepción del mundo real, demitificación y racionalidad u otras que elaboren los mismos historiadores preocupados por el camino teórico de la disciplina. </a:t>
            </a:r>
          </a:p>
          <a:p>
            <a:pPr algn="ctr">
              <a:lnSpc>
                <a:spcPct val="200000"/>
              </a:lnSpc>
              <a:buClr>
                <a:srgbClr val="7030A0"/>
              </a:buClr>
              <a:buNone/>
              <a:defRPr/>
            </a:pPr>
            <a:r>
              <a:rPr lang="es-MX" sz="2000" dirty="0" smtClean="0">
                <a:solidFill>
                  <a:schemeClr val="tx2"/>
                </a:solidFill>
                <a:cs typeface="Times New Roman" pitchFamily="18" charset="0"/>
              </a:rPr>
              <a:t>Para evitar una carga de valor doctrinario, político, cultural o ideológico.</a:t>
            </a:r>
            <a:endParaRPr lang="es-MX" sz="2000" dirty="0" smtClean="0">
              <a:solidFill>
                <a:schemeClr val="tx2"/>
              </a:solidFill>
            </a:endParaRPr>
          </a:p>
          <a:p>
            <a:pPr>
              <a:lnSpc>
                <a:spcPct val="150000"/>
              </a:lnSpc>
              <a:buClr>
                <a:srgbClr val="7030A0"/>
              </a:buClr>
              <a:buFont typeface="Wingdings" pitchFamily="2" charset="2"/>
              <a:buChar char="Ø"/>
              <a:defRPr/>
            </a:pPr>
            <a:endParaRPr lang="es-ES" dirty="0"/>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88</a:t>
            </a:fld>
            <a:endParaRPr lang="en-US" dirty="0"/>
          </a:p>
        </p:txBody>
      </p:sp>
    </p:spTree>
  </p:cSld>
  <p:clrMapOvr>
    <a:masterClrMapping/>
  </p:clrMapOvr>
  <p:transition spd="med">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4 Título"/>
          <p:cNvSpPr>
            <a:spLocks noGrp="1"/>
          </p:cNvSpPr>
          <p:nvPr>
            <p:ph type="title"/>
          </p:nvPr>
        </p:nvSpPr>
        <p:spPr>
          <a:xfrm>
            <a:off x="1928794" y="0"/>
            <a:ext cx="6316662" cy="1143000"/>
          </a:xfr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dirty="0" smtClean="0">
                <a:latin typeface="Rockwell" pitchFamily="18" charset="0"/>
              </a:rPr>
              <a:t>¿QUÉ DICEN LOS TEÓRICOS?</a:t>
            </a:r>
          </a:p>
        </p:txBody>
      </p:sp>
      <p:sp>
        <p:nvSpPr>
          <p:cNvPr id="6" name="5 Marcador de contenido"/>
          <p:cNvSpPr>
            <a:spLocks noGrp="1"/>
          </p:cNvSpPr>
          <p:nvPr>
            <p:ph idx="1"/>
          </p:nvPr>
        </p:nvSpPr>
        <p:spPr>
          <a:xfrm>
            <a:off x="142844" y="1600200"/>
            <a:ext cx="8877331" cy="5257800"/>
          </a:xfr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uClr>
                <a:srgbClr val="7030A0"/>
              </a:buClr>
              <a:buNone/>
              <a:defRPr/>
            </a:pPr>
            <a:r>
              <a:rPr lang="es-MX" sz="2000" dirty="0" smtClean="0">
                <a:solidFill>
                  <a:schemeClr val="tx2"/>
                </a:solidFill>
                <a:cs typeface="Times New Roman" pitchFamily="18" charset="0"/>
              </a:rPr>
              <a:t>PREOCUPACIÓN POR LA TRANSFORMACIÓN EN EL PANORAMA HISTÓRICO.</a:t>
            </a:r>
          </a:p>
          <a:p>
            <a:pPr>
              <a:buClr>
                <a:srgbClr val="7030A0"/>
              </a:buClr>
              <a:buNone/>
              <a:defRPr/>
            </a:pPr>
            <a:endParaRPr lang="es-MX" sz="2000" dirty="0" smtClean="0">
              <a:solidFill>
                <a:schemeClr val="tx2"/>
              </a:solidFill>
              <a:cs typeface="Times New Roman" pitchFamily="18" charset="0"/>
            </a:endParaRPr>
          </a:p>
          <a:p>
            <a:pPr>
              <a:buClr>
                <a:srgbClr val="7030A0"/>
              </a:buClr>
              <a:buNone/>
              <a:defRPr/>
            </a:pPr>
            <a:r>
              <a:rPr lang="es-MX" sz="2000" dirty="0" smtClean="0">
                <a:solidFill>
                  <a:schemeClr val="tx2"/>
                </a:solidFill>
                <a:cs typeface="Times New Roman" pitchFamily="18" charset="0"/>
              </a:rPr>
              <a:t>Proponen: </a:t>
            </a:r>
          </a:p>
          <a:p>
            <a:pPr marL="1700213" indent="-457200">
              <a:buClr>
                <a:srgbClr val="7030A0"/>
              </a:buClr>
              <a:buFont typeface="+mj-lt"/>
              <a:buAutoNum type="arabicPeriod"/>
              <a:tabLst>
                <a:tab pos="8256588" algn="l"/>
              </a:tabLst>
              <a:defRPr/>
            </a:pPr>
            <a:r>
              <a:rPr lang="es-MX" sz="2000" dirty="0" smtClean="0">
                <a:solidFill>
                  <a:schemeClr val="tx2"/>
                </a:solidFill>
                <a:cs typeface="Times New Roman" pitchFamily="18" charset="0"/>
              </a:rPr>
              <a:t>Elegir núcleos centrales para organizar el pensamiento histórico.</a:t>
            </a:r>
          </a:p>
          <a:p>
            <a:pPr marL="1700213" indent="-457200">
              <a:buClr>
                <a:srgbClr val="7030A0"/>
              </a:buClr>
              <a:buFont typeface="+mj-lt"/>
              <a:buAutoNum type="arabicPeriod"/>
              <a:tabLst>
                <a:tab pos="8256588" algn="l"/>
              </a:tabLst>
              <a:defRPr/>
            </a:pPr>
            <a:r>
              <a:rPr lang="es-MX" sz="2000" dirty="0" smtClean="0">
                <a:solidFill>
                  <a:schemeClr val="tx2"/>
                </a:solidFill>
                <a:cs typeface="Times New Roman" pitchFamily="18" charset="0"/>
              </a:rPr>
              <a:t>Convertir esos núcleos en categorías de investigación.</a:t>
            </a:r>
          </a:p>
          <a:p>
            <a:pPr marL="1700213" indent="-457200">
              <a:buClr>
                <a:srgbClr val="7030A0"/>
              </a:buClr>
              <a:buFont typeface="+mj-lt"/>
              <a:buAutoNum type="arabicPeriod"/>
              <a:tabLst>
                <a:tab pos="8256588" algn="l"/>
              </a:tabLst>
              <a:defRPr/>
            </a:pPr>
            <a:r>
              <a:rPr lang="es-MX" sz="2000" dirty="0" smtClean="0">
                <a:solidFill>
                  <a:schemeClr val="tx2"/>
                </a:solidFill>
                <a:cs typeface="Times New Roman" pitchFamily="18" charset="0"/>
              </a:rPr>
              <a:t>Profundizar la relación entre la actividad teórica y los objetos de conocimiento.</a:t>
            </a:r>
          </a:p>
          <a:p>
            <a:pPr marL="1700213" indent="-457200">
              <a:buClr>
                <a:srgbClr val="7030A0"/>
              </a:buClr>
              <a:buFont typeface="+mj-lt"/>
              <a:buAutoNum type="arabicPeriod"/>
              <a:tabLst>
                <a:tab pos="8256588" algn="l"/>
              </a:tabLst>
              <a:defRPr/>
            </a:pPr>
            <a:r>
              <a:rPr lang="es-MX" sz="2000" dirty="0" smtClean="0">
                <a:solidFill>
                  <a:schemeClr val="tx2"/>
                </a:solidFill>
                <a:cs typeface="Times New Roman" pitchFamily="18" charset="0"/>
              </a:rPr>
              <a:t>Elaborar herramienta conceptuales en el desarrollo historiográfico.</a:t>
            </a:r>
          </a:p>
          <a:p>
            <a:pPr marL="1700213" indent="-457200">
              <a:buClr>
                <a:srgbClr val="7030A0"/>
              </a:buClr>
              <a:buFont typeface="+mj-lt"/>
              <a:buAutoNum type="arabicPeriod"/>
              <a:tabLst>
                <a:tab pos="8256588" algn="l"/>
              </a:tabLst>
              <a:defRPr/>
            </a:pPr>
            <a:r>
              <a:rPr lang="es-MX" sz="2000" dirty="0" smtClean="0">
                <a:solidFill>
                  <a:schemeClr val="tx2"/>
                </a:solidFill>
                <a:cs typeface="Times New Roman" pitchFamily="18" charset="0"/>
              </a:rPr>
              <a:t>Redefinir los supuestos y objetivos de la historiografía en el contexto actual.</a:t>
            </a:r>
          </a:p>
          <a:p>
            <a:pPr marL="1700213" indent="-457200">
              <a:buClr>
                <a:srgbClr val="7030A0"/>
              </a:buClr>
              <a:buFont typeface="+mj-lt"/>
              <a:buAutoNum type="arabicPeriod"/>
              <a:tabLst>
                <a:tab pos="8256588" algn="l"/>
              </a:tabLst>
              <a:defRPr/>
            </a:pPr>
            <a:endParaRPr lang="es-MX" sz="2000" dirty="0" smtClean="0">
              <a:solidFill>
                <a:schemeClr val="tx2"/>
              </a:solidFill>
              <a:cs typeface="Times New Roman" pitchFamily="18" charset="0"/>
            </a:endParaRPr>
          </a:p>
          <a:p>
            <a:pPr marL="1700213" indent="-457200">
              <a:buClr>
                <a:srgbClr val="7030A0"/>
              </a:buClr>
              <a:buFont typeface="Wingdings" pitchFamily="2" charset="2"/>
              <a:buChar char="Ø"/>
              <a:tabLst>
                <a:tab pos="8256588" algn="l"/>
              </a:tabLst>
              <a:defRPr/>
            </a:pPr>
            <a:endParaRPr lang="es-MX" sz="2000" dirty="0" smtClean="0">
              <a:solidFill>
                <a:schemeClr val="tx2"/>
              </a:solidFill>
              <a:cs typeface="Times New Roman" pitchFamily="18" charset="0"/>
            </a:endParaRP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89</a:t>
            </a:fld>
            <a:endParaRPr lang="en-US" dirty="0"/>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388" y="260350"/>
            <a:ext cx="8640762" cy="1143000"/>
          </a:xfrm>
          <a:solidFill>
            <a:srgbClr val="00FFFF"/>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eaLnBrk="1" hangingPunct="1"/>
            <a:r>
              <a:rPr lang="es-ES" sz="2800" b="1"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effectLst>
                <a:latin typeface="Rockwell" pitchFamily="18" charset="0"/>
              </a:rPr>
              <a:t>RUPTURA: UN CAMBIO DE ÉPOCA</a:t>
            </a:r>
            <a:br>
              <a:rPr lang="es-ES" sz="2800" b="1"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effectLst>
                <a:latin typeface="Rockwell" pitchFamily="18" charset="0"/>
              </a:rPr>
            </a:br>
            <a:endParaRPr lang="es-ES" sz="2800" b="1"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effectLst>
              <a:latin typeface="Rockwell" pitchFamily="18" charset="0"/>
            </a:endParaRPr>
          </a:p>
        </p:txBody>
      </p:sp>
      <p:sp>
        <p:nvSpPr>
          <p:cNvPr id="47107" name="Rectangle 3"/>
          <p:cNvSpPr>
            <a:spLocks noGrp="1" noChangeArrowheads="1"/>
          </p:cNvSpPr>
          <p:nvPr>
            <p:ph idx="1"/>
          </p:nvPr>
        </p:nvSpPr>
        <p:spPr>
          <a:xfrm>
            <a:off x="395288" y="1714488"/>
            <a:ext cx="8229600" cy="471490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pPr marL="0" indent="0" algn="ctr" eaLnBrk="1" hangingPunct="1">
              <a:buNone/>
            </a:pPr>
            <a:r>
              <a:rPr lang="es-ES_tradnl" sz="2600" b="1" dirty="0" smtClean="0">
                <a:latin typeface="Verdana" pitchFamily="34" charset="0"/>
                <a:ea typeface="Verdana" pitchFamily="34" charset="0"/>
                <a:cs typeface="Verdana" pitchFamily="34" charset="0"/>
              </a:rPr>
              <a:t>Hay consenso en señalar al período 1989/1991:</a:t>
            </a:r>
          </a:p>
          <a:p>
            <a:pPr marL="0" indent="0" algn="ctr" eaLnBrk="1" hangingPunct="1">
              <a:buNone/>
            </a:pPr>
            <a:endParaRPr lang="es-ES_tradnl" sz="2600" b="1" dirty="0" smtClean="0">
              <a:latin typeface="Verdana" pitchFamily="34" charset="0"/>
              <a:ea typeface="Verdana" pitchFamily="34" charset="0"/>
              <a:cs typeface="Verdana" pitchFamily="34" charset="0"/>
            </a:endParaRPr>
          </a:p>
          <a:p>
            <a:pPr marL="0" indent="0" algn="ctr" eaLnBrk="1" hangingPunct="1">
              <a:buFont typeface="Wingdings" pitchFamily="2" charset="2"/>
              <a:buChar char="ü"/>
            </a:pPr>
            <a:r>
              <a:rPr lang="es-ES_tradnl" sz="2600" b="1" dirty="0" smtClean="0">
                <a:latin typeface="Verdana" pitchFamily="34" charset="0"/>
                <a:ea typeface="Verdana" pitchFamily="34" charset="0"/>
                <a:cs typeface="Verdana" pitchFamily="34" charset="0"/>
              </a:rPr>
              <a:t>como el fin de una época. </a:t>
            </a:r>
          </a:p>
          <a:p>
            <a:pPr marL="0" indent="0" algn="ctr" eaLnBrk="1" hangingPunct="1">
              <a:buFont typeface="Wingdings" pitchFamily="2" charset="2"/>
              <a:buChar char="ü"/>
            </a:pPr>
            <a:r>
              <a:rPr lang="es-ES_tradnl" sz="2600" b="1" dirty="0" smtClean="0">
                <a:latin typeface="Verdana" pitchFamily="34" charset="0"/>
                <a:ea typeface="Verdana" pitchFamily="34" charset="0"/>
                <a:cs typeface="Verdana" pitchFamily="34" charset="0"/>
              </a:rPr>
              <a:t>al mismo tiempo como una etapa de transición. </a:t>
            </a:r>
          </a:p>
          <a:p>
            <a:pPr marL="0" indent="0" algn="ctr" eaLnBrk="1" hangingPunct="1">
              <a:buFontTx/>
              <a:buNone/>
            </a:pPr>
            <a:r>
              <a:rPr lang="es-ES_tradnl" sz="2600" b="1" dirty="0" smtClean="0">
                <a:latin typeface="Verdana" pitchFamily="34" charset="0"/>
                <a:ea typeface="Verdana" pitchFamily="34" charset="0"/>
                <a:cs typeface="Verdana" pitchFamily="34" charset="0"/>
              </a:rPr>
              <a:t>	</a:t>
            </a:r>
          </a:p>
          <a:p>
            <a:pPr marL="0" indent="0" algn="ctr" eaLnBrk="1" hangingPunct="1">
              <a:buFontTx/>
              <a:buNone/>
            </a:pPr>
            <a:r>
              <a:rPr lang="es-ES_tradnl" sz="2600" b="1" dirty="0" smtClean="0">
                <a:latin typeface="Verdana" pitchFamily="34" charset="0"/>
                <a:ea typeface="Verdana" pitchFamily="34" charset="0"/>
                <a:cs typeface="Verdana" pitchFamily="34" charset="0"/>
              </a:rPr>
              <a:t>	Este fin de un ciclo histórico, aunque no cronológico, parece marcar un cambio de época. </a:t>
            </a:r>
            <a:endParaRPr lang="es-ES" sz="2600" b="1" dirty="0" smtClean="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pPr>
                <a:defRPr/>
              </a:pPr>
              <a:t>9</a:t>
            </a:fld>
            <a:endParaRPr lang="en-US" dirty="0"/>
          </a:p>
        </p:txBody>
      </p:sp>
    </p:spTree>
  </p:cSld>
  <p:clrMapOvr>
    <a:masterClrMapping/>
  </p:clrMapOvr>
  <p:transition spd="med">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ChangeArrowheads="1"/>
          </p:cNvSpPr>
          <p:nvPr/>
        </p:nvSpPr>
        <p:spPr bwMode="auto">
          <a:xfrm>
            <a:off x="928662" y="285728"/>
            <a:ext cx="7286676" cy="6186309"/>
          </a:xfrm>
          <a:prstGeom prst="rect">
            <a:avLst/>
          </a:prstGeom>
          <a:solidFill>
            <a:srgbClr val="BC8FDD"/>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indent="450850" algn="just" eaLnBrk="0" hangingPunct="0">
              <a:lnSpc>
                <a:spcPct val="150000"/>
              </a:lnSpc>
            </a:pPr>
            <a:r>
              <a:rPr lang="es-ES" dirty="0" smtClean="0">
                <a:latin typeface="Verdana" pitchFamily="34" charset="0"/>
                <a:ea typeface="Verdana" pitchFamily="34" charset="0"/>
                <a:cs typeface="Verdana" pitchFamily="34" charset="0"/>
              </a:rPr>
              <a:t>Se podría definir a la historiografía </a:t>
            </a:r>
            <a:r>
              <a:rPr lang="es-ES" dirty="0">
                <a:latin typeface="Verdana" pitchFamily="34" charset="0"/>
                <a:ea typeface="Verdana" pitchFamily="34" charset="0"/>
                <a:cs typeface="Verdana" pitchFamily="34" charset="0"/>
              </a:rPr>
              <a:t>como el estudio de los estados sociales a través del </a:t>
            </a:r>
            <a:r>
              <a:rPr lang="es-ES" dirty="0" smtClean="0">
                <a:latin typeface="Verdana" pitchFamily="34" charset="0"/>
                <a:ea typeface="Verdana" pitchFamily="34" charset="0"/>
                <a:cs typeface="Verdana" pitchFamily="34" charset="0"/>
              </a:rPr>
              <a:t>tiempo y explicar </a:t>
            </a:r>
            <a:r>
              <a:rPr lang="es-ES" dirty="0">
                <a:latin typeface="Verdana" pitchFamily="34" charset="0"/>
                <a:ea typeface="Verdana" pitchFamily="34" charset="0"/>
                <a:cs typeface="Verdana" pitchFamily="34" charset="0"/>
              </a:rPr>
              <a:t>la naturaleza de la sociedad con unas pocas grandes </a:t>
            </a:r>
            <a:r>
              <a:rPr lang="es-ES" dirty="0" smtClean="0">
                <a:latin typeface="Verdana" pitchFamily="34" charset="0"/>
                <a:ea typeface="Verdana" pitchFamily="34" charset="0"/>
                <a:cs typeface="Verdana" pitchFamily="34" charset="0"/>
              </a:rPr>
              <a:t>categorías:</a:t>
            </a:r>
          </a:p>
          <a:p>
            <a:pPr marL="1255713" lvl="1" indent="627063" eaLnBrk="0" hangingPunct="0">
              <a:lnSpc>
                <a:spcPct val="150000"/>
              </a:lnSpc>
              <a:buFont typeface="Wingdings" pitchFamily="2" charset="2"/>
              <a:buChar char="Ø"/>
              <a:tabLst>
                <a:tab pos="1787525" algn="l"/>
              </a:tabLst>
            </a:pPr>
            <a:r>
              <a:rPr lang="es-ES" dirty="0" smtClean="0">
                <a:solidFill>
                  <a:srgbClr val="C00000"/>
                </a:solidFill>
                <a:latin typeface="Verdana" pitchFamily="34" charset="0"/>
                <a:ea typeface="Verdana" pitchFamily="34" charset="0"/>
                <a:cs typeface="Verdana" pitchFamily="34" charset="0"/>
              </a:rPr>
              <a:t>la de acción humana</a:t>
            </a:r>
          </a:p>
          <a:p>
            <a:pPr marL="1255713" lvl="1" indent="627063" eaLnBrk="0" hangingPunct="0">
              <a:lnSpc>
                <a:spcPct val="150000"/>
              </a:lnSpc>
              <a:buClr>
                <a:srgbClr val="C00000"/>
              </a:buClr>
              <a:buFont typeface="Wingdings" pitchFamily="2" charset="2"/>
              <a:buChar char="Ø"/>
              <a:tabLst>
                <a:tab pos="1787525" algn="l"/>
              </a:tabLst>
            </a:pPr>
            <a:r>
              <a:rPr lang="es-ES" dirty="0" smtClean="0">
                <a:solidFill>
                  <a:srgbClr val="C00000"/>
                </a:solidFill>
                <a:latin typeface="Verdana" pitchFamily="34" charset="0"/>
                <a:ea typeface="Verdana" pitchFamily="34" charset="0"/>
                <a:cs typeface="Verdana" pitchFamily="34" charset="0"/>
              </a:rPr>
              <a:t>la </a:t>
            </a:r>
            <a:r>
              <a:rPr lang="es-ES" dirty="0">
                <a:solidFill>
                  <a:srgbClr val="C00000"/>
                </a:solidFill>
                <a:latin typeface="Verdana" pitchFamily="34" charset="0"/>
                <a:ea typeface="Verdana" pitchFamily="34" charset="0"/>
                <a:cs typeface="Verdana" pitchFamily="34" charset="0"/>
              </a:rPr>
              <a:t>de </a:t>
            </a:r>
            <a:r>
              <a:rPr lang="es-ES" dirty="0" smtClean="0">
                <a:solidFill>
                  <a:srgbClr val="C00000"/>
                </a:solidFill>
                <a:latin typeface="Verdana" pitchFamily="34" charset="0"/>
                <a:ea typeface="Verdana" pitchFamily="34" charset="0"/>
                <a:cs typeface="Verdana" pitchFamily="34" charset="0"/>
              </a:rPr>
              <a:t>estructura </a:t>
            </a:r>
          </a:p>
          <a:p>
            <a:pPr marL="1255713" lvl="1" indent="627063" eaLnBrk="0" hangingPunct="0">
              <a:lnSpc>
                <a:spcPct val="150000"/>
              </a:lnSpc>
              <a:buClr>
                <a:srgbClr val="C00000"/>
              </a:buClr>
              <a:buFont typeface="Wingdings" pitchFamily="2" charset="2"/>
              <a:buChar char="Ø"/>
              <a:tabLst>
                <a:tab pos="1787525" algn="l"/>
              </a:tabLst>
            </a:pPr>
            <a:r>
              <a:rPr lang="es-ES" dirty="0" smtClean="0">
                <a:solidFill>
                  <a:srgbClr val="C00000"/>
                </a:solidFill>
                <a:latin typeface="Verdana" pitchFamily="34" charset="0"/>
                <a:ea typeface="Verdana" pitchFamily="34" charset="0"/>
                <a:cs typeface="Verdana" pitchFamily="34" charset="0"/>
              </a:rPr>
              <a:t>la </a:t>
            </a:r>
            <a:r>
              <a:rPr lang="es-ES" dirty="0">
                <a:solidFill>
                  <a:srgbClr val="C00000"/>
                </a:solidFill>
                <a:latin typeface="Verdana" pitchFamily="34" charset="0"/>
                <a:ea typeface="Verdana" pitchFamily="34" charset="0"/>
                <a:cs typeface="Verdana" pitchFamily="34" charset="0"/>
              </a:rPr>
              <a:t>de conflicto </a:t>
            </a:r>
            <a:endParaRPr lang="es-ES" dirty="0" smtClean="0">
              <a:solidFill>
                <a:srgbClr val="C00000"/>
              </a:solidFill>
              <a:latin typeface="Verdana" pitchFamily="34" charset="0"/>
              <a:ea typeface="Verdana" pitchFamily="34" charset="0"/>
              <a:cs typeface="Verdana" pitchFamily="34" charset="0"/>
            </a:endParaRPr>
          </a:p>
          <a:p>
            <a:pPr marL="1255713" lvl="1" indent="627063" eaLnBrk="0" hangingPunct="0">
              <a:lnSpc>
                <a:spcPct val="150000"/>
              </a:lnSpc>
              <a:buClr>
                <a:srgbClr val="C00000"/>
              </a:buClr>
              <a:buFont typeface="Wingdings" pitchFamily="2" charset="2"/>
              <a:buChar char="Ø"/>
              <a:tabLst>
                <a:tab pos="1787525" algn="l"/>
              </a:tabLst>
            </a:pPr>
            <a:r>
              <a:rPr lang="es-ES" dirty="0" smtClean="0">
                <a:solidFill>
                  <a:srgbClr val="C00000"/>
                </a:solidFill>
                <a:latin typeface="Verdana" pitchFamily="34" charset="0"/>
                <a:ea typeface="Verdana" pitchFamily="34" charset="0"/>
                <a:cs typeface="Verdana" pitchFamily="34" charset="0"/>
              </a:rPr>
              <a:t>la de reproducción </a:t>
            </a:r>
          </a:p>
          <a:p>
            <a:pPr marL="1255713" lvl="1" indent="627063" eaLnBrk="0" hangingPunct="0">
              <a:lnSpc>
                <a:spcPct val="150000"/>
              </a:lnSpc>
              <a:buClr>
                <a:srgbClr val="C00000"/>
              </a:buClr>
              <a:buFont typeface="Wingdings" pitchFamily="2" charset="2"/>
              <a:buChar char="Ø"/>
              <a:tabLst>
                <a:tab pos="1787525" algn="l"/>
              </a:tabLst>
            </a:pPr>
            <a:r>
              <a:rPr lang="es-ES" dirty="0" smtClean="0">
                <a:solidFill>
                  <a:srgbClr val="C00000"/>
                </a:solidFill>
                <a:latin typeface="Verdana" pitchFamily="34" charset="0"/>
                <a:ea typeface="Verdana" pitchFamily="34" charset="0"/>
                <a:cs typeface="Verdana" pitchFamily="34" charset="0"/>
              </a:rPr>
              <a:t>la </a:t>
            </a:r>
            <a:r>
              <a:rPr lang="es-ES" dirty="0">
                <a:solidFill>
                  <a:srgbClr val="C00000"/>
                </a:solidFill>
                <a:latin typeface="Verdana" pitchFamily="34" charset="0"/>
                <a:ea typeface="Verdana" pitchFamily="34" charset="0"/>
                <a:cs typeface="Verdana" pitchFamily="34" charset="0"/>
              </a:rPr>
              <a:t>de cambio</a:t>
            </a:r>
            <a:r>
              <a:rPr lang="es-ES" dirty="0" smtClean="0">
                <a:solidFill>
                  <a:srgbClr val="C00000"/>
                </a:solidFill>
                <a:latin typeface="Verdana" pitchFamily="34" charset="0"/>
                <a:ea typeface="Verdana" pitchFamily="34" charset="0"/>
                <a:cs typeface="Verdana" pitchFamily="34" charset="0"/>
              </a:rPr>
              <a:t>.</a:t>
            </a:r>
          </a:p>
          <a:p>
            <a:pPr lvl="1" indent="450850" algn="ctr" eaLnBrk="0" hangingPunct="0">
              <a:buClr>
                <a:srgbClr val="C00000"/>
              </a:buClr>
              <a:buFont typeface="Wingdings" pitchFamily="2" charset="2"/>
              <a:buChar char="Ø"/>
              <a:tabLst>
                <a:tab pos="1787525" algn="l"/>
              </a:tabLst>
            </a:pPr>
            <a:endParaRPr lang="es-ES" dirty="0" smtClean="0">
              <a:solidFill>
                <a:srgbClr val="C00000"/>
              </a:solidFill>
              <a:latin typeface="Verdana" pitchFamily="34" charset="0"/>
              <a:ea typeface="Verdana" pitchFamily="34" charset="0"/>
              <a:cs typeface="Verdana" pitchFamily="34" charset="0"/>
            </a:endParaRPr>
          </a:p>
          <a:p>
            <a:pPr lvl="1" indent="450850" algn="just" eaLnBrk="0" hangingPunct="0">
              <a:tabLst>
                <a:tab pos="1787525" algn="l"/>
              </a:tabLst>
            </a:pPr>
            <a:endParaRPr lang="es-ES" dirty="0" smtClean="0">
              <a:solidFill>
                <a:srgbClr val="C00000"/>
              </a:solidFill>
              <a:latin typeface="Verdana" pitchFamily="34" charset="0"/>
              <a:ea typeface="Verdana" pitchFamily="34" charset="0"/>
              <a:cs typeface="Verdana" pitchFamily="34" charset="0"/>
            </a:endParaRPr>
          </a:p>
          <a:p>
            <a:pPr indent="450850" algn="just" eaLnBrk="0" hangingPunct="0"/>
            <a:endParaRPr lang="es-ES" dirty="0">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2D082CE9-A119-4EA3-B7B0-410CD2B2DA5F}" type="slidenum">
              <a:rPr lang="en-US" smtClean="0"/>
              <a:pPr>
                <a:defRPr/>
              </a:pPr>
              <a:t>90</a:t>
            </a:fld>
            <a:endParaRPr lang="en-US" dirty="0"/>
          </a:p>
        </p:txBody>
      </p:sp>
    </p:spTree>
  </p:cSld>
  <p:clrMapOvr>
    <a:masterClrMapping/>
  </p:clrMapOvr>
  <p:transition spd="med">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Título"/>
          <p:cNvSpPr>
            <a:spLocks noGrp="1"/>
          </p:cNvSpPr>
          <p:nvPr>
            <p:ph type="title"/>
          </p:nvPr>
        </p:nvSpPr>
        <p:spPr>
          <a:xfrm>
            <a:off x="0" y="0"/>
            <a:ext cx="9144000" cy="1214422"/>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lt1"/>
          </a:fillRef>
          <a:effectRef idx="0">
            <a:scrgbClr r="0" g="0" b="0"/>
          </a:effectRef>
          <a:fontRef idx="major"/>
        </p:style>
        <p:txBody>
          <a:bodyPr/>
          <a:lstStyle/>
          <a:p>
            <a:pPr algn="ctr">
              <a:defRPr/>
            </a:pPr>
            <a:r>
              <a:rPr lang="es-ES" sz="2400" dirty="0" smtClean="0">
                <a:latin typeface="Rockwell" pitchFamily="18" charset="0"/>
              </a:rPr>
              <a:t>PARADIGMAS </a:t>
            </a:r>
            <a:br>
              <a:rPr lang="es-ES" sz="2400" dirty="0" smtClean="0">
                <a:latin typeface="Rockwell" pitchFamily="18" charset="0"/>
              </a:rPr>
            </a:br>
            <a:r>
              <a:rPr lang="es-ES" sz="2400" dirty="0" smtClean="0">
                <a:latin typeface="Rockwell" pitchFamily="18" charset="0"/>
              </a:rPr>
              <a:t>Necesidad de constituir categorías para nuevas visiones globales.</a:t>
            </a:r>
          </a:p>
        </p:txBody>
      </p:sp>
      <p:graphicFrame>
        <p:nvGraphicFramePr>
          <p:cNvPr id="5" name="4 Marcador de contenido"/>
          <p:cNvGraphicFramePr>
            <a:graphicFrameLocks noGrp="1"/>
          </p:cNvGraphicFramePr>
          <p:nvPr>
            <p:ph sz="half" idx="1"/>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7396" name="Picture 5" descr="C:\Users\Bangho\Pictures\cardoso.jpg"/>
          <p:cNvPicPr>
            <a:picLocks noGrp="1" noChangeAspect="1" noChangeArrowheads="1"/>
          </p:cNvPicPr>
          <p:nvPr>
            <p:ph sz="half" idx="2"/>
          </p:nvPr>
        </p:nvPicPr>
        <p:blipFill>
          <a:blip r:embed="rId7" cstate="print"/>
          <a:srcRect/>
          <a:stretch>
            <a:fillRect/>
          </a:stretch>
        </p:blipFill>
        <p:spPr>
          <a:xfrm>
            <a:off x="6858016" y="4572008"/>
            <a:ext cx="1613657" cy="1714512"/>
          </a:xfrm>
          <a:effectLst>
            <a:softEdge rad="112500"/>
          </a:effectLst>
        </p:spPr>
      </p:pic>
      <p:pic>
        <p:nvPicPr>
          <p:cNvPr id="187397" name="Picture 7" descr="http://contarhasta10.blogspot.com/">
            <a:hlinkClick r:id="rId8"/>
          </p:cNvPr>
          <p:cNvPicPr>
            <a:picLocks noChangeAspect="1" noChangeArrowheads="1"/>
          </p:cNvPicPr>
          <p:nvPr/>
        </p:nvPicPr>
        <p:blipFill>
          <a:blip r:embed="rId9" cstate="print"/>
          <a:srcRect/>
          <a:stretch>
            <a:fillRect/>
          </a:stretch>
        </p:blipFill>
        <p:spPr bwMode="auto">
          <a:xfrm>
            <a:off x="3786182" y="4643446"/>
            <a:ext cx="1500198" cy="1687722"/>
          </a:xfrm>
          <a:prstGeom prst="rect">
            <a:avLst/>
          </a:prstGeom>
          <a:ln>
            <a:noFill/>
          </a:ln>
          <a:effectLst>
            <a:softEdge rad="112500"/>
          </a:effectLst>
        </p:spPr>
      </p:pic>
      <p:pic>
        <p:nvPicPr>
          <p:cNvPr id="187398" name="Picture 9" descr="http://web.usach.cl/doctamer/html/profesores.htm">
            <a:hlinkClick r:id="rId10"/>
          </p:cNvPr>
          <p:cNvPicPr>
            <a:picLocks noChangeAspect="1" noChangeArrowheads="1"/>
          </p:cNvPicPr>
          <p:nvPr/>
        </p:nvPicPr>
        <p:blipFill>
          <a:blip r:embed="rId11" cstate="print"/>
          <a:srcRect/>
          <a:stretch>
            <a:fillRect/>
          </a:stretch>
        </p:blipFill>
        <p:spPr bwMode="auto">
          <a:xfrm>
            <a:off x="642910" y="4500570"/>
            <a:ext cx="1928826" cy="1928826"/>
          </a:xfrm>
          <a:prstGeom prst="rect">
            <a:avLst/>
          </a:prstGeom>
          <a:ln>
            <a:noFill/>
          </a:ln>
          <a:effectLst>
            <a:softEdge rad="112500"/>
          </a:effectLst>
        </p:spPr>
      </p:pic>
      <p:sp>
        <p:nvSpPr>
          <p:cNvPr id="7" name="6 Marcador de número de diapositiva"/>
          <p:cNvSpPr>
            <a:spLocks noGrp="1"/>
          </p:cNvSpPr>
          <p:nvPr>
            <p:ph type="sldNum" sz="quarter" idx="12"/>
          </p:nvPr>
        </p:nvSpPr>
        <p:spPr/>
        <p:txBody>
          <a:bodyPr/>
          <a:lstStyle/>
          <a:p>
            <a:pPr>
              <a:defRPr/>
            </a:pPr>
            <a:fld id="{AB7CA6F1-2886-4001-9A6C-62AFFB275036}" type="slidenum">
              <a:rPr lang="en-US" smtClean="0"/>
              <a:pPr>
                <a:defRPr/>
              </a:pPr>
              <a:t>91</a:t>
            </a:fld>
            <a:endParaRPr lang="en-US" dirty="0"/>
          </a:p>
        </p:txBody>
      </p:sp>
    </p:spTree>
  </p:cSld>
  <p:clrMapOvr>
    <a:masterClrMapping/>
  </p:clrMapOvr>
  <p:transition spd="med">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Título"/>
          <p:cNvSpPr>
            <a:spLocks noGrp="1"/>
          </p:cNvSpPr>
          <p:nvPr>
            <p:ph type="title"/>
          </p:nvPr>
        </p:nvSpPr>
        <p:spPr>
          <a:xfrm>
            <a:off x="2703513" y="274638"/>
            <a:ext cx="3654437" cy="939784"/>
          </a:xfr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dirty="0" smtClean="0">
                <a:latin typeface="Rockwell" pitchFamily="18" charset="0"/>
              </a:rPr>
              <a:t>PARADIGMAS</a:t>
            </a:r>
          </a:p>
        </p:txBody>
      </p:sp>
      <p:sp>
        <p:nvSpPr>
          <p:cNvPr id="3" name="2 Marcador de contenido"/>
          <p:cNvSpPr>
            <a:spLocks noGrp="1"/>
          </p:cNvSpPr>
          <p:nvPr>
            <p:ph sz="half" idx="1"/>
          </p:nvPr>
        </p:nvSpPr>
        <p:spPr>
          <a:xfrm>
            <a:off x="0" y="1600200"/>
            <a:ext cx="4357686" cy="4829196"/>
          </a:xfrm>
          <a:solidFill>
            <a:srgbClr val="BC8F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Font typeface="Wingdings" pitchFamily="2" charset="2"/>
              <a:buChar char="v"/>
            </a:pPr>
            <a:r>
              <a:rPr lang="es-ES" sz="2000" b="1" dirty="0" smtClean="0"/>
              <a:t>Eduardo </a:t>
            </a:r>
            <a:r>
              <a:rPr lang="es-ES" sz="2000" b="1" dirty="0" err="1" smtClean="0"/>
              <a:t>Devés</a:t>
            </a:r>
            <a:r>
              <a:rPr lang="es-ES" sz="2000" b="1" dirty="0" smtClean="0"/>
              <a:t> Valdés</a:t>
            </a:r>
            <a:r>
              <a:rPr lang="es-ES" sz="2000" dirty="0" smtClean="0"/>
              <a:t>:</a:t>
            </a:r>
            <a:r>
              <a:rPr lang="es-ES" sz="2000" dirty="0" smtClean="0">
                <a:solidFill>
                  <a:srgbClr val="FF0000"/>
                </a:solidFill>
              </a:rPr>
              <a:t> </a:t>
            </a:r>
            <a:r>
              <a:rPr lang="es-ES" sz="2000" dirty="0" smtClean="0">
                <a:solidFill>
                  <a:srgbClr val="C00000"/>
                </a:solidFill>
              </a:rPr>
              <a:t>Contrapone la visión identitaria con la modernizadora. </a:t>
            </a:r>
          </a:p>
          <a:p>
            <a:pPr>
              <a:buFont typeface="Wingdings" pitchFamily="2" charset="2"/>
              <a:buChar char="v"/>
            </a:pPr>
            <a:r>
              <a:rPr lang="es-ES" sz="2000" dirty="0" smtClean="0"/>
              <a:t> Lo identitario es el afán por vivir un ritmo autóctono y autónomo, buscando un modelo en el interior de la propia cultura e historia.</a:t>
            </a:r>
          </a:p>
          <a:p>
            <a:pPr>
              <a:buNone/>
            </a:pPr>
            <a:endParaRPr lang="es-ES" sz="2000" dirty="0" smtClean="0"/>
          </a:p>
          <a:p>
            <a:pPr>
              <a:buFont typeface="Wingdings" pitchFamily="2" charset="2"/>
              <a:buChar char="v"/>
            </a:pPr>
            <a:r>
              <a:rPr lang="es-ES" sz="2000" dirty="0" smtClean="0"/>
              <a:t>Lo modernizador se entiende como “ponerse al día” con los modelos emanados de las regiones que se consideran a la vanguardia.</a:t>
            </a:r>
          </a:p>
          <a:p>
            <a:pPr>
              <a:buFont typeface="Wingdings" pitchFamily="2" charset="2"/>
              <a:buChar char="v"/>
              <a:defRPr/>
            </a:pPr>
            <a:endParaRPr lang="es-ES" sz="2000" dirty="0" smtClean="0"/>
          </a:p>
          <a:p>
            <a:pPr>
              <a:defRPr/>
            </a:pPr>
            <a:endParaRPr lang="es-ES" sz="2000" dirty="0"/>
          </a:p>
        </p:txBody>
      </p:sp>
      <p:sp>
        <p:nvSpPr>
          <p:cNvPr id="4" name="3 Marcador de contenido"/>
          <p:cNvSpPr>
            <a:spLocks noGrp="1"/>
          </p:cNvSpPr>
          <p:nvPr>
            <p:ph sz="half" idx="2"/>
          </p:nvPr>
        </p:nvSpPr>
        <p:spPr>
          <a:xfrm>
            <a:off x="4429125" y="1600200"/>
            <a:ext cx="4591050" cy="4829196"/>
          </a:xfrm>
          <a:solidFill>
            <a:srgbClr val="99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Font typeface="Wingdings" pitchFamily="2" charset="2"/>
              <a:buChar char="v"/>
              <a:defRPr/>
            </a:pPr>
            <a:r>
              <a:rPr lang="es-ES" sz="2000" b="1" dirty="0" smtClean="0"/>
              <a:t>Juan José Sebrelli</a:t>
            </a:r>
            <a:r>
              <a:rPr lang="es-ES" sz="2000" dirty="0" smtClean="0"/>
              <a:t>: </a:t>
            </a:r>
          </a:p>
          <a:p>
            <a:pPr indent="12700">
              <a:buNone/>
              <a:defRPr/>
            </a:pPr>
            <a:r>
              <a:rPr lang="es-ES" sz="2000" dirty="0" smtClean="0">
                <a:solidFill>
                  <a:srgbClr val="C00000"/>
                </a:solidFill>
              </a:rPr>
              <a:t>Se observa que su obra está construída desde una visión paradigmática entre progreso y decadencia.</a:t>
            </a:r>
          </a:p>
          <a:p>
            <a:pPr>
              <a:buFont typeface="Wingdings" pitchFamily="2" charset="2"/>
              <a:buChar char="v"/>
              <a:defRPr/>
            </a:pPr>
            <a:endParaRPr lang="es-ES" sz="2000" dirty="0" smtClean="0"/>
          </a:p>
          <a:p>
            <a:pPr>
              <a:buFont typeface="Wingdings" pitchFamily="2" charset="2"/>
              <a:buChar char="v"/>
              <a:defRPr/>
            </a:pPr>
            <a:r>
              <a:rPr lang="es-ES" sz="2000" dirty="0" smtClean="0"/>
              <a:t>Propone desentrañar las relaciones y conexiones de las interpretaciones de la realidad con la realidad histórica misma y desde el principio señala un desencuentro entre las ideas políticas y la realidad.</a:t>
            </a:r>
          </a:p>
        </p:txBody>
      </p:sp>
      <p:sp>
        <p:nvSpPr>
          <p:cNvPr id="5" name="4 Marcador de número de diapositiva"/>
          <p:cNvSpPr>
            <a:spLocks noGrp="1"/>
          </p:cNvSpPr>
          <p:nvPr>
            <p:ph type="sldNum" sz="quarter" idx="12"/>
          </p:nvPr>
        </p:nvSpPr>
        <p:spPr>
          <a:xfrm>
            <a:off x="8429652" y="6381750"/>
            <a:ext cx="542900" cy="476250"/>
          </a:xfrm>
        </p:spPr>
        <p:txBody>
          <a:bodyPr/>
          <a:lstStyle/>
          <a:p>
            <a:pPr>
              <a:defRPr/>
            </a:pPr>
            <a:fld id="{AB7CA6F1-2886-4001-9A6C-62AFFB275036}" type="slidenum">
              <a:rPr lang="en-US" smtClean="0"/>
              <a:pPr>
                <a:defRPr/>
              </a:pPr>
              <a:t>92</a:t>
            </a:fld>
            <a:endParaRPr lang="en-US" dirty="0"/>
          </a:p>
        </p:txBody>
      </p:sp>
    </p:spTree>
  </p:cSld>
  <p:clrMapOvr>
    <a:masterClrMapping/>
  </p:clrMapOvr>
  <p:transition spd="med">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p:nvPr>
        </p:nvSpPr>
        <p:spPr>
          <a:xfrm>
            <a:off x="928662" y="0"/>
            <a:ext cx="7929618" cy="928688"/>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dirty="0" smtClean="0">
                <a:latin typeface="Rockwell" pitchFamily="18" charset="0"/>
              </a:rPr>
              <a:t>PARADIGMA MODERNIZADOR</a:t>
            </a:r>
          </a:p>
        </p:txBody>
      </p:sp>
      <p:sp>
        <p:nvSpPr>
          <p:cNvPr id="196611" name="2 Marcador de contenido"/>
          <p:cNvSpPr>
            <a:spLocks noGrp="1"/>
          </p:cNvSpPr>
          <p:nvPr>
            <p:ph sz="half" idx="1"/>
          </p:nvPr>
        </p:nvSpPr>
        <p:spPr>
          <a:xfrm>
            <a:off x="714348" y="1214422"/>
            <a:ext cx="4643470" cy="5429288"/>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sz="2000" dirty="0" smtClean="0"/>
              <a:t>Temas y categorías que considera significativos de la segunda mitad del siglo XX: </a:t>
            </a:r>
          </a:p>
          <a:p>
            <a:endParaRPr lang="es-ES" sz="2000" u="sng" dirty="0" smtClean="0"/>
          </a:p>
          <a:p>
            <a:r>
              <a:rPr lang="es-ES" sz="2000" dirty="0" smtClean="0"/>
              <a:t>Desarrollo, seguridad, derechos humanos, multiculturalidad, movimientos sociales. </a:t>
            </a:r>
          </a:p>
          <a:p>
            <a:pPr>
              <a:buNone/>
            </a:pPr>
            <a:endParaRPr lang="es-ES" sz="2000" dirty="0" smtClean="0"/>
          </a:p>
          <a:p>
            <a:r>
              <a:rPr lang="es-ES" sz="2000" dirty="0" smtClean="0"/>
              <a:t>Otros grandes conceptos: modernización, identidad, revolución, democracia, integración, dependencia, nacionalismo. </a:t>
            </a:r>
          </a:p>
          <a:p>
            <a:endParaRPr lang="es-ES" dirty="0" smtClean="0"/>
          </a:p>
          <a:p>
            <a:endParaRPr lang="es-ES" dirty="0" smtClean="0"/>
          </a:p>
        </p:txBody>
      </p:sp>
      <p:sp>
        <p:nvSpPr>
          <p:cNvPr id="196612" name="3 Marcador de contenido"/>
          <p:cNvSpPr>
            <a:spLocks noGrp="1"/>
          </p:cNvSpPr>
          <p:nvPr>
            <p:ph sz="half" idx="2"/>
          </p:nvPr>
        </p:nvSpPr>
        <p:spPr>
          <a:xfrm>
            <a:off x="5572132" y="1214422"/>
            <a:ext cx="3448043" cy="5429288"/>
          </a:xfr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uNone/>
            </a:pPr>
            <a:r>
              <a:rPr lang="es-ES" sz="2400" dirty="0" smtClean="0"/>
              <a:t>Para </a:t>
            </a:r>
            <a:r>
              <a:rPr lang="es-ES" sz="2400" dirty="0" err="1" smtClean="0"/>
              <a:t>Devés</a:t>
            </a:r>
            <a:r>
              <a:rPr lang="es-ES" sz="2400" dirty="0" smtClean="0"/>
              <a:t> el </a:t>
            </a:r>
            <a:r>
              <a:rPr lang="es-ES" sz="2400" b="1" dirty="0" smtClean="0"/>
              <a:t>concepto de desarrollo</a:t>
            </a:r>
            <a:r>
              <a:rPr lang="es-ES" sz="2400" dirty="0" smtClean="0"/>
              <a:t>, es el más utilizado en el pensamiento de América Latina, puede decirse que es el que divide el pensamiento del siglo en dos partes. </a:t>
            </a:r>
          </a:p>
          <a:p>
            <a:pPr algn="ctr"/>
            <a:endParaRPr lang="es-ES" dirty="0" smtClean="0"/>
          </a:p>
        </p:txBody>
      </p:sp>
      <p:sp>
        <p:nvSpPr>
          <p:cNvPr id="5" name="4 Marcador de número de diapositiva"/>
          <p:cNvSpPr>
            <a:spLocks noGrp="1"/>
          </p:cNvSpPr>
          <p:nvPr>
            <p:ph type="sldNum" sz="quarter" idx="12"/>
          </p:nvPr>
        </p:nvSpPr>
        <p:spPr/>
        <p:txBody>
          <a:bodyPr/>
          <a:lstStyle/>
          <a:p>
            <a:pPr>
              <a:defRPr/>
            </a:pPr>
            <a:fld id="{AB7CA6F1-2886-4001-9A6C-62AFFB275036}" type="slidenum">
              <a:rPr lang="en-US" smtClean="0"/>
              <a:pPr>
                <a:defRPr/>
              </a:pPr>
              <a:t>93</a:t>
            </a:fld>
            <a:endParaRPr lang="en-US" dirty="0"/>
          </a:p>
        </p:txBody>
      </p:sp>
    </p:spTree>
  </p:cSld>
  <p:clrMapOvr>
    <a:masterClrMapping/>
  </p:clrMapOvr>
  <p:transition spd="med">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Título"/>
          <p:cNvSpPr>
            <a:spLocks noGrp="1"/>
          </p:cNvSpPr>
          <p:nvPr>
            <p:ph type="title"/>
          </p:nvPr>
        </p:nvSpPr>
        <p:spPr>
          <a:xfrm>
            <a:off x="214282" y="274638"/>
            <a:ext cx="8572560" cy="1011237"/>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algn="ctr"/>
            <a:r>
              <a:rPr lang="es-ES" dirty="0" smtClean="0">
                <a:latin typeface="Rockwell" pitchFamily="18" charset="0"/>
              </a:rPr>
              <a:t>PARADIGMA DE PROGRESO Y DECADENCIA</a:t>
            </a:r>
          </a:p>
        </p:txBody>
      </p:sp>
      <p:sp>
        <p:nvSpPr>
          <p:cNvPr id="197635" name="2 Marcador de contenido"/>
          <p:cNvSpPr>
            <a:spLocks noGrp="1"/>
          </p:cNvSpPr>
          <p:nvPr>
            <p:ph sz="half" idx="1"/>
          </p:nvPr>
        </p:nvSpPr>
        <p:spPr>
          <a:xfrm>
            <a:off x="214313" y="2000240"/>
            <a:ext cx="4429125" cy="3929090"/>
          </a:xfrm>
          <a:solidFill>
            <a:srgbClr val="66CCFF"/>
          </a:solidFill>
        </p:spPr>
        <p:txBody>
          <a:bodyPr/>
          <a:lstStyle/>
          <a:p>
            <a:pPr algn="ctr">
              <a:lnSpc>
                <a:spcPct val="150000"/>
              </a:lnSpc>
              <a:buFont typeface="Wingdings" pitchFamily="2" charset="2"/>
              <a:buChar char="v"/>
            </a:pPr>
            <a:r>
              <a:rPr lang="es-ES" sz="2400" b="1" dirty="0" smtClean="0"/>
              <a:t>Sebrelli</a:t>
            </a:r>
            <a:r>
              <a:rPr lang="es-ES" sz="2400" dirty="0" smtClean="0"/>
              <a:t> identifica el progreso en general con los procesos históricos liberales y la decadencia con las etapas nacionalistas y populistas.</a:t>
            </a:r>
          </a:p>
        </p:txBody>
      </p:sp>
      <p:sp>
        <p:nvSpPr>
          <p:cNvPr id="197636" name="3 Marcador de contenido"/>
          <p:cNvSpPr>
            <a:spLocks noGrp="1"/>
          </p:cNvSpPr>
          <p:nvPr>
            <p:ph sz="half" idx="2"/>
          </p:nvPr>
        </p:nvSpPr>
        <p:spPr>
          <a:xfrm>
            <a:off x="5000628" y="1600200"/>
            <a:ext cx="4019547" cy="5257800"/>
          </a:xfrm>
        </p:spPr>
        <p:txBody>
          <a:bodyPr/>
          <a:lstStyle/>
          <a:p>
            <a:pPr marL="95250" indent="355600" algn="ctr">
              <a:lnSpc>
                <a:spcPct val="150000"/>
              </a:lnSpc>
              <a:buNone/>
            </a:pPr>
            <a:r>
              <a:rPr lang="es-ES" sz="2000" dirty="0" smtClean="0"/>
              <a:t>Su hilo conductor no está explicitado, pero es clara su opción por demostrar un desarrollo liberal exitoso e interrumpido en la Argentina de 1930 y la nación decadente de la mano de las ideas nacionalistas  (o identitarias como las define Devés).</a:t>
            </a:r>
          </a:p>
        </p:txBody>
      </p:sp>
      <p:sp>
        <p:nvSpPr>
          <p:cNvPr id="5" name="4 Marcador de número de diapositiva"/>
          <p:cNvSpPr>
            <a:spLocks noGrp="1"/>
          </p:cNvSpPr>
          <p:nvPr>
            <p:ph type="sldNum" sz="quarter" idx="12"/>
          </p:nvPr>
        </p:nvSpPr>
        <p:spPr/>
        <p:txBody>
          <a:bodyPr/>
          <a:lstStyle/>
          <a:p>
            <a:pPr>
              <a:defRPr/>
            </a:pPr>
            <a:fld id="{AB7CA6F1-2886-4001-9A6C-62AFFB275036}" type="slidenum">
              <a:rPr lang="en-US" smtClean="0"/>
              <a:pPr>
                <a:defRPr/>
              </a:pPr>
              <a:t>94</a:t>
            </a:fld>
            <a:endParaRPr lang="en-US" dirty="0"/>
          </a:p>
        </p:txBody>
      </p:sp>
    </p:spTree>
  </p:cSld>
  <p:clrMapOvr>
    <a:masterClrMapping/>
  </p:clrMapOvr>
  <p:transition spd="med">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 y="1214422"/>
            <a:ext cx="9144000" cy="5643578"/>
          </a:xfr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96838" indent="354013">
              <a:lnSpc>
                <a:spcPct val="150000"/>
              </a:lnSpc>
              <a:buNone/>
              <a:defRPr/>
            </a:pPr>
            <a:r>
              <a:rPr lang="es-ES_tradnl" sz="2000" dirty="0" smtClean="0">
                <a:cs typeface="Times New Roman" pitchFamily="18" charset="0"/>
              </a:rPr>
              <a:t>El</a:t>
            </a:r>
            <a:r>
              <a:rPr lang="es-ES" sz="2000" dirty="0" smtClean="0">
                <a:cs typeface="Times New Roman" pitchFamily="18" charset="0"/>
              </a:rPr>
              <a:t> historiador brasileño </a:t>
            </a:r>
            <a:r>
              <a:rPr lang="es-ES" sz="2000" b="1" dirty="0" smtClean="0">
                <a:cs typeface="Times New Roman" pitchFamily="18" charset="0"/>
              </a:rPr>
              <a:t>Ciro </a:t>
            </a:r>
            <a:r>
              <a:rPr lang="es-ES" sz="2000" b="1" dirty="0" err="1" smtClean="0">
                <a:cs typeface="Times New Roman" pitchFamily="18" charset="0"/>
              </a:rPr>
              <a:t>Flamarión</a:t>
            </a:r>
            <a:r>
              <a:rPr lang="es-ES" sz="2000" b="1" dirty="0" smtClean="0">
                <a:cs typeface="Times New Roman" pitchFamily="18" charset="0"/>
              </a:rPr>
              <a:t> Cardoso</a:t>
            </a:r>
            <a:r>
              <a:rPr lang="es-ES" sz="2000" dirty="0" smtClean="0">
                <a:cs typeface="Times New Roman" pitchFamily="18" charset="0"/>
              </a:rPr>
              <a:t> ha </a:t>
            </a:r>
            <a:r>
              <a:rPr lang="es-ES_tradnl" sz="2000" dirty="0" smtClean="0">
                <a:cs typeface="Times New Roman" pitchFamily="18" charset="0"/>
              </a:rPr>
              <a:t>construido  un paradigma en la historiografía a partir de la oposición entre dos concepciones: la iluminista y la posmoderna.</a:t>
            </a:r>
          </a:p>
          <a:p>
            <a:pPr marL="96838" indent="354013">
              <a:lnSpc>
                <a:spcPct val="150000"/>
              </a:lnSpc>
              <a:buNone/>
              <a:defRPr/>
            </a:pPr>
            <a:r>
              <a:rPr lang="es-ES_tradnl" sz="2000" dirty="0" smtClean="0">
                <a:cs typeface="Times New Roman" pitchFamily="18" charset="0"/>
              </a:rPr>
              <a:t>El paradigma iluminista o moderno defendió una historia científica y racional , explicativa y la expulsión o delimitación de lo irracional.</a:t>
            </a:r>
          </a:p>
          <a:p>
            <a:pPr marL="96838" indent="354013">
              <a:lnSpc>
                <a:spcPct val="150000"/>
              </a:lnSpc>
              <a:buNone/>
              <a:defRPr/>
            </a:pPr>
            <a:r>
              <a:rPr lang="es-ES_tradnl" sz="2000" dirty="0" smtClean="0">
                <a:cs typeface="Times New Roman" pitchFamily="18" charset="0"/>
              </a:rPr>
              <a:t>Las tendencia filosóficas que le sirvieron de fundamento venían del  siglo XVII y XIX y se reforzaron en el XX con el empleo de modelos macro -históricos y teorizantes.</a:t>
            </a:r>
          </a:p>
          <a:p>
            <a:pPr marL="96838" indent="354013">
              <a:lnSpc>
                <a:spcPct val="150000"/>
              </a:lnSpc>
              <a:buNone/>
              <a:defRPr/>
            </a:pPr>
            <a:r>
              <a:rPr lang="es-ES_tradnl" sz="2000" dirty="0" smtClean="0">
                <a:cs typeface="Times New Roman" pitchFamily="18" charset="0"/>
              </a:rPr>
              <a:t>Este paradigma llega hasta la etapa 1968-1989, cuando se produce el colapso de esta visión ante el embate del posmodernismo.</a:t>
            </a:r>
          </a:p>
          <a:p>
            <a:pPr indent="449263">
              <a:lnSpc>
                <a:spcPct val="150000"/>
              </a:lnSpc>
              <a:buNone/>
              <a:defRPr/>
            </a:pPr>
            <a:endParaRPr lang="es-ES" sz="1800" dirty="0"/>
          </a:p>
        </p:txBody>
      </p:sp>
      <p:sp>
        <p:nvSpPr>
          <p:cNvPr id="5" name="4 Marcador de número de diapositiva"/>
          <p:cNvSpPr>
            <a:spLocks noGrp="1"/>
          </p:cNvSpPr>
          <p:nvPr>
            <p:ph type="sldNum" sz="quarter" idx="12"/>
          </p:nvPr>
        </p:nvSpPr>
        <p:spPr>
          <a:xfrm>
            <a:off x="8572528" y="6572272"/>
            <a:ext cx="571472" cy="285728"/>
          </a:xfrm>
        </p:spPr>
        <p:txBody>
          <a:bodyPr/>
          <a:lstStyle/>
          <a:p>
            <a:pPr>
              <a:defRPr/>
            </a:pPr>
            <a:fld id="{AB7CA6F1-2886-4001-9A6C-62AFFB275036}" type="slidenum">
              <a:rPr lang="en-US" smtClean="0"/>
              <a:pPr>
                <a:defRPr/>
              </a:pPr>
              <a:t>95</a:t>
            </a:fld>
            <a:endParaRPr lang="en-US" dirty="0"/>
          </a:p>
        </p:txBody>
      </p:sp>
      <p:sp>
        <p:nvSpPr>
          <p:cNvPr id="194562" name="1 Título"/>
          <p:cNvSpPr>
            <a:spLocks noGrp="1"/>
          </p:cNvSpPr>
          <p:nvPr>
            <p:ph type="title"/>
          </p:nvPr>
        </p:nvSpPr>
        <p:spPr>
          <a:xfrm>
            <a:off x="285720" y="214290"/>
            <a:ext cx="8572560" cy="1011260"/>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a:bodyPr>
          <a:lstStyle/>
          <a:p>
            <a:pPr algn="ctr"/>
            <a:r>
              <a:rPr lang="es-ES" dirty="0" smtClean="0">
                <a:latin typeface="Rockwell" pitchFamily="18" charset="0"/>
              </a:rPr>
              <a:t>PARADIGMA ILUMINISTA Y POSMODERNO</a:t>
            </a:r>
          </a:p>
        </p:txBody>
      </p:sp>
    </p:spTree>
  </p:cSld>
  <p:clrMapOvr>
    <a:masterClrMapping/>
  </p:clrMapOvr>
  <p:transition spd="med">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285720" y="274638"/>
            <a:ext cx="8734455" cy="5851525"/>
          </a:xfr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indent="449263" algn="ctr">
              <a:lnSpc>
                <a:spcPct val="150000"/>
              </a:lnSpc>
              <a:buNone/>
              <a:defRPr/>
            </a:pPr>
            <a:r>
              <a:rPr lang="es-ES_tradnl" dirty="0" smtClean="0">
                <a:cs typeface="Times New Roman" pitchFamily="18" charset="0"/>
              </a:rPr>
              <a:t>El proceso decisivo ocurre entre 1968 y 1989 con el colapso de una larga visión de la humanidad comenzada en el Renacimiento, intensificada con la Ilustración que termina como el derrumbe de la civilización racional. </a:t>
            </a:r>
          </a:p>
          <a:p>
            <a:pPr indent="449263" algn="ctr">
              <a:lnSpc>
                <a:spcPct val="150000"/>
              </a:lnSpc>
              <a:buFont typeface="Wingdings" pitchFamily="2" charset="2"/>
              <a:buChar char="v"/>
              <a:defRPr/>
            </a:pPr>
            <a:r>
              <a:rPr lang="es-ES" dirty="0" smtClean="0">
                <a:cs typeface="Times New Roman" pitchFamily="18" charset="0"/>
              </a:rPr>
              <a:t>Considera que al final del siglo XX nos encontramos con una crisis de civilización, simbolizada por la forma en que se encara la </a:t>
            </a:r>
          </a:p>
          <a:p>
            <a:pPr indent="449263" algn="ctr">
              <a:lnSpc>
                <a:spcPct val="150000"/>
              </a:lnSpc>
              <a:buNone/>
              <a:defRPr/>
            </a:pPr>
            <a:r>
              <a:rPr lang="es-ES" b="1" dirty="0" smtClean="0">
                <a:solidFill>
                  <a:schemeClr val="accent6">
                    <a:lumMod val="50000"/>
                  </a:schemeClr>
                </a:solidFill>
                <a:cs typeface="Times New Roman" pitchFamily="18" charset="0"/>
              </a:rPr>
              <a:t>dupla cultura/ civilización. </a:t>
            </a:r>
            <a:endParaRPr lang="es-ES" b="1" dirty="0" smtClean="0">
              <a:solidFill>
                <a:schemeClr val="accent6">
                  <a:lumMod val="50000"/>
                </a:schemeClr>
              </a:solidFill>
            </a:endParaRPr>
          </a:p>
        </p:txBody>
      </p:sp>
      <p:sp>
        <p:nvSpPr>
          <p:cNvPr id="3" name="2 Marcador de número de diapositiva"/>
          <p:cNvSpPr>
            <a:spLocks noGrp="1"/>
          </p:cNvSpPr>
          <p:nvPr>
            <p:ph type="sldNum" sz="quarter" idx="12"/>
          </p:nvPr>
        </p:nvSpPr>
        <p:spPr/>
        <p:txBody>
          <a:bodyPr/>
          <a:lstStyle/>
          <a:p>
            <a:pPr>
              <a:defRPr/>
            </a:pPr>
            <a:fld id="{FA43BD45-00C4-4B7A-9D86-1818DF213EF4}" type="slidenum">
              <a:rPr lang="en-US" smtClean="0"/>
              <a:pPr>
                <a:defRPr/>
              </a:pPr>
              <a:t>96</a:t>
            </a:fld>
            <a:endParaRPr lang="en-US" dirty="0"/>
          </a:p>
        </p:txBody>
      </p:sp>
    </p:spTree>
  </p:cSld>
  <p:clrMapOvr>
    <a:masterClrMapping/>
  </p:clrMapOvr>
  <p:transition spd="med">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Título"/>
          <p:cNvSpPr>
            <a:spLocks noGrp="1"/>
          </p:cNvSpPr>
          <p:nvPr>
            <p:ph type="title"/>
          </p:nvPr>
        </p:nvSpPr>
        <p:spPr>
          <a:xfrm>
            <a:off x="357188" y="214290"/>
            <a:ext cx="8358216" cy="1011260"/>
          </a:xfr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ES" dirty="0" smtClean="0">
                <a:latin typeface="Rockwell" pitchFamily="18" charset="0"/>
              </a:rPr>
              <a:t>PARADIGMA ILUMINISTA Y POSMODERNO</a:t>
            </a:r>
          </a:p>
        </p:txBody>
      </p:sp>
      <p:sp>
        <p:nvSpPr>
          <p:cNvPr id="3" name="2 Marcador de contenido"/>
          <p:cNvSpPr>
            <a:spLocks noGrp="1"/>
          </p:cNvSpPr>
          <p:nvPr>
            <p:ph sz="half" idx="1"/>
          </p:nvPr>
        </p:nvSpPr>
        <p:spPr>
          <a:xfrm>
            <a:off x="428625" y="1600200"/>
            <a:ext cx="5351463" cy="5043510"/>
          </a:xfr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Font typeface="Wingdings" pitchFamily="2" charset="2"/>
              <a:buChar char="v"/>
              <a:defRPr/>
            </a:pPr>
            <a:r>
              <a:rPr lang="es-ES" sz="2000" dirty="0" smtClean="0">
                <a:solidFill>
                  <a:schemeClr val="tx1"/>
                </a:solidFill>
              </a:rPr>
              <a:t>Analiza la  concepción francesa del concepto de civilización, como una evolución optimista de etapas sucesivas.</a:t>
            </a:r>
          </a:p>
          <a:p>
            <a:pPr>
              <a:buNone/>
              <a:defRPr/>
            </a:pPr>
            <a:endParaRPr lang="es-AR" sz="2000" dirty="0" smtClean="0">
              <a:solidFill>
                <a:schemeClr val="tx1"/>
              </a:solidFill>
            </a:endParaRPr>
          </a:p>
          <a:p>
            <a:pPr>
              <a:buFont typeface="Wingdings" pitchFamily="2" charset="2"/>
              <a:buChar char="v"/>
              <a:defRPr/>
            </a:pPr>
            <a:r>
              <a:rPr lang="es-AR" sz="2000" dirty="0" smtClean="0">
                <a:solidFill>
                  <a:schemeClr val="tx1"/>
                </a:solidFill>
              </a:rPr>
              <a:t>Mientras que en la alemana ese término</a:t>
            </a:r>
            <a:r>
              <a:rPr lang="es-ES" sz="2000" dirty="0" smtClean="0">
                <a:solidFill>
                  <a:schemeClr val="tx1"/>
                </a:solidFill>
              </a:rPr>
              <a:t> civilización se reservaba para la cultura urbana en tanto que cultura era para designar modos de vida de cambio lento, que servían de base a la cohesión social.</a:t>
            </a:r>
          </a:p>
          <a:p>
            <a:pPr>
              <a:buFont typeface="Wingdings" pitchFamily="2" charset="2"/>
              <a:buChar char="v"/>
              <a:defRPr/>
            </a:pPr>
            <a:endParaRPr lang="es-ES" sz="2000" dirty="0" smtClean="0">
              <a:solidFill>
                <a:schemeClr val="tx1"/>
              </a:solidFill>
            </a:endParaRPr>
          </a:p>
          <a:p>
            <a:pPr>
              <a:buFont typeface="Wingdings" pitchFamily="2" charset="2"/>
              <a:buChar char="v"/>
              <a:defRPr/>
            </a:pPr>
            <a:r>
              <a:rPr lang="es-AR" sz="2000" i="1" dirty="0" smtClean="0">
                <a:solidFill>
                  <a:schemeClr val="tx1"/>
                </a:solidFill>
              </a:rPr>
              <a:t>Sobre valorizando la cultura por encima de la civilización</a:t>
            </a:r>
            <a:r>
              <a:rPr lang="es-AR" sz="2000" dirty="0" smtClean="0">
                <a:solidFill>
                  <a:schemeClr val="tx1"/>
                </a:solidFill>
              </a:rPr>
              <a:t>. </a:t>
            </a:r>
            <a:endParaRPr lang="es-ES" sz="2000" dirty="0">
              <a:solidFill>
                <a:schemeClr val="tx1"/>
              </a:solidFill>
            </a:endParaRPr>
          </a:p>
        </p:txBody>
      </p:sp>
      <p:sp>
        <p:nvSpPr>
          <p:cNvPr id="4" name="3 Marcador de contenido"/>
          <p:cNvSpPr>
            <a:spLocks noGrp="1"/>
          </p:cNvSpPr>
          <p:nvPr>
            <p:ph sz="half" idx="2"/>
          </p:nvPr>
        </p:nvSpPr>
        <p:spPr/>
        <p:txBody>
          <a:bodyPr/>
          <a:lstStyle/>
          <a:p>
            <a:pPr algn="ctr">
              <a:buNone/>
              <a:defRPr/>
            </a:pPr>
            <a:r>
              <a:rPr lang="es-AR" sz="2000" dirty="0" smtClean="0"/>
              <a:t>Se deduce a partir del planteo del autor  que: </a:t>
            </a:r>
          </a:p>
          <a:p>
            <a:pPr algn="ctr">
              <a:buNone/>
              <a:defRPr/>
            </a:pPr>
            <a:endParaRPr lang="es-AR" sz="2000" dirty="0" smtClean="0"/>
          </a:p>
          <a:p>
            <a:pPr algn="ctr">
              <a:buNone/>
              <a:defRPr/>
            </a:pPr>
            <a:r>
              <a:rPr lang="es-AR" sz="2000" i="1" dirty="0" smtClean="0">
                <a:solidFill>
                  <a:schemeClr val="accent6">
                    <a:lumMod val="50000"/>
                  </a:schemeClr>
                </a:solidFill>
              </a:rPr>
              <a:t>En la posmodernidad, se lleva al extremo la valoración cultural </a:t>
            </a:r>
            <a:r>
              <a:rPr lang="es-AR" sz="2000" i="1" dirty="0" smtClean="0"/>
              <a:t>con todos los efectos posteriores que esta concepción tuvo sobre ciertos historiadores</a:t>
            </a:r>
            <a:r>
              <a:rPr lang="es-AR" sz="2000" dirty="0" smtClean="0"/>
              <a:t>.</a:t>
            </a:r>
            <a:endParaRPr lang="es-ES" dirty="0"/>
          </a:p>
        </p:txBody>
      </p:sp>
      <p:sp>
        <p:nvSpPr>
          <p:cNvPr id="5" name="4 Marcador de número de diapositiva"/>
          <p:cNvSpPr>
            <a:spLocks noGrp="1"/>
          </p:cNvSpPr>
          <p:nvPr>
            <p:ph type="sldNum" sz="quarter" idx="12"/>
          </p:nvPr>
        </p:nvSpPr>
        <p:spPr/>
        <p:txBody>
          <a:bodyPr/>
          <a:lstStyle/>
          <a:p>
            <a:pPr>
              <a:defRPr/>
            </a:pPr>
            <a:fld id="{AB7CA6F1-2886-4001-9A6C-62AFFB275036}" type="slidenum">
              <a:rPr lang="en-US" smtClean="0"/>
              <a:pPr>
                <a:defRPr/>
              </a:pPr>
              <a:t>97</a:t>
            </a:fld>
            <a:endParaRPr lang="en-US" dirty="0"/>
          </a:p>
        </p:txBody>
      </p:sp>
    </p:spTree>
  </p:cSld>
  <p:clrMapOvr>
    <a:masterClrMapping/>
  </p:clrMapOvr>
  <p:transition spd="med">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scene3d>
            <a:camera prst="perspectiveLeft"/>
            <a:lightRig rig="threePt" dir="t"/>
          </a:scene3d>
        </p:spPr>
        <p:txBody>
          <a:bodyPr/>
          <a:lstStyle/>
          <a:p>
            <a:pPr algn="ctr">
              <a:buNone/>
            </a:pPr>
            <a:r>
              <a:rPr lang="es-AR" dirty="0" smtClean="0">
                <a:solidFill>
                  <a:schemeClr val="tx1"/>
                </a:solidFill>
                <a:latin typeface="Verdana" pitchFamily="34" charset="0"/>
                <a:ea typeface="Verdana" pitchFamily="34" charset="0"/>
                <a:cs typeface="Verdana" pitchFamily="34" charset="0"/>
              </a:rPr>
              <a:t>“La renovación del repertorio  de los objetos parece ilimitado pero la dimensión reflexiva de la disciplina sobre ella misma y sus transformaciones es secundaria, cuando no ausente”.</a:t>
            </a:r>
          </a:p>
          <a:p>
            <a:pPr algn="ctr">
              <a:buNone/>
            </a:pPr>
            <a:endParaRPr lang="es-AR" dirty="0" smtClean="0">
              <a:solidFill>
                <a:schemeClr val="tx1"/>
              </a:solidFill>
              <a:latin typeface="Verdana" pitchFamily="34" charset="0"/>
              <a:ea typeface="Verdana" pitchFamily="34" charset="0"/>
              <a:cs typeface="Verdana" pitchFamily="34" charset="0"/>
            </a:endParaRPr>
          </a:p>
          <a:p>
            <a:pPr algn="ctr">
              <a:buNone/>
            </a:pPr>
            <a:r>
              <a:rPr lang="es-AR" sz="2000" dirty="0" smtClean="0">
                <a:solidFill>
                  <a:schemeClr val="tx1"/>
                </a:solidFill>
                <a:latin typeface="Verdana" pitchFamily="34" charset="0"/>
                <a:ea typeface="Verdana" pitchFamily="34" charset="0"/>
                <a:cs typeface="Verdana" pitchFamily="34" charset="0"/>
              </a:rPr>
              <a:t>Jacques </a:t>
            </a:r>
            <a:r>
              <a:rPr lang="es-AR" sz="2000" dirty="0" err="1" smtClean="0">
                <a:solidFill>
                  <a:schemeClr val="tx1"/>
                </a:solidFill>
                <a:latin typeface="Verdana" pitchFamily="34" charset="0"/>
                <a:ea typeface="Verdana" pitchFamily="34" charset="0"/>
                <a:cs typeface="Verdana" pitchFamily="34" charset="0"/>
              </a:rPr>
              <a:t>Revel</a:t>
            </a:r>
            <a:r>
              <a:rPr lang="es-AR" sz="2000" dirty="0" smtClean="0">
                <a:solidFill>
                  <a:schemeClr val="tx1"/>
                </a:solidFill>
                <a:latin typeface="Verdana" pitchFamily="34" charset="0"/>
                <a:ea typeface="Verdana" pitchFamily="34" charset="0"/>
                <a:cs typeface="Verdana" pitchFamily="34" charset="0"/>
              </a:rPr>
              <a:t>, Las construcciones francesas del pasado, 1996.</a:t>
            </a:r>
            <a:endParaRPr lang="es-AR" sz="2000" dirty="0">
              <a:solidFill>
                <a:schemeClr val="tx1"/>
              </a:solidFill>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7FE74AE2-A5A1-465B-B696-33B690004B13}" type="slidenum">
              <a:rPr lang="en-US" smtClean="0">
                <a:solidFill>
                  <a:schemeClr val="tx1"/>
                </a:solidFill>
              </a:rPr>
              <a:pPr>
                <a:defRPr/>
              </a:pPr>
              <a:t>98</a:t>
            </a:fld>
            <a:endParaRPr lang="en-US"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326756" cy="3214710"/>
          </a:xfr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defRPr/>
            </a:pPr>
            <a:r>
              <a:rPr lang="es-ES_tradnl" sz="3200" i="1" dirty="0" smtClean="0">
                <a:solidFill>
                  <a:schemeClr val="tx1"/>
                </a:solidFill>
              </a:rPr>
              <a:t>SEGUNDA PARTE: </a:t>
            </a:r>
            <a:br>
              <a:rPr lang="es-ES_tradnl" sz="3200" i="1" dirty="0" smtClean="0">
                <a:solidFill>
                  <a:schemeClr val="tx1"/>
                </a:solidFill>
              </a:rPr>
            </a:br>
            <a:r>
              <a:rPr lang="es-ES_tradnl" sz="2400" i="1" dirty="0" smtClean="0">
                <a:solidFill>
                  <a:srgbClr val="C00000"/>
                </a:solidFill>
              </a:rPr>
              <a:t/>
            </a:r>
            <a:br>
              <a:rPr lang="es-ES_tradnl" sz="2400" i="1" dirty="0" smtClean="0">
                <a:solidFill>
                  <a:srgbClr val="C00000"/>
                </a:solidFill>
              </a:rPr>
            </a:br>
            <a:r>
              <a:rPr lang="es-ES_tradnl" sz="2800" i="1" dirty="0" smtClean="0">
                <a:solidFill>
                  <a:schemeClr val="tx1"/>
                </a:solidFill>
              </a:rPr>
              <a:t>Aplicación de hipótesis de investigación sobre populismos latinoamericanos. Argentina y Brasil. Tendencias en la década del 90.</a:t>
            </a:r>
            <a:endParaRPr lang="es-ES" sz="2400" dirty="0">
              <a:solidFill>
                <a:schemeClr val="tx1"/>
              </a:solidFill>
            </a:endParaRPr>
          </a:p>
        </p:txBody>
      </p:sp>
      <p:sp>
        <p:nvSpPr>
          <p:cNvPr id="3" name="2 Marcador de texto"/>
          <p:cNvSpPr>
            <a:spLocks noGrp="1"/>
          </p:cNvSpPr>
          <p:nvPr>
            <p:ph idx="1"/>
          </p:nvPr>
        </p:nvSpPr>
        <p:spPr>
          <a:xfrm>
            <a:off x="428596" y="3929066"/>
            <a:ext cx="8286808" cy="2428892"/>
          </a:xfr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spcBef>
                <a:spcPct val="0"/>
              </a:spcBef>
              <a:buFont typeface="Arial" pitchFamily="34" charset="0"/>
              <a:buChar char="•"/>
              <a:defRPr/>
            </a:pPr>
            <a:r>
              <a:rPr lang="es-ES" dirty="0" smtClean="0"/>
              <a:t>Capítulo V: Los historiadores toman la palabra</a:t>
            </a:r>
          </a:p>
          <a:p>
            <a:pPr>
              <a:spcBef>
                <a:spcPct val="0"/>
              </a:spcBef>
              <a:buFont typeface="Arial" pitchFamily="34" charset="0"/>
              <a:buChar char="•"/>
              <a:defRPr/>
            </a:pPr>
            <a:r>
              <a:rPr lang="es-ES" dirty="0" smtClean="0"/>
              <a:t>Capítulo VI: Los historiadores y el fenómeno                  populista</a:t>
            </a:r>
          </a:p>
          <a:p>
            <a:pPr>
              <a:spcBef>
                <a:spcPct val="0"/>
              </a:spcBef>
              <a:buFont typeface="Arial" pitchFamily="34" charset="0"/>
              <a:buChar char="•"/>
              <a:defRPr/>
            </a:pPr>
            <a:r>
              <a:rPr lang="es-ES" dirty="0" smtClean="0"/>
              <a:t>Capítulo VII: Los historiadores y las categorías sobre el populismo.</a:t>
            </a: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a:p>
            <a:pPr>
              <a:spcBef>
                <a:spcPct val="0"/>
              </a:spcBef>
              <a:defRPr/>
            </a:pPr>
            <a:endParaRPr lang="es-ES" dirty="0" smtClean="0">
              <a:solidFill>
                <a:srgbClr val="B95C00"/>
              </a:solidFill>
            </a:endParaRPr>
          </a:p>
        </p:txBody>
      </p:sp>
      <p:sp>
        <p:nvSpPr>
          <p:cNvPr id="4" name="3 Marcador de número de diapositiva"/>
          <p:cNvSpPr>
            <a:spLocks noGrp="1"/>
          </p:cNvSpPr>
          <p:nvPr>
            <p:ph type="sldNum" sz="quarter" idx="12"/>
          </p:nvPr>
        </p:nvSpPr>
        <p:spPr/>
        <p:txBody>
          <a:bodyPr/>
          <a:lstStyle/>
          <a:p>
            <a:pPr>
              <a:defRPr/>
            </a:pPr>
            <a:fld id="{A8CA026C-69D6-4D88-AD97-999A14B68E6B}" type="slidenum">
              <a:rPr lang="es-ES" smtClean="0"/>
              <a:pPr>
                <a:defRPr/>
              </a:pPr>
              <a:t>99</a:t>
            </a:fld>
            <a:endParaRPr lang="es-ES" dirty="0"/>
          </a:p>
        </p:txBody>
      </p:sp>
    </p:spTree>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0487_slid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87_slide 1">
        <a:dk1>
          <a:srgbClr val="000000"/>
        </a:dk1>
        <a:lt1>
          <a:srgbClr val="E9C4E5"/>
        </a:lt1>
        <a:dk2>
          <a:srgbClr val="000000"/>
        </a:dk2>
        <a:lt2>
          <a:srgbClr val="B2B2B2"/>
        </a:lt2>
        <a:accent1>
          <a:srgbClr val="CD7AC4"/>
        </a:accent1>
        <a:accent2>
          <a:srgbClr val="FF05E1"/>
        </a:accent2>
        <a:accent3>
          <a:srgbClr val="F2DEF0"/>
        </a:accent3>
        <a:accent4>
          <a:srgbClr val="000000"/>
        </a:accent4>
        <a:accent5>
          <a:srgbClr val="E3BEDE"/>
        </a:accent5>
        <a:accent6>
          <a:srgbClr val="E704CC"/>
        </a:accent6>
        <a:hlink>
          <a:srgbClr val="640854"/>
        </a:hlink>
        <a:folHlink>
          <a:srgbClr val="6B005A"/>
        </a:folHlink>
      </a:clrScheme>
      <a:clrMap bg1="lt1" tx1="dk1" bg2="lt2" tx2="dk2" accent1="accent1" accent2="accent2" accent3="accent3" accent4="accent4" accent5="accent5" accent6="accent6" hlink="hlink" folHlink="folHlink"/>
    </a:extraClrScheme>
    <a:extraClrScheme>
      <a:clrScheme name="0487_slide 2">
        <a:dk1>
          <a:srgbClr val="000000"/>
        </a:dk1>
        <a:lt1>
          <a:srgbClr val="E9C4E5"/>
        </a:lt1>
        <a:dk2>
          <a:srgbClr val="000000"/>
        </a:dk2>
        <a:lt2>
          <a:srgbClr val="B2B2B2"/>
        </a:lt2>
        <a:accent1>
          <a:srgbClr val="FF0542"/>
        </a:accent1>
        <a:accent2>
          <a:srgbClr val="FF05EE"/>
        </a:accent2>
        <a:accent3>
          <a:srgbClr val="F2DEF0"/>
        </a:accent3>
        <a:accent4>
          <a:srgbClr val="000000"/>
        </a:accent4>
        <a:accent5>
          <a:srgbClr val="FFAAB0"/>
        </a:accent5>
        <a:accent6>
          <a:srgbClr val="E704D8"/>
        </a:accent6>
        <a:hlink>
          <a:srgbClr val="3B0075"/>
        </a:hlink>
        <a:folHlink>
          <a:srgbClr val="6B001D"/>
        </a:folHlink>
      </a:clrScheme>
      <a:clrMap bg1="lt1" tx1="dk1" bg2="lt2" tx2="dk2" accent1="accent1" accent2="accent2" accent3="accent3" accent4="accent4" accent5="accent5" accent6="accent6" hlink="hlink" folHlink="folHlink"/>
    </a:extraClrScheme>
    <a:extraClrScheme>
      <a:clrScheme name="0487_slide 3">
        <a:dk1>
          <a:srgbClr val="000000"/>
        </a:dk1>
        <a:lt1>
          <a:srgbClr val="E9C4E5"/>
        </a:lt1>
        <a:dk2>
          <a:srgbClr val="000000"/>
        </a:dk2>
        <a:lt2>
          <a:srgbClr val="B2B2B2"/>
        </a:lt2>
        <a:accent1>
          <a:srgbClr val="8EFF05"/>
        </a:accent1>
        <a:accent2>
          <a:srgbClr val="FFE205"/>
        </a:accent2>
        <a:accent3>
          <a:srgbClr val="F2DEF0"/>
        </a:accent3>
        <a:accent4>
          <a:srgbClr val="000000"/>
        </a:accent4>
        <a:accent5>
          <a:srgbClr val="C6FFAA"/>
        </a:accent5>
        <a:accent6>
          <a:srgbClr val="E7CD04"/>
        </a:accent6>
        <a:hlink>
          <a:srgbClr val="6B005C"/>
        </a:hlink>
        <a:folHlink>
          <a:srgbClr val="6B5E00"/>
        </a:folHlink>
      </a:clrScheme>
      <a:clrMap bg1="lt1" tx1="dk1" bg2="lt2" tx2="dk2" accent1="accent1" accent2="accent2" accent3="accent3" accent4="accent4" accent5="accent5" accent6="accent6" hlink="hlink" folHlink="folHlink"/>
    </a:extraClrScheme>
    <a:extraClrScheme>
      <a:clrScheme name="0487_slide 4">
        <a:dk1>
          <a:srgbClr val="000000"/>
        </a:dk1>
        <a:lt1>
          <a:srgbClr val="E9C4E5"/>
        </a:lt1>
        <a:dk2>
          <a:srgbClr val="000000"/>
        </a:dk2>
        <a:lt2>
          <a:srgbClr val="B2B2B2"/>
        </a:lt2>
        <a:accent1>
          <a:srgbClr val="D6FF05"/>
        </a:accent1>
        <a:accent2>
          <a:srgbClr val="FF8E05"/>
        </a:accent2>
        <a:accent3>
          <a:srgbClr val="F2DEF0"/>
        </a:accent3>
        <a:accent4>
          <a:srgbClr val="000000"/>
        </a:accent4>
        <a:accent5>
          <a:srgbClr val="E8FFAA"/>
        </a:accent5>
        <a:accent6>
          <a:srgbClr val="E78004"/>
        </a:accent6>
        <a:hlink>
          <a:srgbClr val="00346B"/>
        </a:hlink>
        <a:folHlink>
          <a:srgbClr val="6B005B"/>
        </a:folHlink>
      </a:clrScheme>
      <a:clrMap bg1="lt1" tx1="dk1" bg2="lt2" tx2="dk2" accent1="accent1" accent2="accent2" accent3="accent3" accent4="accent4" accent5="accent5" accent6="accent6" hlink="hlink" folHlink="folHlink"/>
    </a:extraClrScheme>
    <a:extraClrScheme>
      <a:clrScheme name="0487_slide 5">
        <a:dk1>
          <a:srgbClr val="000000"/>
        </a:dk1>
        <a:lt1>
          <a:srgbClr val="FFFFFF"/>
        </a:lt1>
        <a:dk2>
          <a:srgbClr val="000000"/>
        </a:dk2>
        <a:lt2>
          <a:srgbClr val="B2B2B2"/>
        </a:lt2>
        <a:accent1>
          <a:srgbClr val="CD7AC4"/>
        </a:accent1>
        <a:accent2>
          <a:srgbClr val="FF05E1"/>
        </a:accent2>
        <a:accent3>
          <a:srgbClr val="FFFFFF"/>
        </a:accent3>
        <a:accent4>
          <a:srgbClr val="000000"/>
        </a:accent4>
        <a:accent5>
          <a:srgbClr val="E3BEDE"/>
        </a:accent5>
        <a:accent6>
          <a:srgbClr val="E704CC"/>
        </a:accent6>
        <a:hlink>
          <a:srgbClr val="640854"/>
        </a:hlink>
        <a:folHlink>
          <a:srgbClr val="6B005A"/>
        </a:folHlink>
      </a:clrScheme>
      <a:clrMap bg1="lt1" tx1="dk1" bg2="lt2" tx2="dk2" accent1="accent1" accent2="accent2" accent3="accent3" accent4="accent4" accent5="accent5" accent6="accent6" hlink="hlink" folHlink="folHlink"/>
    </a:extraClrScheme>
    <a:extraClrScheme>
      <a:clrScheme name="0487_slide 6">
        <a:dk1>
          <a:srgbClr val="000000"/>
        </a:dk1>
        <a:lt1>
          <a:srgbClr val="FFFFFF"/>
        </a:lt1>
        <a:dk2>
          <a:srgbClr val="000000"/>
        </a:dk2>
        <a:lt2>
          <a:srgbClr val="B2B2B2"/>
        </a:lt2>
        <a:accent1>
          <a:srgbClr val="FF0542"/>
        </a:accent1>
        <a:accent2>
          <a:srgbClr val="FF05EE"/>
        </a:accent2>
        <a:accent3>
          <a:srgbClr val="FFFFFF"/>
        </a:accent3>
        <a:accent4>
          <a:srgbClr val="000000"/>
        </a:accent4>
        <a:accent5>
          <a:srgbClr val="FFAAB0"/>
        </a:accent5>
        <a:accent6>
          <a:srgbClr val="E704D8"/>
        </a:accent6>
        <a:hlink>
          <a:srgbClr val="3B0075"/>
        </a:hlink>
        <a:folHlink>
          <a:srgbClr val="6B001D"/>
        </a:folHlink>
      </a:clrScheme>
      <a:clrMap bg1="lt1" tx1="dk1" bg2="lt2" tx2="dk2" accent1="accent1" accent2="accent2" accent3="accent3" accent4="accent4" accent5="accent5" accent6="accent6" hlink="hlink" folHlink="folHlink"/>
    </a:extraClrScheme>
    <a:extraClrScheme>
      <a:clrScheme name="0487_slide 7">
        <a:dk1>
          <a:srgbClr val="000000"/>
        </a:dk1>
        <a:lt1>
          <a:srgbClr val="FFFFFF"/>
        </a:lt1>
        <a:dk2>
          <a:srgbClr val="000000"/>
        </a:dk2>
        <a:lt2>
          <a:srgbClr val="B2B2B2"/>
        </a:lt2>
        <a:accent1>
          <a:srgbClr val="8EFF05"/>
        </a:accent1>
        <a:accent2>
          <a:srgbClr val="FFE205"/>
        </a:accent2>
        <a:accent3>
          <a:srgbClr val="FFFFFF"/>
        </a:accent3>
        <a:accent4>
          <a:srgbClr val="000000"/>
        </a:accent4>
        <a:accent5>
          <a:srgbClr val="C6FFAA"/>
        </a:accent5>
        <a:accent6>
          <a:srgbClr val="E7CD04"/>
        </a:accent6>
        <a:hlink>
          <a:srgbClr val="6B005C"/>
        </a:hlink>
        <a:folHlink>
          <a:srgbClr val="6B5E00"/>
        </a:folHlink>
      </a:clrScheme>
      <a:clrMap bg1="lt1" tx1="dk1" bg2="lt2" tx2="dk2" accent1="accent1" accent2="accent2" accent3="accent3" accent4="accent4" accent5="accent5" accent6="accent6" hlink="hlink" folHlink="folHlink"/>
    </a:extraClrScheme>
    <a:extraClrScheme>
      <a:clrScheme name="0487_slide 8">
        <a:dk1>
          <a:srgbClr val="000000"/>
        </a:dk1>
        <a:lt1>
          <a:srgbClr val="FFFFFF"/>
        </a:lt1>
        <a:dk2>
          <a:srgbClr val="000000"/>
        </a:dk2>
        <a:lt2>
          <a:srgbClr val="B2B2B2"/>
        </a:lt2>
        <a:accent1>
          <a:srgbClr val="D6FF05"/>
        </a:accent1>
        <a:accent2>
          <a:srgbClr val="FF8E05"/>
        </a:accent2>
        <a:accent3>
          <a:srgbClr val="FFFFFF"/>
        </a:accent3>
        <a:accent4>
          <a:srgbClr val="000000"/>
        </a:accent4>
        <a:accent5>
          <a:srgbClr val="E8FFAA"/>
        </a:accent5>
        <a:accent6>
          <a:srgbClr val="E78004"/>
        </a:accent6>
        <a:hlink>
          <a:srgbClr val="00346B"/>
        </a:hlink>
        <a:folHlink>
          <a:srgbClr val="6B00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pect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Viajes">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espirales lilas</Template>
  <TotalTime>10994</TotalTime>
  <Words>10154</Words>
  <Application>Microsoft Office PowerPoint</Application>
  <PresentationFormat>Presentación en pantalla (4:3)</PresentationFormat>
  <Paragraphs>1052</Paragraphs>
  <Slides>142</Slides>
  <Notes>10</Notes>
  <HiddenSlides>34</HiddenSlides>
  <MMClips>0</MMClips>
  <ScaleCrop>false</ScaleCrop>
  <HeadingPairs>
    <vt:vector size="4" baseType="variant">
      <vt:variant>
        <vt:lpstr>Tema</vt:lpstr>
      </vt:variant>
      <vt:variant>
        <vt:i4>4</vt:i4>
      </vt:variant>
      <vt:variant>
        <vt:lpstr>Títulos de diapositiva</vt:lpstr>
      </vt:variant>
      <vt:variant>
        <vt:i4>142</vt:i4>
      </vt:variant>
    </vt:vector>
  </HeadingPairs>
  <TitlesOfParts>
    <vt:vector size="146" baseType="lpstr">
      <vt:lpstr>0487_slide</vt:lpstr>
      <vt:lpstr>Aspecto</vt:lpstr>
      <vt:lpstr>Viajes</vt:lpstr>
      <vt:lpstr>Civil</vt:lpstr>
      <vt:lpstr>PLANTEOS TEÓRICOS EN LA HISTORIOGRAFÍA DE LOS AÑOS ´90.  POLÉMICAS HISTORIOGRÁFICAS EN LA ARGENTINA Y EL BRASIL.</vt:lpstr>
      <vt:lpstr>CUERPO DE LA TESIS</vt:lpstr>
      <vt:lpstr>Diapositiva 3</vt:lpstr>
      <vt:lpstr>¿POR QUÉ LA ELECCIÓN DE LA DÉCADA DEL 90? </vt:lpstr>
      <vt:lpstr>Un espacio de inteligibilidad </vt:lpstr>
      <vt:lpstr>OTRO ESPACIO DE INTELIGIBILIDAD</vt:lpstr>
      <vt:lpstr>Diapositiva 7</vt:lpstr>
      <vt:lpstr>Diapositiva 8</vt:lpstr>
      <vt:lpstr>RUPTURA: UN CAMBIO DE ÉPOCA </vt:lpstr>
      <vt:lpstr>HISTORIOGRAFÍA.</vt:lpstr>
      <vt:lpstr>Diapositiva 11</vt:lpstr>
      <vt:lpstr>Diapositiva 12</vt:lpstr>
      <vt:lpstr>Diapositiva 13</vt:lpstr>
      <vt:lpstr>Diapositiva 14</vt:lpstr>
      <vt:lpstr>Diapositiva 15</vt:lpstr>
      <vt:lpstr>POSMODERNISMO</vt:lpstr>
      <vt:lpstr>Diapositiva 17</vt:lpstr>
      <vt:lpstr>  EL ESTADO DE LA CUESTIÓN    El estado de la cuestión</vt:lpstr>
      <vt:lpstr>LA DÉCADA DEL 90</vt:lpstr>
      <vt:lpstr>     PROBLEMÁTICA  ABORDADA EN LA TESIS</vt:lpstr>
      <vt:lpstr>METODOLOGÍA.</vt:lpstr>
      <vt:lpstr>HIPÓTESIS </vt:lpstr>
      <vt:lpstr>Diapositiva 23</vt:lpstr>
      <vt:lpstr>INTRODUCCIÓN</vt:lpstr>
      <vt:lpstr>INTRODUCCIÓN</vt:lpstr>
      <vt:lpstr>Diapositiva 26</vt:lpstr>
      <vt:lpstr>ALGUNAS OBRAS CONSIDERADAS FUNDAMENTALES</vt:lpstr>
      <vt:lpstr>Diapositiva 28</vt:lpstr>
      <vt:lpstr>Diapositiva 29</vt:lpstr>
      <vt:lpstr>América Latina</vt:lpstr>
      <vt:lpstr>Diapositiva 31</vt:lpstr>
      <vt:lpstr>Diapositiva 32</vt:lpstr>
      <vt:lpstr>Diapositiva 33</vt:lpstr>
      <vt:lpstr>Diapositiva 34</vt:lpstr>
      <vt:lpstr>PRIMERA PARTE: Análisis crítico de la problemática teórica de la historiografía.  </vt:lpstr>
      <vt:lpstr>Diapositiva 36</vt:lpstr>
      <vt:lpstr>Diapositiva 37</vt:lpstr>
      <vt:lpstr>I. LA FALTA DE REFLEXIÓN TEÓRICA  </vt:lpstr>
      <vt:lpstr>Entre otros historiadores lo expresan:</vt:lpstr>
      <vt:lpstr>Diapositiva 40</vt:lpstr>
      <vt:lpstr>Diapositiva 41</vt:lpstr>
      <vt:lpstr>Percepción de los historiadores:</vt:lpstr>
      <vt:lpstr>II. Aceptación acrítica de las teorías de otras disciplinas como teoría para la historia.</vt:lpstr>
      <vt:lpstr>Controversias con el pensamiento posmoderno en “la representación”.</vt:lpstr>
      <vt:lpstr>Controversias con el pensamiento posmoderno en “lo cultural”.</vt:lpstr>
      <vt:lpstr> Entre otros historiadores lo expresa. </vt:lpstr>
      <vt:lpstr>III. Sobre la atomización de la disciplina.</vt:lpstr>
      <vt:lpstr>Tema polémico:  lo cotidiano,  lo marginal, mitos y creencias.</vt:lpstr>
      <vt:lpstr>Vida cotidiana como historia.</vt:lpstr>
      <vt:lpstr>Estructuras culturales inmutables: ¿niegan la utilidad de la historia?</vt:lpstr>
      <vt:lpstr>SÍNTESIS:  POLÉMICAS Y CONTROVERSIAS.</vt:lpstr>
      <vt:lpstr>Capítulo 2: Los caminos teóricos de la historiografía del 90.</vt:lpstr>
      <vt:lpstr>Diapositiva 53</vt:lpstr>
      <vt:lpstr>I . la consolidación de una nueva racionalidad </vt:lpstr>
      <vt:lpstr>Cuestionamientos </vt:lpstr>
      <vt:lpstr>Cuestionamientos</vt:lpstr>
      <vt:lpstr>Por una nueva racionalidad</vt:lpstr>
      <vt:lpstr>LA HISTORIA QUE VIENE.</vt:lpstr>
      <vt:lpstr>II. Los procesos de DEMITIFICACIÓN</vt:lpstr>
      <vt:lpstr>Diapositiva 60</vt:lpstr>
      <vt:lpstr>Se podrían  identificar cuatro vías de demitificación que se recorren actualmente en la historiografía:</vt:lpstr>
      <vt:lpstr>Diapositiva 62</vt:lpstr>
      <vt:lpstr>Diapositiva 63</vt:lpstr>
      <vt:lpstr>Diapositiva 64</vt:lpstr>
      <vt:lpstr>Diapositiva 65</vt:lpstr>
      <vt:lpstr>Los resultados de la mitificación. ¿La historia como espectáculo? </vt:lpstr>
      <vt:lpstr>III. AFIRMACIÓN DEL MUNDO REAL </vt:lpstr>
      <vt:lpstr>Diapositiva 68</vt:lpstr>
      <vt:lpstr>Eric Hobsbawm, “Sobre la Historia”, 1998. </vt:lpstr>
      <vt:lpstr>Cuestionamientos de historiadores. </vt:lpstr>
      <vt:lpstr>     CUESTIONAMIENTOS                       Cuestionamiento de historiadores</vt:lpstr>
      <vt:lpstr>Cuestionamiento de historiadores</vt:lpstr>
      <vt:lpstr>Diapositiva 73</vt:lpstr>
      <vt:lpstr>El mundo real</vt:lpstr>
      <vt:lpstr>Diapositiva 75</vt:lpstr>
      <vt:lpstr>Capítulo 3:  La historiografía: carencias y excesos.</vt:lpstr>
      <vt:lpstr>Diapositiva 77</vt:lpstr>
      <vt:lpstr>Diapositiva 78</vt:lpstr>
      <vt:lpstr>Diapositiva 79</vt:lpstr>
      <vt:lpstr>Diapositiva 80</vt:lpstr>
      <vt:lpstr>Diapositiva 81</vt:lpstr>
      <vt:lpstr>LAS HERENCIAS. </vt:lpstr>
      <vt:lpstr>Capítulo 4: La historia entre la erudición y la reflexión.  Categorías usadas en la historiografía. </vt:lpstr>
      <vt:lpstr>Diapositiva 84</vt:lpstr>
      <vt:lpstr>Diapositiva 85</vt:lpstr>
      <vt:lpstr>DILEMAS Y CATEGORÍAS</vt:lpstr>
      <vt:lpstr>  CATEGORÍAS.</vt:lpstr>
      <vt:lpstr>¿QUÉ DICEN LOS TEÓRICOS?</vt:lpstr>
      <vt:lpstr>¿QUÉ DICEN LOS TEÓRICOS?</vt:lpstr>
      <vt:lpstr>Diapositiva 90</vt:lpstr>
      <vt:lpstr>PARADIGMAS  Necesidad de constituir categorías para nuevas visiones globales.</vt:lpstr>
      <vt:lpstr>PARADIGMAS</vt:lpstr>
      <vt:lpstr>PARADIGMA MODERNIZADOR</vt:lpstr>
      <vt:lpstr>PARADIGMA DE PROGRESO Y DECADENCIA</vt:lpstr>
      <vt:lpstr>PARADIGMA ILUMINISTA Y POSMODERNO</vt:lpstr>
      <vt:lpstr>Diapositiva 96</vt:lpstr>
      <vt:lpstr>PARADIGMA ILUMINISTA Y POSMODERNO</vt:lpstr>
      <vt:lpstr>Diapositiva 98</vt:lpstr>
      <vt:lpstr>SEGUNDA PARTE:   Aplicación de hipótesis de investigación sobre populismos latinoamericanos. Argentina y Brasil. Tendencias en la década del 90.</vt:lpstr>
      <vt:lpstr>Diapositiva 100</vt:lpstr>
      <vt:lpstr>POPULISMO.</vt:lpstr>
      <vt:lpstr>Capítulo V: Los historiadores toman la palabra</vt:lpstr>
      <vt:lpstr>LOS HISTORIADORES TOMAN LA PALABRA</vt:lpstr>
      <vt:lpstr>En las dos últimas décadas del siglo XX, reconstrucciones históricas específicas han permitido a los historiadores tomar la palabra.</vt:lpstr>
      <vt:lpstr>Argentina: “las interpretaciones tradicionales eran construcciones provenientes del campo de la sociología y que tuvieron como principal unidad de análisis a Bs. As. y centraron su atención en los efectos del proceso de industrialización. Esas investigaciones fueron asumidas en segunda instancia por los historiadores profesionales”.  Darío Macor y Cesar Tcach, La invención del peronismo en el interior del país, 2003. </vt:lpstr>
      <vt:lpstr>LA REVISIÓN CONCEPTUAL Y LA HISTORICIDAD DEL POPULISMO: </vt:lpstr>
      <vt:lpstr>NUEVOS PLANTEOS SOBRE POPULISMOS</vt:lpstr>
      <vt:lpstr>NUEVAS BÚSQUEDAS HISTORIOGRÁFICAS</vt:lpstr>
      <vt:lpstr>Capítulo VI: Los historiadores y el fenómeno populista</vt:lpstr>
      <vt:lpstr>COMPARACIÓN DE LAS INVESTIGACIONES</vt:lpstr>
      <vt:lpstr>COMPARACIÓN DE LAS INVESTIGACIONES</vt:lpstr>
      <vt:lpstr>COMPARACIÓN DE LAS INVESTIGACIONES</vt:lpstr>
      <vt:lpstr>COMPARACIÓN DE INVESTIGACIONES :   TRADICIÓN POLÍTICA O  CULTURAL /HISTORIA Y MITO</vt:lpstr>
      <vt:lpstr>TRADICIÓN POLÍTICO-CULTURAL. DIFERENCIAR REALIDAD HISTÓRICA DEL MITO</vt:lpstr>
      <vt:lpstr>EL PESO DE LOS FACTORES TRADICIONALES</vt:lpstr>
      <vt:lpstr>EL PAPEL DE LA OPOSICIÓN: EXTENSIÓN DE LAS INVESTIGACIONES HACIA LOS SECTORES DE OPOSICIÓN AL PERONISMO.</vt:lpstr>
      <vt:lpstr>  SOBREDIMENSIÓN EMOCIONAL ARGENTINA.</vt:lpstr>
      <vt:lpstr>SOBREDIMENSIÓN EMOCIONAL  BRASIL</vt:lpstr>
      <vt:lpstr>TENDENCIAS EN ARGENTINA Y BRASIL</vt:lpstr>
      <vt:lpstr>TENDENCIAS EN ARGENTINA Y BRASIL</vt:lpstr>
      <vt:lpstr>TENDENCIAS EN ARGENTINA Y BRASIL</vt:lpstr>
      <vt:lpstr>TENDENCIAS EN ARGENTINA Y BRASIL</vt:lpstr>
      <vt:lpstr>Diapositiva 123</vt:lpstr>
      <vt:lpstr>Capítulo VII: Los historiadores y las categorías sobre el populismo.</vt:lpstr>
      <vt:lpstr>CATEGORÍAS </vt:lpstr>
      <vt:lpstr>CORPORATIVISMO</vt:lpstr>
      <vt:lpstr>CORPORATIVISMO</vt:lpstr>
      <vt:lpstr>CORPORATIVISMO</vt:lpstr>
      <vt:lpstr>   POPULISMO COMO  FASCISMO.</vt:lpstr>
      <vt:lpstr>POPULISMO COMO FASCISMO.</vt:lpstr>
      <vt:lpstr>POPULISMO COMO FASCISMO</vt:lpstr>
      <vt:lpstr>POPULISMOS Y NUEVAS CATEGORÍAS DE ANÁLISIS </vt:lpstr>
      <vt:lpstr>Aplicación de la teoría.</vt:lpstr>
      <vt:lpstr>POPULISMOS</vt:lpstr>
      <vt:lpstr>conclusiones</vt:lpstr>
      <vt:lpstr>DOS CONDICIONES PARA LA HISTORIOGRAFÍA</vt:lpstr>
      <vt:lpstr>  SOBRE LA HISTORIOGRAFÍA Y LA TEORÍA DE LA HISTORIA.</vt:lpstr>
      <vt:lpstr>                SOBRE LA HISTORIOGRAFÍA Y LA TEORÍA DE LA HISTORIA.</vt:lpstr>
      <vt:lpstr>CATEGORÍAS, CONTROVERSIAS Y DILEMAS </vt:lpstr>
      <vt:lpstr>Diapositiva 140</vt:lpstr>
      <vt:lpstr>PLANTEOS  TEÓRICOS EN LA HISTORIOGRAFÍA</vt:lpstr>
      <vt:lpstr>FIN</vt:lpstr>
    </vt:vector>
  </TitlesOfParts>
  <Company>UNIVERSIDAD DE MENDOZA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PLANTEOS TEÓRICOS EN LA HISTORIOGRAFÍA DE LOS AÑOS 90. POLÉMICAS HISTORIOGRÁFICAS EN LA ARGENTINA Y EL BRASIL.</dc:title>
  <dc:creator>Patricia</dc:creator>
  <cp:lastModifiedBy>Bangho</cp:lastModifiedBy>
  <cp:revision>792</cp:revision>
  <dcterms:created xsi:type="dcterms:W3CDTF">2008-08-25T23:52:36Z</dcterms:created>
  <dcterms:modified xsi:type="dcterms:W3CDTF">2010-11-15T15:57:12Z</dcterms:modified>
</cp:coreProperties>
</file>